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40" r:id="rId1"/>
  </p:sldMasterIdLst>
  <p:notesMasterIdLst>
    <p:notesMasterId r:id="rId268"/>
  </p:notesMasterIdLst>
  <p:sldIdLst>
    <p:sldId id="257" r:id="rId2"/>
    <p:sldId id="258" r:id="rId3"/>
    <p:sldId id="259" r:id="rId4"/>
    <p:sldId id="260" r:id="rId5"/>
    <p:sldId id="611" r:id="rId6"/>
    <p:sldId id="261" r:id="rId7"/>
    <p:sldId id="501" r:id="rId8"/>
    <p:sldId id="287" r:id="rId9"/>
    <p:sldId id="288" r:id="rId10"/>
    <p:sldId id="283" r:id="rId11"/>
    <p:sldId id="284" r:id="rId12"/>
    <p:sldId id="285" r:id="rId13"/>
    <p:sldId id="276" r:id="rId14"/>
    <p:sldId id="277" r:id="rId15"/>
    <p:sldId id="286" r:id="rId16"/>
    <p:sldId id="279" r:id="rId17"/>
    <p:sldId id="280" r:id="rId18"/>
    <p:sldId id="278" r:id="rId19"/>
    <p:sldId id="267" r:id="rId20"/>
    <p:sldId id="269" r:id="rId21"/>
    <p:sldId id="281" r:id="rId22"/>
    <p:sldId id="268" r:id="rId23"/>
    <p:sldId id="306" r:id="rId24"/>
    <p:sldId id="274" r:id="rId25"/>
    <p:sldId id="614" r:id="rId26"/>
    <p:sldId id="290" r:id="rId27"/>
    <p:sldId id="264" r:id="rId28"/>
    <p:sldId id="502" r:id="rId29"/>
    <p:sldId id="292" r:id="rId30"/>
    <p:sldId id="293" r:id="rId31"/>
    <p:sldId id="294" r:id="rId32"/>
    <p:sldId id="299" r:id="rId33"/>
    <p:sldId id="316" r:id="rId34"/>
    <p:sldId id="296" r:id="rId35"/>
    <p:sldId id="297" r:id="rId36"/>
    <p:sldId id="303" r:id="rId37"/>
    <p:sldId id="301" r:id="rId38"/>
    <p:sldId id="302" r:id="rId39"/>
    <p:sldId id="462" r:id="rId40"/>
    <p:sldId id="300" r:id="rId41"/>
    <p:sldId id="307" r:id="rId42"/>
    <p:sldId id="308" r:id="rId43"/>
    <p:sldId id="615" r:id="rId44"/>
    <p:sldId id="616" r:id="rId45"/>
    <p:sldId id="309" r:id="rId46"/>
    <p:sldId id="311" r:id="rId47"/>
    <p:sldId id="310" r:id="rId48"/>
    <p:sldId id="312" r:id="rId49"/>
    <p:sldId id="313" r:id="rId50"/>
    <p:sldId id="314" r:id="rId51"/>
    <p:sldId id="315" r:id="rId52"/>
    <p:sldId id="617" r:id="rId53"/>
    <p:sldId id="522" r:id="rId54"/>
    <p:sldId id="524" r:id="rId55"/>
    <p:sldId id="523" r:id="rId56"/>
    <p:sldId id="525" r:id="rId57"/>
    <p:sldId id="526" r:id="rId58"/>
    <p:sldId id="527" r:id="rId59"/>
    <p:sldId id="528" r:id="rId60"/>
    <p:sldId id="529" r:id="rId61"/>
    <p:sldId id="618" r:id="rId62"/>
    <p:sldId id="317" r:id="rId63"/>
    <p:sldId id="318" r:id="rId64"/>
    <p:sldId id="332" r:id="rId65"/>
    <p:sldId id="333" r:id="rId66"/>
    <p:sldId id="619" r:id="rId67"/>
    <p:sldId id="320" r:id="rId68"/>
    <p:sldId id="321" r:id="rId69"/>
    <p:sldId id="322" r:id="rId70"/>
    <p:sldId id="319" r:id="rId71"/>
    <p:sldId id="324" r:id="rId72"/>
    <p:sldId id="325" r:id="rId73"/>
    <p:sldId id="328" r:id="rId74"/>
    <p:sldId id="463" r:id="rId75"/>
    <p:sldId id="531" r:id="rId76"/>
    <p:sldId id="532" r:id="rId77"/>
    <p:sldId id="533" r:id="rId78"/>
    <p:sldId id="534" r:id="rId79"/>
    <p:sldId id="329" r:id="rId80"/>
    <p:sldId id="503" r:id="rId81"/>
    <p:sldId id="535" r:id="rId82"/>
    <p:sldId id="536" r:id="rId83"/>
    <p:sldId id="537" r:id="rId84"/>
    <p:sldId id="538" r:id="rId85"/>
    <p:sldId id="539" r:id="rId86"/>
    <p:sldId id="540" r:id="rId87"/>
    <p:sldId id="541" r:id="rId88"/>
    <p:sldId id="542" r:id="rId89"/>
    <p:sldId id="543" r:id="rId90"/>
    <p:sldId id="544" r:id="rId91"/>
    <p:sldId id="545" r:id="rId92"/>
    <p:sldId id="620" r:id="rId93"/>
    <p:sldId id="546" r:id="rId94"/>
    <p:sldId id="547" r:id="rId95"/>
    <p:sldId id="548" r:id="rId96"/>
    <p:sldId id="549" r:id="rId97"/>
    <p:sldId id="550" r:id="rId98"/>
    <p:sldId id="551" r:id="rId99"/>
    <p:sldId id="552" r:id="rId100"/>
    <p:sldId id="553" r:id="rId101"/>
    <p:sldId id="554" r:id="rId102"/>
    <p:sldId id="555" r:id="rId103"/>
    <p:sldId id="556" r:id="rId104"/>
    <p:sldId id="557" r:id="rId105"/>
    <p:sldId id="558" r:id="rId106"/>
    <p:sldId id="559" r:id="rId107"/>
    <p:sldId id="560" r:id="rId108"/>
    <p:sldId id="561" r:id="rId109"/>
    <p:sldId id="562" r:id="rId110"/>
    <p:sldId id="563" r:id="rId111"/>
    <p:sldId id="564" r:id="rId112"/>
    <p:sldId id="621" r:id="rId113"/>
    <p:sldId id="569" r:id="rId114"/>
    <p:sldId id="570" r:id="rId115"/>
    <p:sldId id="565" r:id="rId116"/>
    <p:sldId id="566" r:id="rId117"/>
    <p:sldId id="567" r:id="rId118"/>
    <p:sldId id="568" r:id="rId119"/>
    <p:sldId id="571" r:id="rId120"/>
    <p:sldId id="572" r:id="rId121"/>
    <p:sldId id="573" r:id="rId122"/>
    <p:sldId id="574" r:id="rId123"/>
    <p:sldId id="575" r:id="rId124"/>
    <p:sldId id="576" r:id="rId125"/>
    <p:sldId id="578" r:id="rId126"/>
    <p:sldId id="579" r:id="rId127"/>
    <p:sldId id="580" r:id="rId128"/>
    <p:sldId id="594" r:id="rId129"/>
    <p:sldId id="595" r:id="rId130"/>
    <p:sldId id="581" r:id="rId131"/>
    <p:sldId id="582" r:id="rId132"/>
    <p:sldId id="583" r:id="rId133"/>
    <p:sldId id="584" r:id="rId134"/>
    <p:sldId id="585" r:id="rId135"/>
    <p:sldId id="586" r:id="rId136"/>
    <p:sldId id="587" r:id="rId137"/>
    <p:sldId id="588" r:id="rId138"/>
    <p:sldId id="589" r:id="rId139"/>
    <p:sldId id="590" r:id="rId140"/>
    <p:sldId id="591" r:id="rId141"/>
    <p:sldId id="592" r:id="rId142"/>
    <p:sldId id="596" r:id="rId143"/>
    <p:sldId id="597" r:id="rId144"/>
    <p:sldId id="598" r:id="rId145"/>
    <p:sldId id="608" r:id="rId146"/>
    <p:sldId id="609" r:id="rId147"/>
    <p:sldId id="601" r:id="rId148"/>
    <p:sldId id="602" r:id="rId149"/>
    <p:sldId id="603" r:id="rId150"/>
    <p:sldId id="604" r:id="rId151"/>
    <p:sldId id="504" r:id="rId152"/>
    <p:sldId id="505" r:id="rId153"/>
    <p:sldId id="400" r:id="rId154"/>
    <p:sldId id="401" r:id="rId155"/>
    <p:sldId id="519" r:id="rId156"/>
    <p:sldId id="402" r:id="rId157"/>
    <p:sldId id="403" r:id="rId158"/>
    <p:sldId id="404" r:id="rId159"/>
    <p:sldId id="397" r:id="rId160"/>
    <p:sldId id="612" r:id="rId161"/>
    <p:sldId id="405" r:id="rId162"/>
    <p:sldId id="506" r:id="rId163"/>
    <p:sldId id="407" r:id="rId164"/>
    <p:sldId id="408" r:id="rId165"/>
    <p:sldId id="409" r:id="rId166"/>
    <p:sldId id="410" r:id="rId167"/>
    <p:sldId id="411" r:id="rId168"/>
    <p:sldId id="412" r:id="rId169"/>
    <p:sldId id="413" r:id="rId170"/>
    <p:sldId id="414" r:id="rId171"/>
    <p:sldId id="415" r:id="rId172"/>
    <p:sldId id="417" r:id="rId173"/>
    <p:sldId id="418" r:id="rId174"/>
    <p:sldId id="419" r:id="rId175"/>
    <p:sldId id="420" r:id="rId176"/>
    <p:sldId id="421" r:id="rId177"/>
    <p:sldId id="422" r:id="rId178"/>
    <p:sldId id="423" r:id="rId179"/>
    <p:sldId id="436" r:id="rId180"/>
    <p:sldId id="426" r:id="rId181"/>
    <p:sldId id="427" r:id="rId182"/>
    <p:sldId id="428" r:id="rId183"/>
    <p:sldId id="429" r:id="rId184"/>
    <p:sldId id="431" r:id="rId185"/>
    <p:sldId id="432" r:id="rId186"/>
    <p:sldId id="433" r:id="rId187"/>
    <p:sldId id="434" r:id="rId188"/>
    <p:sldId id="435" r:id="rId189"/>
    <p:sldId id="439" r:id="rId190"/>
    <p:sldId id="440" r:id="rId191"/>
    <p:sldId id="441" r:id="rId192"/>
    <p:sldId id="613" r:id="rId193"/>
    <p:sldId id="443" r:id="rId194"/>
    <p:sldId id="444" r:id="rId195"/>
    <p:sldId id="445" r:id="rId196"/>
    <p:sldId id="446" r:id="rId197"/>
    <p:sldId id="447" r:id="rId198"/>
    <p:sldId id="448" r:id="rId199"/>
    <p:sldId id="449" r:id="rId200"/>
    <p:sldId id="450" r:id="rId201"/>
    <p:sldId id="451" r:id="rId202"/>
    <p:sldId id="452" r:id="rId203"/>
    <p:sldId id="454" r:id="rId204"/>
    <p:sldId id="518" r:id="rId205"/>
    <p:sldId id="455" r:id="rId206"/>
    <p:sldId id="457" r:id="rId207"/>
    <p:sldId id="456" r:id="rId208"/>
    <p:sldId id="517" r:id="rId209"/>
    <p:sldId id="508" r:id="rId210"/>
    <p:sldId id="458" r:id="rId211"/>
    <p:sldId id="511" r:id="rId212"/>
    <p:sldId id="487" r:id="rId213"/>
    <p:sldId id="488" r:id="rId214"/>
    <p:sldId id="489" r:id="rId215"/>
    <p:sldId id="510" r:id="rId216"/>
    <p:sldId id="512" r:id="rId217"/>
    <p:sldId id="514" r:id="rId218"/>
    <p:sldId id="513" r:id="rId219"/>
    <p:sldId id="460" r:id="rId220"/>
    <p:sldId id="515" r:id="rId221"/>
    <p:sldId id="479" r:id="rId222"/>
    <p:sldId id="461" r:id="rId223"/>
    <p:sldId id="480" r:id="rId224"/>
    <p:sldId id="481" r:id="rId225"/>
    <p:sldId id="482" r:id="rId226"/>
    <p:sldId id="464" r:id="rId227"/>
    <p:sldId id="465" r:id="rId228"/>
    <p:sldId id="516" r:id="rId229"/>
    <p:sldId id="467" r:id="rId230"/>
    <p:sldId id="469" r:id="rId231"/>
    <p:sldId id="492" r:id="rId232"/>
    <p:sldId id="471" r:id="rId233"/>
    <p:sldId id="493" r:id="rId234"/>
    <p:sldId id="472" r:id="rId235"/>
    <p:sldId id="473" r:id="rId236"/>
    <p:sldId id="474" r:id="rId237"/>
    <p:sldId id="475" r:id="rId238"/>
    <p:sldId id="476" r:id="rId239"/>
    <p:sldId id="477" r:id="rId240"/>
    <p:sldId id="478" r:id="rId241"/>
    <p:sldId id="483" r:id="rId242"/>
    <p:sldId id="484" r:id="rId243"/>
    <p:sldId id="486" r:id="rId244"/>
    <p:sldId id="683" r:id="rId245"/>
    <p:sldId id="685" r:id="rId246"/>
    <p:sldId id="686" r:id="rId247"/>
    <p:sldId id="687" r:id="rId248"/>
    <p:sldId id="688" r:id="rId249"/>
    <p:sldId id="689" r:id="rId250"/>
    <p:sldId id="690" r:id="rId251"/>
    <p:sldId id="691" r:id="rId252"/>
    <p:sldId id="692" r:id="rId253"/>
    <p:sldId id="693" r:id="rId254"/>
    <p:sldId id="694" r:id="rId255"/>
    <p:sldId id="695" r:id="rId256"/>
    <p:sldId id="485" r:id="rId257"/>
    <p:sldId id="521" r:id="rId258"/>
    <p:sldId id="490" r:id="rId259"/>
    <p:sldId id="491" r:id="rId260"/>
    <p:sldId id="494" r:id="rId261"/>
    <p:sldId id="495" r:id="rId262"/>
    <p:sldId id="496" r:id="rId263"/>
    <p:sldId id="497" r:id="rId264"/>
    <p:sldId id="498" r:id="rId265"/>
    <p:sldId id="499" r:id="rId266"/>
    <p:sldId id="500" r:id="rId267"/>
  </p:sldIdLst>
  <p:sldSz cx="9144000" cy="6858000" type="screen4x3"/>
  <p:notesSz cx="6858000" cy="9144000"/>
  <p:embeddedFontLst>
    <p:embeddedFont>
      <p:font typeface="Arial Unicode MS" panose="020B0604020202020204" charset="-128"/>
      <p:regular r:id="rId269"/>
    </p:embeddedFont>
    <p:embeddedFont>
      <p:font typeface="Aharoni" panose="02010803020104030203" pitchFamily="2" charset="-79"/>
      <p:bold r:id="rId270"/>
    </p:embeddedFont>
    <p:embeddedFont>
      <p:font typeface="Calibri" panose="020F0502020204030204" pitchFamily="34" charset="0"/>
      <p:regular r:id="rId271"/>
      <p:bold r:id="rId272"/>
      <p:italic r:id="rId273"/>
      <p:boldItalic r:id="rId274"/>
    </p:embeddedFont>
    <p:embeddedFont>
      <p:font typeface="Consolas" panose="020B0609020204030204" pitchFamily="49" charset="0"/>
      <p:regular r:id="rId275"/>
      <p:bold r:id="rId276"/>
      <p:italic r:id="rId277"/>
      <p:boldItalic r:id="rId278"/>
    </p:embeddedFont>
    <p:embeddedFont>
      <p:font typeface="Monaco" panose="020B0604020202020204"/>
      <p:regular r:id="rId279"/>
    </p:embeddedFont>
    <p:embeddedFont>
      <p:font typeface="Permanent Marker" panose="020B0604020202020204" charset="0"/>
      <p:regular r:id="rId280"/>
    </p:embeddedFont>
    <p:embeddedFont>
      <p:font typeface="verdana" panose="020B0604030504040204" pitchFamily="34" charset="0"/>
      <p:regular r:id="rId281"/>
      <p:bold r:id="rId282"/>
      <p:italic r:id="rId283"/>
      <p:boldItalic r:id="rId284"/>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92" autoAdjust="0"/>
    <p:restoredTop sz="82079" autoAdjust="0"/>
  </p:normalViewPr>
  <p:slideViewPr>
    <p:cSldViewPr>
      <p:cViewPr varScale="1">
        <p:scale>
          <a:sx n="56" d="100"/>
          <a:sy n="56" d="100"/>
        </p:scale>
        <p:origin x="1560" y="6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5104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font" Target="fonts/font11.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font" Target="fonts/font1.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font" Target="fonts/font12.fntdata"/><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font" Target="fonts/font2.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281" Type="http://schemas.openxmlformats.org/officeDocument/2006/relationships/font" Target="fonts/font13.fntdata"/><Relationship Id="rId286"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font" Target="fonts/font3.fntdata"/><Relationship Id="rId276" Type="http://schemas.openxmlformats.org/officeDocument/2006/relationships/font" Target="fonts/font8.fntdata"/><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theme" Target="theme/theme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font" Target="fonts/font9.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font" Target="fonts/font10.fntdata"/><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font" Target="fonts/font5.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font" Target="fonts/font16.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font" Target="fonts/font6.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font" Target="fonts/font7.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287140-2447-44F5-8D53-7B6226FB1B57}" type="doc">
      <dgm:prSet loTypeId="urn:microsoft.com/office/officeart/2005/8/layout/hierarchy2" loCatId="hierarchy" qsTypeId="urn:microsoft.com/office/officeart/2005/8/quickstyle/simple2" qsCatId="simple" csTypeId="urn:microsoft.com/office/officeart/2005/8/colors/accent2_2" csCatId="accent2" phldr="1"/>
      <dgm:spPr/>
      <dgm:t>
        <a:bodyPr/>
        <a:lstStyle/>
        <a:p>
          <a:endParaRPr lang="fr-FR"/>
        </a:p>
      </dgm:t>
    </dgm:pt>
    <dgm:pt modelId="{D837E181-2920-4214-8E12-432D1DA4EB7C}">
      <dgm:prSet phldrT="[Texte]" custT="1"/>
      <dgm:spPr/>
      <dgm:t>
        <a:bodyPr/>
        <a:lstStyle/>
        <a:p>
          <a:r>
            <a:rPr lang="fr-FR" sz="1600" b="1" dirty="0" err="1"/>
            <a:t>Workbook</a:t>
          </a:r>
          <a:endParaRPr lang="fr-FR" sz="900" b="1" dirty="0"/>
        </a:p>
      </dgm:t>
    </dgm:pt>
    <dgm:pt modelId="{EEEEAE0A-6EF7-41BD-94AE-09547E20DA69}" type="parTrans" cxnId="{A7331CFA-4173-4D30-886E-4678B7DAB05A}">
      <dgm:prSet/>
      <dgm:spPr/>
      <dgm:t>
        <a:bodyPr/>
        <a:lstStyle/>
        <a:p>
          <a:endParaRPr lang="fr-FR"/>
        </a:p>
      </dgm:t>
    </dgm:pt>
    <dgm:pt modelId="{0D23ED9E-7743-46FA-81D9-F866AD3C251E}" type="sibTrans" cxnId="{A7331CFA-4173-4D30-886E-4678B7DAB05A}">
      <dgm:prSet/>
      <dgm:spPr/>
      <dgm:t>
        <a:bodyPr/>
        <a:lstStyle/>
        <a:p>
          <a:endParaRPr lang="fr-FR"/>
        </a:p>
      </dgm:t>
    </dgm:pt>
    <dgm:pt modelId="{9AB95478-761C-4297-9E2E-B48A4B0FE08B}">
      <dgm:prSet phldrT="[Texte]" custT="1"/>
      <dgm:spPr/>
      <dgm:t>
        <a:bodyPr/>
        <a:lstStyle/>
        <a:p>
          <a:r>
            <a:rPr lang="fr-FR" sz="1600" dirty="0" err="1"/>
            <a:t>DocumentProperties</a:t>
          </a:r>
          <a:endParaRPr lang="fr-FR" sz="1600" dirty="0"/>
        </a:p>
      </dgm:t>
    </dgm:pt>
    <dgm:pt modelId="{C3CF7142-D2C1-425F-B218-4D3412316EBC}" type="parTrans" cxnId="{EB70682E-ED13-4438-A0E3-350502A89EEC}">
      <dgm:prSet/>
      <dgm:spPr/>
      <dgm:t>
        <a:bodyPr/>
        <a:lstStyle/>
        <a:p>
          <a:endParaRPr lang="fr-FR"/>
        </a:p>
      </dgm:t>
    </dgm:pt>
    <dgm:pt modelId="{4310B303-6578-46A8-8D46-008231153E36}" type="sibTrans" cxnId="{EB70682E-ED13-4438-A0E3-350502A89EEC}">
      <dgm:prSet/>
      <dgm:spPr/>
      <dgm:t>
        <a:bodyPr/>
        <a:lstStyle/>
        <a:p>
          <a:endParaRPr lang="fr-FR"/>
        </a:p>
      </dgm:t>
    </dgm:pt>
    <dgm:pt modelId="{BA485A6F-B21F-46DC-820F-1F007BDEA4BE}">
      <dgm:prSet phldrT="[Texte]"/>
      <dgm:spPr/>
      <dgm:t>
        <a:bodyPr/>
        <a:lstStyle/>
        <a:p>
          <a:r>
            <a:rPr lang="fr-FR" dirty="0"/>
            <a:t>Styles</a:t>
          </a:r>
        </a:p>
      </dgm:t>
    </dgm:pt>
    <dgm:pt modelId="{7E351775-3EFF-449C-BC35-FDDFE267C4C5}" type="parTrans" cxnId="{C935CB5A-87FA-4099-B654-1D1BA9416DE9}">
      <dgm:prSet/>
      <dgm:spPr/>
      <dgm:t>
        <a:bodyPr/>
        <a:lstStyle/>
        <a:p>
          <a:endParaRPr lang="fr-FR"/>
        </a:p>
      </dgm:t>
    </dgm:pt>
    <dgm:pt modelId="{343AD736-EF7D-4293-A58B-F7DE7E1BF3BE}" type="sibTrans" cxnId="{C935CB5A-87FA-4099-B654-1D1BA9416DE9}">
      <dgm:prSet/>
      <dgm:spPr/>
      <dgm:t>
        <a:bodyPr/>
        <a:lstStyle/>
        <a:p>
          <a:endParaRPr lang="fr-FR"/>
        </a:p>
      </dgm:t>
    </dgm:pt>
    <dgm:pt modelId="{71BB9BED-74EA-4963-A3E9-A7C775408BD1}">
      <dgm:prSet phldrT="[Texte]"/>
      <dgm:spPr/>
      <dgm:t>
        <a:bodyPr/>
        <a:lstStyle/>
        <a:p>
          <a:r>
            <a:rPr lang="fr-FR" dirty="0" err="1"/>
            <a:t>Worksheet</a:t>
          </a:r>
          <a:r>
            <a:rPr lang="fr-FR" dirty="0"/>
            <a:t> +</a:t>
          </a:r>
        </a:p>
      </dgm:t>
    </dgm:pt>
    <dgm:pt modelId="{A4CBD843-3417-4388-A80E-B0711C8D85D3}" type="parTrans" cxnId="{CE56AFB7-B38B-438B-8A3F-33527C167EA6}">
      <dgm:prSet/>
      <dgm:spPr/>
      <dgm:t>
        <a:bodyPr/>
        <a:lstStyle/>
        <a:p>
          <a:endParaRPr lang="fr-FR"/>
        </a:p>
      </dgm:t>
    </dgm:pt>
    <dgm:pt modelId="{2F2E996B-113C-4D63-A8BE-C19758F46863}" type="sibTrans" cxnId="{CE56AFB7-B38B-438B-8A3F-33527C167EA6}">
      <dgm:prSet/>
      <dgm:spPr/>
      <dgm:t>
        <a:bodyPr/>
        <a:lstStyle/>
        <a:p>
          <a:endParaRPr lang="fr-FR"/>
        </a:p>
      </dgm:t>
    </dgm:pt>
    <dgm:pt modelId="{121DFB30-1895-4410-96FD-F28C7A2DEF1D}">
      <dgm:prSet phldrT="[Texte]"/>
      <dgm:spPr/>
      <dgm:t>
        <a:bodyPr/>
        <a:lstStyle/>
        <a:p>
          <a:r>
            <a:rPr lang="fr-FR" dirty="0" err="1"/>
            <a:t>Row,Cell</a:t>
          </a:r>
          <a:endParaRPr lang="fr-FR" dirty="0"/>
        </a:p>
      </dgm:t>
    </dgm:pt>
    <dgm:pt modelId="{57ADFAE1-E1BA-4D3A-908A-7BF1F764F9DC}" type="parTrans" cxnId="{B6500C29-4C2C-41D8-86B1-B47D0BB24883}">
      <dgm:prSet/>
      <dgm:spPr/>
      <dgm:t>
        <a:bodyPr/>
        <a:lstStyle/>
        <a:p>
          <a:endParaRPr lang="fr-FR"/>
        </a:p>
      </dgm:t>
    </dgm:pt>
    <dgm:pt modelId="{2F1A2039-1B7D-4932-9C9B-709A052322D5}" type="sibTrans" cxnId="{B6500C29-4C2C-41D8-86B1-B47D0BB24883}">
      <dgm:prSet/>
      <dgm:spPr/>
      <dgm:t>
        <a:bodyPr/>
        <a:lstStyle/>
        <a:p>
          <a:endParaRPr lang="fr-FR"/>
        </a:p>
      </dgm:t>
    </dgm:pt>
    <dgm:pt modelId="{A8E1AE2C-47E7-4E98-A5BA-30399C1DB7A7}">
      <dgm:prSet phldrT="[Texte]"/>
      <dgm:spPr/>
      <dgm:t>
        <a:bodyPr/>
        <a:lstStyle/>
        <a:p>
          <a:r>
            <a:rPr lang="fr-FR" dirty="0"/>
            <a:t>Style+</a:t>
          </a:r>
        </a:p>
      </dgm:t>
    </dgm:pt>
    <dgm:pt modelId="{A415325F-4D29-45BD-A1BE-8E9F0DAAD8DD}" type="parTrans" cxnId="{F30B0663-AB74-4BCF-96A6-A65B86D71E5D}">
      <dgm:prSet/>
      <dgm:spPr/>
      <dgm:t>
        <a:bodyPr/>
        <a:lstStyle/>
        <a:p>
          <a:endParaRPr lang="fr-FR"/>
        </a:p>
      </dgm:t>
    </dgm:pt>
    <dgm:pt modelId="{B38CB114-1F2B-4F03-9D79-E265571B661B}" type="sibTrans" cxnId="{F30B0663-AB74-4BCF-96A6-A65B86D71E5D}">
      <dgm:prSet/>
      <dgm:spPr/>
      <dgm:t>
        <a:bodyPr/>
        <a:lstStyle/>
        <a:p>
          <a:endParaRPr lang="fr-FR"/>
        </a:p>
      </dgm:t>
    </dgm:pt>
    <dgm:pt modelId="{E9604839-3C9B-47FC-9ED9-3BFC057319E7}">
      <dgm:prSet phldrT="[Texte]"/>
      <dgm:spPr/>
      <dgm:t>
        <a:bodyPr/>
        <a:lstStyle/>
        <a:p>
          <a:r>
            <a:rPr lang="fr-FR" dirty="0"/>
            <a:t>Table+</a:t>
          </a:r>
        </a:p>
      </dgm:t>
    </dgm:pt>
    <dgm:pt modelId="{847C4C8A-0EF2-4E93-A61E-FFDAEEC1D7AB}" type="parTrans" cxnId="{19D55DE7-9090-411D-A72E-B0822CA725FB}">
      <dgm:prSet/>
      <dgm:spPr/>
      <dgm:t>
        <a:bodyPr/>
        <a:lstStyle/>
        <a:p>
          <a:endParaRPr lang="fr-FR"/>
        </a:p>
      </dgm:t>
    </dgm:pt>
    <dgm:pt modelId="{51A048D1-0E26-4D55-8E4A-026DD856FE92}" type="sibTrans" cxnId="{19D55DE7-9090-411D-A72E-B0822CA725FB}">
      <dgm:prSet/>
      <dgm:spPr/>
      <dgm:t>
        <a:bodyPr/>
        <a:lstStyle/>
        <a:p>
          <a:endParaRPr lang="fr-FR"/>
        </a:p>
      </dgm:t>
    </dgm:pt>
    <dgm:pt modelId="{6C7482BC-A92E-4647-8231-3DE74095A242}">
      <dgm:prSet phldrT="[Texte]" custT="1"/>
      <dgm:spPr/>
      <dgm:t>
        <a:bodyPr/>
        <a:lstStyle/>
        <a:p>
          <a:r>
            <a:rPr lang="fr-FR" sz="1600" dirty="0"/>
            <a:t>…</a:t>
          </a:r>
        </a:p>
      </dgm:t>
    </dgm:pt>
    <dgm:pt modelId="{ABB0099C-AFA3-41DF-B4CA-BB4FC775579C}" type="parTrans" cxnId="{607C7DC2-40A7-4090-9B56-DB64AC9E473A}">
      <dgm:prSet/>
      <dgm:spPr/>
      <dgm:t>
        <a:bodyPr/>
        <a:lstStyle/>
        <a:p>
          <a:endParaRPr lang="fr-FR"/>
        </a:p>
      </dgm:t>
    </dgm:pt>
    <dgm:pt modelId="{95298B90-2D8B-4EF6-A48F-79B328FE9E45}" type="sibTrans" cxnId="{607C7DC2-40A7-4090-9B56-DB64AC9E473A}">
      <dgm:prSet/>
      <dgm:spPr/>
      <dgm:t>
        <a:bodyPr/>
        <a:lstStyle/>
        <a:p>
          <a:endParaRPr lang="fr-FR"/>
        </a:p>
      </dgm:t>
    </dgm:pt>
    <dgm:pt modelId="{B1727068-F303-448F-855B-B104DA8094B4}">
      <dgm:prSet phldrT="[Texte]"/>
      <dgm:spPr/>
      <dgm:t>
        <a:bodyPr/>
        <a:lstStyle/>
        <a:p>
          <a:r>
            <a:rPr lang="fr-FR" dirty="0"/>
            <a:t>…</a:t>
          </a:r>
        </a:p>
      </dgm:t>
    </dgm:pt>
    <dgm:pt modelId="{A4324E07-4432-4267-AE68-185132485ECD}" type="parTrans" cxnId="{94B12A1B-E880-4E41-8A5F-7721A54D9B33}">
      <dgm:prSet/>
      <dgm:spPr/>
      <dgm:t>
        <a:bodyPr/>
        <a:lstStyle/>
        <a:p>
          <a:endParaRPr lang="fr-FR"/>
        </a:p>
      </dgm:t>
    </dgm:pt>
    <dgm:pt modelId="{13DA4EA7-2552-4AE9-B904-52E1BACB9870}" type="sibTrans" cxnId="{94B12A1B-E880-4E41-8A5F-7721A54D9B33}">
      <dgm:prSet/>
      <dgm:spPr/>
      <dgm:t>
        <a:bodyPr/>
        <a:lstStyle/>
        <a:p>
          <a:endParaRPr lang="fr-FR"/>
        </a:p>
      </dgm:t>
    </dgm:pt>
    <dgm:pt modelId="{0C36E68E-609A-41AB-98CD-BCE362D845E8}" type="pres">
      <dgm:prSet presAssocID="{AF287140-2447-44F5-8D53-7B6226FB1B57}" presName="diagram" presStyleCnt="0">
        <dgm:presLayoutVars>
          <dgm:chPref val="1"/>
          <dgm:dir/>
          <dgm:animOne val="branch"/>
          <dgm:animLvl val="lvl"/>
          <dgm:resizeHandles val="exact"/>
        </dgm:presLayoutVars>
      </dgm:prSet>
      <dgm:spPr/>
    </dgm:pt>
    <dgm:pt modelId="{57C5D4ED-00FA-4C74-BCF1-1B7FAE1B5C7C}" type="pres">
      <dgm:prSet presAssocID="{D837E181-2920-4214-8E12-432D1DA4EB7C}" presName="root1" presStyleCnt="0"/>
      <dgm:spPr/>
    </dgm:pt>
    <dgm:pt modelId="{56FB13E0-9524-4236-8454-1EE7534CD57B}" type="pres">
      <dgm:prSet presAssocID="{D837E181-2920-4214-8E12-432D1DA4EB7C}" presName="LevelOneTextNode" presStyleLbl="node0" presStyleIdx="0" presStyleCnt="1" custScaleX="158796">
        <dgm:presLayoutVars>
          <dgm:chPref val="3"/>
        </dgm:presLayoutVars>
      </dgm:prSet>
      <dgm:spPr/>
    </dgm:pt>
    <dgm:pt modelId="{29D3954B-40EE-4504-9236-26A506A60416}" type="pres">
      <dgm:prSet presAssocID="{D837E181-2920-4214-8E12-432D1DA4EB7C}" presName="level2hierChild" presStyleCnt="0"/>
      <dgm:spPr/>
    </dgm:pt>
    <dgm:pt modelId="{897FC064-15B7-4E25-A161-8C5A502CFAAA}" type="pres">
      <dgm:prSet presAssocID="{C3CF7142-D2C1-425F-B218-4D3412316EBC}" presName="conn2-1" presStyleLbl="parChTrans1D2" presStyleIdx="0" presStyleCnt="3"/>
      <dgm:spPr/>
    </dgm:pt>
    <dgm:pt modelId="{0A9111DD-C7AE-48EC-9D26-B89820290A6B}" type="pres">
      <dgm:prSet presAssocID="{C3CF7142-D2C1-425F-B218-4D3412316EBC}" presName="connTx" presStyleLbl="parChTrans1D2" presStyleIdx="0" presStyleCnt="3"/>
      <dgm:spPr/>
    </dgm:pt>
    <dgm:pt modelId="{0E446346-D6AC-4F8F-999E-0E53A59DFC2B}" type="pres">
      <dgm:prSet presAssocID="{9AB95478-761C-4297-9E2E-B48A4B0FE08B}" presName="root2" presStyleCnt="0"/>
      <dgm:spPr/>
    </dgm:pt>
    <dgm:pt modelId="{F7039B37-92D1-4AE5-8454-30CC782937AC}" type="pres">
      <dgm:prSet presAssocID="{9AB95478-761C-4297-9E2E-B48A4B0FE08B}" presName="LevelTwoTextNode" presStyleLbl="node2" presStyleIdx="0" presStyleCnt="3" custScaleX="270931" custLinFactNeighborX="-2002" custLinFactNeighborY="-30084">
        <dgm:presLayoutVars>
          <dgm:chPref val="3"/>
        </dgm:presLayoutVars>
      </dgm:prSet>
      <dgm:spPr/>
    </dgm:pt>
    <dgm:pt modelId="{80BAC1D7-6725-4A21-9802-637860DCE139}" type="pres">
      <dgm:prSet presAssocID="{9AB95478-761C-4297-9E2E-B48A4B0FE08B}" presName="level3hierChild" presStyleCnt="0"/>
      <dgm:spPr/>
    </dgm:pt>
    <dgm:pt modelId="{2D7D779E-7E21-4EC5-BDAD-D1A49EFA115D}" type="pres">
      <dgm:prSet presAssocID="{ABB0099C-AFA3-41DF-B4CA-BB4FC775579C}" presName="conn2-1" presStyleLbl="parChTrans1D3" presStyleIdx="0" presStyleCnt="3"/>
      <dgm:spPr/>
    </dgm:pt>
    <dgm:pt modelId="{FAFC6F6E-02C5-4A95-88A3-038F4EF48096}" type="pres">
      <dgm:prSet presAssocID="{ABB0099C-AFA3-41DF-B4CA-BB4FC775579C}" presName="connTx" presStyleLbl="parChTrans1D3" presStyleIdx="0" presStyleCnt="3"/>
      <dgm:spPr/>
    </dgm:pt>
    <dgm:pt modelId="{E0B38FB8-2DA6-4A07-AD1F-EF5C24ACB34C}" type="pres">
      <dgm:prSet presAssocID="{6C7482BC-A92E-4647-8231-3DE74095A242}" presName="root2" presStyleCnt="0"/>
      <dgm:spPr/>
    </dgm:pt>
    <dgm:pt modelId="{1808D7BF-C8B8-4930-802C-82D7822DDC12}" type="pres">
      <dgm:prSet presAssocID="{6C7482BC-A92E-4647-8231-3DE74095A242}" presName="LevelTwoTextNode" presStyleLbl="node3" presStyleIdx="0" presStyleCnt="3" custScaleX="56434" custScaleY="94984" custLinFactNeighborX="13034" custLinFactNeighborY="-48887">
        <dgm:presLayoutVars>
          <dgm:chPref val="3"/>
        </dgm:presLayoutVars>
      </dgm:prSet>
      <dgm:spPr/>
    </dgm:pt>
    <dgm:pt modelId="{B7EA4158-E8C7-4B7C-B29B-64BBEBD12D68}" type="pres">
      <dgm:prSet presAssocID="{6C7482BC-A92E-4647-8231-3DE74095A242}" presName="level3hierChild" presStyleCnt="0"/>
      <dgm:spPr/>
    </dgm:pt>
    <dgm:pt modelId="{5B5B3C97-43BE-4BB4-BE09-8CF6CC1A4DC8}" type="pres">
      <dgm:prSet presAssocID="{7E351775-3EFF-449C-BC35-FDDFE267C4C5}" presName="conn2-1" presStyleLbl="parChTrans1D2" presStyleIdx="1" presStyleCnt="3"/>
      <dgm:spPr/>
    </dgm:pt>
    <dgm:pt modelId="{2AD602A4-7B26-4716-BCFE-5178E9ECC541}" type="pres">
      <dgm:prSet presAssocID="{7E351775-3EFF-449C-BC35-FDDFE267C4C5}" presName="connTx" presStyleLbl="parChTrans1D2" presStyleIdx="1" presStyleCnt="3"/>
      <dgm:spPr/>
    </dgm:pt>
    <dgm:pt modelId="{094DFB88-ADA9-43D8-B560-D3726D461D87}" type="pres">
      <dgm:prSet presAssocID="{BA485A6F-B21F-46DC-820F-1F007BDEA4BE}" presName="root2" presStyleCnt="0"/>
      <dgm:spPr/>
    </dgm:pt>
    <dgm:pt modelId="{AE42F74B-DF5F-47E7-83A2-701F508F2A37}" type="pres">
      <dgm:prSet presAssocID="{BA485A6F-B21F-46DC-820F-1F007BDEA4BE}" presName="LevelTwoTextNode" presStyleLbl="node2" presStyleIdx="1" presStyleCnt="3">
        <dgm:presLayoutVars>
          <dgm:chPref val="3"/>
        </dgm:presLayoutVars>
      </dgm:prSet>
      <dgm:spPr/>
    </dgm:pt>
    <dgm:pt modelId="{AA2D23E6-4FCF-4E15-9BC1-5740C70E54DC}" type="pres">
      <dgm:prSet presAssocID="{BA485A6F-B21F-46DC-820F-1F007BDEA4BE}" presName="level3hierChild" presStyleCnt="0"/>
      <dgm:spPr/>
    </dgm:pt>
    <dgm:pt modelId="{D501E6BD-EFE7-4A49-9AC8-4BE7CC28628A}" type="pres">
      <dgm:prSet presAssocID="{A415325F-4D29-45BD-A1BE-8E9F0DAAD8DD}" presName="conn2-1" presStyleLbl="parChTrans1D3" presStyleIdx="1" presStyleCnt="3"/>
      <dgm:spPr/>
    </dgm:pt>
    <dgm:pt modelId="{DF9F3707-87FC-4011-B4AB-9EBF2F464932}" type="pres">
      <dgm:prSet presAssocID="{A415325F-4D29-45BD-A1BE-8E9F0DAAD8DD}" presName="connTx" presStyleLbl="parChTrans1D3" presStyleIdx="1" presStyleCnt="3"/>
      <dgm:spPr/>
    </dgm:pt>
    <dgm:pt modelId="{AE58D4F5-A11B-4E7D-8397-E0BD475B0752}" type="pres">
      <dgm:prSet presAssocID="{A8E1AE2C-47E7-4E98-A5BA-30399C1DB7A7}" presName="root2" presStyleCnt="0"/>
      <dgm:spPr/>
    </dgm:pt>
    <dgm:pt modelId="{B2170F5C-E9E3-40DF-A316-FE0591184BE1}" type="pres">
      <dgm:prSet presAssocID="{A8E1AE2C-47E7-4E98-A5BA-30399C1DB7A7}" presName="LevelTwoTextNode" presStyleLbl="node3" presStyleIdx="1" presStyleCnt="3">
        <dgm:presLayoutVars>
          <dgm:chPref val="3"/>
        </dgm:presLayoutVars>
      </dgm:prSet>
      <dgm:spPr/>
    </dgm:pt>
    <dgm:pt modelId="{53F7CD39-F152-467D-8756-BBDDD8EF3366}" type="pres">
      <dgm:prSet presAssocID="{A8E1AE2C-47E7-4E98-A5BA-30399C1DB7A7}" presName="level3hierChild" presStyleCnt="0"/>
      <dgm:spPr/>
    </dgm:pt>
    <dgm:pt modelId="{74D7DE4F-0659-46ED-AC18-BEA69630B8A0}" type="pres">
      <dgm:prSet presAssocID="{A4324E07-4432-4267-AE68-185132485ECD}" presName="conn2-1" presStyleLbl="parChTrans1D4" presStyleIdx="0" presStyleCnt="2"/>
      <dgm:spPr/>
    </dgm:pt>
    <dgm:pt modelId="{94ED0C61-38A7-4A89-B474-60182FBD7054}" type="pres">
      <dgm:prSet presAssocID="{A4324E07-4432-4267-AE68-185132485ECD}" presName="connTx" presStyleLbl="parChTrans1D4" presStyleIdx="0" presStyleCnt="2"/>
      <dgm:spPr/>
    </dgm:pt>
    <dgm:pt modelId="{00A40067-AFDB-45F2-B6FE-CC835068F15E}" type="pres">
      <dgm:prSet presAssocID="{B1727068-F303-448F-855B-B104DA8094B4}" presName="root2" presStyleCnt="0"/>
      <dgm:spPr/>
    </dgm:pt>
    <dgm:pt modelId="{CC01AA2E-63DC-4932-A57D-77A90B0574AA}" type="pres">
      <dgm:prSet presAssocID="{B1727068-F303-448F-855B-B104DA8094B4}" presName="LevelTwoTextNode" presStyleLbl="node4" presStyleIdx="0" presStyleCnt="2" custScaleX="69304" custScaleY="64252">
        <dgm:presLayoutVars>
          <dgm:chPref val="3"/>
        </dgm:presLayoutVars>
      </dgm:prSet>
      <dgm:spPr/>
    </dgm:pt>
    <dgm:pt modelId="{89791C9E-90A1-49AE-B41F-58D42A990ADD}" type="pres">
      <dgm:prSet presAssocID="{B1727068-F303-448F-855B-B104DA8094B4}" presName="level3hierChild" presStyleCnt="0"/>
      <dgm:spPr/>
    </dgm:pt>
    <dgm:pt modelId="{18DD3230-A6BD-4590-8A60-C06394B74D62}" type="pres">
      <dgm:prSet presAssocID="{A4CBD843-3417-4388-A80E-B0711C8D85D3}" presName="conn2-1" presStyleLbl="parChTrans1D2" presStyleIdx="2" presStyleCnt="3"/>
      <dgm:spPr/>
    </dgm:pt>
    <dgm:pt modelId="{80D20A30-055D-4370-8E69-6021CBB97B59}" type="pres">
      <dgm:prSet presAssocID="{A4CBD843-3417-4388-A80E-B0711C8D85D3}" presName="connTx" presStyleLbl="parChTrans1D2" presStyleIdx="2" presStyleCnt="3"/>
      <dgm:spPr/>
    </dgm:pt>
    <dgm:pt modelId="{52F7FC24-DA5F-46D7-9148-E6555DBD923B}" type="pres">
      <dgm:prSet presAssocID="{71BB9BED-74EA-4963-A3E9-A7C775408BD1}" presName="root2" presStyleCnt="0"/>
      <dgm:spPr/>
    </dgm:pt>
    <dgm:pt modelId="{18A91142-3974-48A6-B18D-7C75E1569CC9}" type="pres">
      <dgm:prSet presAssocID="{71BB9BED-74EA-4963-A3E9-A7C775408BD1}" presName="LevelTwoTextNode" presStyleLbl="node2" presStyleIdx="2" presStyleCnt="3" custScaleX="135701" custLinFactNeighborX="-2002" custLinFactNeighborY="57218">
        <dgm:presLayoutVars>
          <dgm:chPref val="3"/>
        </dgm:presLayoutVars>
      </dgm:prSet>
      <dgm:spPr/>
    </dgm:pt>
    <dgm:pt modelId="{B99DC8DB-7006-4EA6-B51C-265E52244C67}" type="pres">
      <dgm:prSet presAssocID="{71BB9BED-74EA-4963-A3E9-A7C775408BD1}" presName="level3hierChild" presStyleCnt="0"/>
      <dgm:spPr/>
    </dgm:pt>
    <dgm:pt modelId="{2F3BC466-C9D5-44CF-BFF9-50C08DD88212}" type="pres">
      <dgm:prSet presAssocID="{847C4C8A-0EF2-4E93-A61E-FFDAEEC1D7AB}" presName="conn2-1" presStyleLbl="parChTrans1D3" presStyleIdx="2" presStyleCnt="3"/>
      <dgm:spPr/>
    </dgm:pt>
    <dgm:pt modelId="{D90EF43F-577C-4279-9A10-73E41B499518}" type="pres">
      <dgm:prSet presAssocID="{847C4C8A-0EF2-4E93-A61E-FFDAEEC1D7AB}" presName="connTx" presStyleLbl="parChTrans1D3" presStyleIdx="2" presStyleCnt="3"/>
      <dgm:spPr/>
    </dgm:pt>
    <dgm:pt modelId="{2A8A1CC1-7E6C-4D76-965A-AF95EB504D20}" type="pres">
      <dgm:prSet presAssocID="{E9604839-3C9B-47FC-9ED9-3BFC057319E7}" presName="root2" presStyleCnt="0"/>
      <dgm:spPr/>
    </dgm:pt>
    <dgm:pt modelId="{EBE90951-556A-48F7-A95D-7DB610448A00}" type="pres">
      <dgm:prSet presAssocID="{E9604839-3C9B-47FC-9ED9-3BFC057319E7}" presName="LevelTwoTextNode" presStyleLbl="node3" presStyleIdx="2" presStyleCnt="3" custLinFactNeighborX="-6598" custLinFactNeighborY="40922">
        <dgm:presLayoutVars>
          <dgm:chPref val="3"/>
        </dgm:presLayoutVars>
      </dgm:prSet>
      <dgm:spPr/>
    </dgm:pt>
    <dgm:pt modelId="{F8116782-79F7-4CD8-8665-DE881D165E90}" type="pres">
      <dgm:prSet presAssocID="{E9604839-3C9B-47FC-9ED9-3BFC057319E7}" presName="level3hierChild" presStyleCnt="0"/>
      <dgm:spPr/>
    </dgm:pt>
    <dgm:pt modelId="{AF15360F-16CE-4B97-A903-8F6051908CDF}" type="pres">
      <dgm:prSet presAssocID="{57ADFAE1-E1BA-4D3A-908A-7BF1F764F9DC}" presName="conn2-1" presStyleLbl="parChTrans1D4" presStyleIdx="1" presStyleCnt="2"/>
      <dgm:spPr/>
    </dgm:pt>
    <dgm:pt modelId="{C96181AB-B18C-4C36-B468-B3D792F49605}" type="pres">
      <dgm:prSet presAssocID="{57ADFAE1-E1BA-4D3A-908A-7BF1F764F9DC}" presName="connTx" presStyleLbl="parChTrans1D4" presStyleIdx="1" presStyleCnt="2"/>
      <dgm:spPr/>
    </dgm:pt>
    <dgm:pt modelId="{705EBE6E-D76D-4636-A72F-21AB3F7FC21B}" type="pres">
      <dgm:prSet presAssocID="{121DFB30-1895-4410-96FD-F28C7A2DEF1D}" presName="root2" presStyleCnt="0"/>
      <dgm:spPr/>
    </dgm:pt>
    <dgm:pt modelId="{991A9475-062F-4612-A061-9C90B7A9180F}" type="pres">
      <dgm:prSet presAssocID="{121DFB30-1895-4410-96FD-F28C7A2DEF1D}" presName="LevelTwoTextNode" presStyleLbl="node4" presStyleIdx="1" presStyleCnt="2" custLinFactNeighborX="64" custLinFactNeighborY="40922">
        <dgm:presLayoutVars>
          <dgm:chPref val="3"/>
        </dgm:presLayoutVars>
      </dgm:prSet>
      <dgm:spPr/>
    </dgm:pt>
    <dgm:pt modelId="{3AC6CBF4-73E2-4350-9EEE-15ED55887D23}" type="pres">
      <dgm:prSet presAssocID="{121DFB30-1895-4410-96FD-F28C7A2DEF1D}" presName="level3hierChild" presStyleCnt="0"/>
      <dgm:spPr/>
    </dgm:pt>
  </dgm:ptLst>
  <dgm:cxnLst>
    <dgm:cxn modelId="{5C205C04-D124-47C4-A133-2737FDE00AFD}" type="presOf" srcId="{6C7482BC-A92E-4647-8231-3DE74095A242}" destId="{1808D7BF-C8B8-4930-802C-82D7822DDC12}" srcOrd="0" destOrd="0" presId="urn:microsoft.com/office/officeart/2005/8/layout/hierarchy2"/>
    <dgm:cxn modelId="{298C6009-49A0-4077-8C91-F4815E05902F}" type="presOf" srcId="{BA485A6F-B21F-46DC-820F-1F007BDEA4BE}" destId="{AE42F74B-DF5F-47E7-83A2-701F508F2A37}" srcOrd="0" destOrd="0" presId="urn:microsoft.com/office/officeart/2005/8/layout/hierarchy2"/>
    <dgm:cxn modelId="{7478530B-8218-45F9-A684-8BAA9CE92097}" type="presOf" srcId="{57ADFAE1-E1BA-4D3A-908A-7BF1F764F9DC}" destId="{C96181AB-B18C-4C36-B468-B3D792F49605}" srcOrd="1" destOrd="0" presId="urn:microsoft.com/office/officeart/2005/8/layout/hierarchy2"/>
    <dgm:cxn modelId="{0FB3BF16-2BDE-4FF8-85B7-F61EC53BA289}" type="presOf" srcId="{A415325F-4D29-45BD-A1BE-8E9F0DAAD8DD}" destId="{D501E6BD-EFE7-4A49-9AC8-4BE7CC28628A}" srcOrd="0" destOrd="0" presId="urn:microsoft.com/office/officeart/2005/8/layout/hierarchy2"/>
    <dgm:cxn modelId="{94B12A1B-E880-4E41-8A5F-7721A54D9B33}" srcId="{A8E1AE2C-47E7-4E98-A5BA-30399C1DB7A7}" destId="{B1727068-F303-448F-855B-B104DA8094B4}" srcOrd="0" destOrd="0" parTransId="{A4324E07-4432-4267-AE68-185132485ECD}" sibTransId="{13DA4EA7-2552-4AE9-B904-52E1BACB9870}"/>
    <dgm:cxn modelId="{B6500C29-4C2C-41D8-86B1-B47D0BB24883}" srcId="{E9604839-3C9B-47FC-9ED9-3BFC057319E7}" destId="{121DFB30-1895-4410-96FD-F28C7A2DEF1D}" srcOrd="0" destOrd="0" parTransId="{57ADFAE1-E1BA-4D3A-908A-7BF1F764F9DC}" sibTransId="{2F1A2039-1B7D-4932-9C9B-709A052322D5}"/>
    <dgm:cxn modelId="{EB70682E-ED13-4438-A0E3-350502A89EEC}" srcId="{D837E181-2920-4214-8E12-432D1DA4EB7C}" destId="{9AB95478-761C-4297-9E2E-B48A4B0FE08B}" srcOrd="0" destOrd="0" parTransId="{C3CF7142-D2C1-425F-B218-4D3412316EBC}" sibTransId="{4310B303-6578-46A8-8D46-008231153E36}"/>
    <dgm:cxn modelId="{4373EE5B-1F45-4F7E-A168-EB8AE4E047AE}" type="presOf" srcId="{847C4C8A-0EF2-4E93-A61E-FFDAEEC1D7AB}" destId="{D90EF43F-577C-4279-9A10-73E41B499518}" srcOrd="1" destOrd="0" presId="urn:microsoft.com/office/officeart/2005/8/layout/hierarchy2"/>
    <dgm:cxn modelId="{9BEF6E41-EC7A-40FC-9003-90F193D9991E}" type="presOf" srcId="{ABB0099C-AFA3-41DF-B4CA-BB4FC775579C}" destId="{FAFC6F6E-02C5-4A95-88A3-038F4EF48096}" srcOrd="1" destOrd="0" presId="urn:microsoft.com/office/officeart/2005/8/layout/hierarchy2"/>
    <dgm:cxn modelId="{F30B0663-AB74-4BCF-96A6-A65B86D71E5D}" srcId="{BA485A6F-B21F-46DC-820F-1F007BDEA4BE}" destId="{A8E1AE2C-47E7-4E98-A5BA-30399C1DB7A7}" srcOrd="0" destOrd="0" parTransId="{A415325F-4D29-45BD-A1BE-8E9F0DAAD8DD}" sibTransId="{B38CB114-1F2B-4F03-9D79-E265571B661B}"/>
    <dgm:cxn modelId="{B6DCD263-B1BD-4465-97EE-40FEC560894A}" type="presOf" srcId="{C3CF7142-D2C1-425F-B218-4D3412316EBC}" destId="{0A9111DD-C7AE-48EC-9D26-B89820290A6B}" srcOrd="1" destOrd="0" presId="urn:microsoft.com/office/officeart/2005/8/layout/hierarchy2"/>
    <dgm:cxn modelId="{C0E67245-A148-4B43-91BA-4FCFD01330D3}" type="presOf" srcId="{A4CBD843-3417-4388-A80E-B0711C8D85D3}" destId="{18DD3230-A6BD-4590-8A60-C06394B74D62}" srcOrd="0" destOrd="0" presId="urn:microsoft.com/office/officeart/2005/8/layout/hierarchy2"/>
    <dgm:cxn modelId="{E4833A4B-5D5D-4415-A9B4-CA6F87D9EA01}" type="presOf" srcId="{A4CBD843-3417-4388-A80E-B0711C8D85D3}" destId="{80D20A30-055D-4370-8E69-6021CBB97B59}" srcOrd="1" destOrd="0" presId="urn:microsoft.com/office/officeart/2005/8/layout/hierarchy2"/>
    <dgm:cxn modelId="{C40DB34D-7C25-48E0-8DF2-A1D178DF24E3}" type="presOf" srcId="{9AB95478-761C-4297-9E2E-B48A4B0FE08B}" destId="{F7039B37-92D1-4AE5-8454-30CC782937AC}" srcOrd="0" destOrd="0" presId="urn:microsoft.com/office/officeart/2005/8/layout/hierarchy2"/>
    <dgm:cxn modelId="{E9230050-79C2-4352-A643-1213CEBA9935}" type="presOf" srcId="{E9604839-3C9B-47FC-9ED9-3BFC057319E7}" destId="{EBE90951-556A-48F7-A95D-7DB610448A00}" srcOrd="0" destOrd="0" presId="urn:microsoft.com/office/officeart/2005/8/layout/hierarchy2"/>
    <dgm:cxn modelId="{95134152-0530-4FFE-814E-ED1D82490311}" type="presOf" srcId="{71BB9BED-74EA-4963-A3E9-A7C775408BD1}" destId="{18A91142-3974-48A6-B18D-7C75E1569CC9}" srcOrd="0" destOrd="0" presId="urn:microsoft.com/office/officeart/2005/8/layout/hierarchy2"/>
    <dgm:cxn modelId="{9B173257-EEBC-4D57-8FEB-6D8B89FC96EF}" type="presOf" srcId="{B1727068-F303-448F-855B-B104DA8094B4}" destId="{CC01AA2E-63DC-4932-A57D-77A90B0574AA}" srcOrd="0" destOrd="0" presId="urn:microsoft.com/office/officeart/2005/8/layout/hierarchy2"/>
    <dgm:cxn modelId="{A6604D79-3A20-4FDD-8665-03A679400FC9}" type="presOf" srcId="{847C4C8A-0EF2-4E93-A61E-FFDAEEC1D7AB}" destId="{2F3BC466-C9D5-44CF-BFF9-50C08DD88212}" srcOrd="0" destOrd="0" presId="urn:microsoft.com/office/officeart/2005/8/layout/hierarchy2"/>
    <dgm:cxn modelId="{C935CB5A-87FA-4099-B654-1D1BA9416DE9}" srcId="{D837E181-2920-4214-8E12-432D1DA4EB7C}" destId="{BA485A6F-B21F-46DC-820F-1F007BDEA4BE}" srcOrd="1" destOrd="0" parTransId="{7E351775-3EFF-449C-BC35-FDDFE267C4C5}" sibTransId="{343AD736-EF7D-4293-A58B-F7DE7E1BF3BE}"/>
    <dgm:cxn modelId="{53775E7C-0CE8-4440-BD8C-6E707556729F}" type="presOf" srcId="{C3CF7142-D2C1-425F-B218-4D3412316EBC}" destId="{897FC064-15B7-4E25-A161-8C5A502CFAAA}" srcOrd="0" destOrd="0" presId="urn:microsoft.com/office/officeart/2005/8/layout/hierarchy2"/>
    <dgm:cxn modelId="{387B5981-41CF-49ED-9B95-DD87A2370F7E}" type="presOf" srcId="{A4324E07-4432-4267-AE68-185132485ECD}" destId="{94ED0C61-38A7-4A89-B474-60182FBD7054}" srcOrd="1" destOrd="0" presId="urn:microsoft.com/office/officeart/2005/8/layout/hierarchy2"/>
    <dgm:cxn modelId="{D9EB6F82-12C1-49FF-8D66-AA70889C047E}" type="presOf" srcId="{A8E1AE2C-47E7-4E98-A5BA-30399C1DB7A7}" destId="{B2170F5C-E9E3-40DF-A316-FE0591184BE1}" srcOrd="0" destOrd="0" presId="urn:microsoft.com/office/officeart/2005/8/layout/hierarchy2"/>
    <dgm:cxn modelId="{636A9185-5FAD-4576-A0E0-9C16802A7427}" type="presOf" srcId="{57ADFAE1-E1BA-4D3A-908A-7BF1F764F9DC}" destId="{AF15360F-16CE-4B97-A903-8F6051908CDF}" srcOrd="0" destOrd="0" presId="urn:microsoft.com/office/officeart/2005/8/layout/hierarchy2"/>
    <dgm:cxn modelId="{318B3086-9EC5-4486-AE3E-8DE565531BDB}" type="presOf" srcId="{ABB0099C-AFA3-41DF-B4CA-BB4FC775579C}" destId="{2D7D779E-7E21-4EC5-BDAD-D1A49EFA115D}" srcOrd="0" destOrd="0" presId="urn:microsoft.com/office/officeart/2005/8/layout/hierarchy2"/>
    <dgm:cxn modelId="{5DB82F92-5871-4C10-96B9-EB663F196B79}" type="presOf" srcId="{7E351775-3EFF-449C-BC35-FDDFE267C4C5}" destId="{5B5B3C97-43BE-4BB4-BE09-8CF6CC1A4DC8}" srcOrd="0" destOrd="0" presId="urn:microsoft.com/office/officeart/2005/8/layout/hierarchy2"/>
    <dgm:cxn modelId="{4FC71693-D333-4858-97FA-830281CA519D}" type="presOf" srcId="{7E351775-3EFF-449C-BC35-FDDFE267C4C5}" destId="{2AD602A4-7B26-4716-BCFE-5178E9ECC541}" srcOrd="1" destOrd="0" presId="urn:microsoft.com/office/officeart/2005/8/layout/hierarchy2"/>
    <dgm:cxn modelId="{9431899D-B339-45C9-9431-75CCFC8B6935}" type="presOf" srcId="{121DFB30-1895-4410-96FD-F28C7A2DEF1D}" destId="{991A9475-062F-4612-A061-9C90B7A9180F}" srcOrd="0" destOrd="0" presId="urn:microsoft.com/office/officeart/2005/8/layout/hierarchy2"/>
    <dgm:cxn modelId="{0A865CB0-ED18-44FA-B4D8-BB614DF243BE}" type="presOf" srcId="{A4324E07-4432-4267-AE68-185132485ECD}" destId="{74D7DE4F-0659-46ED-AC18-BEA69630B8A0}" srcOrd="0" destOrd="0" presId="urn:microsoft.com/office/officeart/2005/8/layout/hierarchy2"/>
    <dgm:cxn modelId="{8C1944B0-769B-4D54-B3AD-509F529F6DF6}" type="presOf" srcId="{AF287140-2447-44F5-8D53-7B6226FB1B57}" destId="{0C36E68E-609A-41AB-98CD-BCE362D845E8}" srcOrd="0" destOrd="0" presId="urn:microsoft.com/office/officeart/2005/8/layout/hierarchy2"/>
    <dgm:cxn modelId="{CE56AFB7-B38B-438B-8A3F-33527C167EA6}" srcId="{D837E181-2920-4214-8E12-432D1DA4EB7C}" destId="{71BB9BED-74EA-4963-A3E9-A7C775408BD1}" srcOrd="2" destOrd="0" parTransId="{A4CBD843-3417-4388-A80E-B0711C8D85D3}" sibTransId="{2F2E996B-113C-4D63-A8BE-C19758F46863}"/>
    <dgm:cxn modelId="{607C7DC2-40A7-4090-9B56-DB64AC9E473A}" srcId="{9AB95478-761C-4297-9E2E-B48A4B0FE08B}" destId="{6C7482BC-A92E-4647-8231-3DE74095A242}" srcOrd="0" destOrd="0" parTransId="{ABB0099C-AFA3-41DF-B4CA-BB4FC775579C}" sibTransId="{95298B90-2D8B-4EF6-A48F-79B328FE9E45}"/>
    <dgm:cxn modelId="{30AF02D4-F0DD-4BDF-B4C4-9D54ADC9802C}" type="presOf" srcId="{A415325F-4D29-45BD-A1BE-8E9F0DAAD8DD}" destId="{DF9F3707-87FC-4011-B4AB-9EBF2F464932}" srcOrd="1" destOrd="0" presId="urn:microsoft.com/office/officeart/2005/8/layout/hierarchy2"/>
    <dgm:cxn modelId="{19D55DE7-9090-411D-A72E-B0822CA725FB}" srcId="{71BB9BED-74EA-4963-A3E9-A7C775408BD1}" destId="{E9604839-3C9B-47FC-9ED9-3BFC057319E7}" srcOrd="0" destOrd="0" parTransId="{847C4C8A-0EF2-4E93-A61E-FFDAEEC1D7AB}" sibTransId="{51A048D1-0E26-4D55-8E4A-026DD856FE92}"/>
    <dgm:cxn modelId="{1816E3F0-6F7D-42FE-AC0B-E3B0E5DA6316}" type="presOf" srcId="{D837E181-2920-4214-8E12-432D1DA4EB7C}" destId="{56FB13E0-9524-4236-8454-1EE7534CD57B}" srcOrd="0" destOrd="0" presId="urn:microsoft.com/office/officeart/2005/8/layout/hierarchy2"/>
    <dgm:cxn modelId="{A7331CFA-4173-4D30-886E-4678B7DAB05A}" srcId="{AF287140-2447-44F5-8D53-7B6226FB1B57}" destId="{D837E181-2920-4214-8E12-432D1DA4EB7C}" srcOrd="0" destOrd="0" parTransId="{EEEEAE0A-6EF7-41BD-94AE-09547E20DA69}" sibTransId="{0D23ED9E-7743-46FA-81D9-F866AD3C251E}"/>
    <dgm:cxn modelId="{5D12E2B1-8307-4606-814B-9901E40ED55E}" type="presParOf" srcId="{0C36E68E-609A-41AB-98CD-BCE362D845E8}" destId="{57C5D4ED-00FA-4C74-BCF1-1B7FAE1B5C7C}" srcOrd="0" destOrd="0" presId="urn:microsoft.com/office/officeart/2005/8/layout/hierarchy2"/>
    <dgm:cxn modelId="{952A5D5F-83AE-4209-9415-EF5E7B9B00B3}" type="presParOf" srcId="{57C5D4ED-00FA-4C74-BCF1-1B7FAE1B5C7C}" destId="{56FB13E0-9524-4236-8454-1EE7534CD57B}" srcOrd="0" destOrd="0" presId="urn:microsoft.com/office/officeart/2005/8/layout/hierarchy2"/>
    <dgm:cxn modelId="{2BFD43E8-0DE6-40A1-9CD7-9CA76DF2A674}" type="presParOf" srcId="{57C5D4ED-00FA-4C74-BCF1-1B7FAE1B5C7C}" destId="{29D3954B-40EE-4504-9236-26A506A60416}" srcOrd="1" destOrd="0" presId="urn:microsoft.com/office/officeart/2005/8/layout/hierarchy2"/>
    <dgm:cxn modelId="{9D649BA3-6292-4E50-B34F-F224C1AC409B}" type="presParOf" srcId="{29D3954B-40EE-4504-9236-26A506A60416}" destId="{897FC064-15B7-4E25-A161-8C5A502CFAAA}" srcOrd="0" destOrd="0" presId="urn:microsoft.com/office/officeart/2005/8/layout/hierarchy2"/>
    <dgm:cxn modelId="{A044897B-2780-4D0C-86C5-FE87D7A283FB}" type="presParOf" srcId="{897FC064-15B7-4E25-A161-8C5A502CFAAA}" destId="{0A9111DD-C7AE-48EC-9D26-B89820290A6B}" srcOrd="0" destOrd="0" presId="urn:microsoft.com/office/officeart/2005/8/layout/hierarchy2"/>
    <dgm:cxn modelId="{5C41ACEE-9628-478E-A35E-1CC0422CBE5F}" type="presParOf" srcId="{29D3954B-40EE-4504-9236-26A506A60416}" destId="{0E446346-D6AC-4F8F-999E-0E53A59DFC2B}" srcOrd="1" destOrd="0" presId="urn:microsoft.com/office/officeart/2005/8/layout/hierarchy2"/>
    <dgm:cxn modelId="{30D1426B-F339-4658-A179-1D708BB48889}" type="presParOf" srcId="{0E446346-D6AC-4F8F-999E-0E53A59DFC2B}" destId="{F7039B37-92D1-4AE5-8454-30CC782937AC}" srcOrd="0" destOrd="0" presId="urn:microsoft.com/office/officeart/2005/8/layout/hierarchy2"/>
    <dgm:cxn modelId="{7F8ED7D7-7758-471E-9FAE-70596CC553E1}" type="presParOf" srcId="{0E446346-D6AC-4F8F-999E-0E53A59DFC2B}" destId="{80BAC1D7-6725-4A21-9802-637860DCE139}" srcOrd="1" destOrd="0" presId="urn:microsoft.com/office/officeart/2005/8/layout/hierarchy2"/>
    <dgm:cxn modelId="{20F832FA-337F-4712-BAA4-A04849D1086C}" type="presParOf" srcId="{80BAC1D7-6725-4A21-9802-637860DCE139}" destId="{2D7D779E-7E21-4EC5-BDAD-D1A49EFA115D}" srcOrd="0" destOrd="0" presId="urn:microsoft.com/office/officeart/2005/8/layout/hierarchy2"/>
    <dgm:cxn modelId="{55C26CE9-3B97-4713-825D-CE1CB108CDB8}" type="presParOf" srcId="{2D7D779E-7E21-4EC5-BDAD-D1A49EFA115D}" destId="{FAFC6F6E-02C5-4A95-88A3-038F4EF48096}" srcOrd="0" destOrd="0" presId="urn:microsoft.com/office/officeart/2005/8/layout/hierarchy2"/>
    <dgm:cxn modelId="{302F1752-3162-4D97-8B59-D74D3CFC0EFD}" type="presParOf" srcId="{80BAC1D7-6725-4A21-9802-637860DCE139}" destId="{E0B38FB8-2DA6-4A07-AD1F-EF5C24ACB34C}" srcOrd="1" destOrd="0" presId="urn:microsoft.com/office/officeart/2005/8/layout/hierarchy2"/>
    <dgm:cxn modelId="{6DA75F63-4A95-46FC-BDCA-23C68925C325}" type="presParOf" srcId="{E0B38FB8-2DA6-4A07-AD1F-EF5C24ACB34C}" destId="{1808D7BF-C8B8-4930-802C-82D7822DDC12}" srcOrd="0" destOrd="0" presId="urn:microsoft.com/office/officeart/2005/8/layout/hierarchy2"/>
    <dgm:cxn modelId="{08E244B7-10F2-4F69-A641-08AA8195F48F}" type="presParOf" srcId="{E0B38FB8-2DA6-4A07-AD1F-EF5C24ACB34C}" destId="{B7EA4158-E8C7-4B7C-B29B-64BBEBD12D68}" srcOrd="1" destOrd="0" presId="urn:microsoft.com/office/officeart/2005/8/layout/hierarchy2"/>
    <dgm:cxn modelId="{8EC1A55C-1996-4F6E-8972-B92F92A066FB}" type="presParOf" srcId="{29D3954B-40EE-4504-9236-26A506A60416}" destId="{5B5B3C97-43BE-4BB4-BE09-8CF6CC1A4DC8}" srcOrd="2" destOrd="0" presId="urn:microsoft.com/office/officeart/2005/8/layout/hierarchy2"/>
    <dgm:cxn modelId="{4404A8AB-69BD-454E-BA5D-80F78DB56A73}" type="presParOf" srcId="{5B5B3C97-43BE-4BB4-BE09-8CF6CC1A4DC8}" destId="{2AD602A4-7B26-4716-BCFE-5178E9ECC541}" srcOrd="0" destOrd="0" presId="urn:microsoft.com/office/officeart/2005/8/layout/hierarchy2"/>
    <dgm:cxn modelId="{D7F9DE9C-6F65-4CD1-BB18-C684F7DC638E}" type="presParOf" srcId="{29D3954B-40EE-4504-9236-26A506A60416}" destId="{094DFB88-ADA9-43D8-B560-D3726D461D87}" srcOrd="3" destOrd="0" presId="urn:microsoft.com/office/officeart/2005/8/layout/hierarchy2"/>
    <dgm:cxn modelId="{BB4B1E29-88CC-4B5C-AB88-6CE8F71DFDA3}" type="presParOf" srcId="{094DFB88-ADA9-43D8-B560-D3726D461D87}" destId="{AE42F74B-DF5F-47E7-83A2-701F508F2A37}" srcOrd="0" destOrd="0" presId="urn:microsoft.com/office/officeart/2005/8/layout/hierarchy2"/>
    <dgm:cxn modelId="{2D4A8094-CF8C-4EAF-A810-138CACA07C8A}" type="presParOf" srcId="{094DFB88-ADA9-43D8-B560-D3726D461D87}" destId="{AA2D23E6-4FCF-4E15-9BC1-5740C70E54DC}" srcOrd="1" destOrd="0" presId="urn:microsoft.com/office/officeart/2005/8/layout/hierarchy2"/>
    <dgm:cxn modelId="{6FDFFDB5-3FB9-42AD-B92C-603F4B26E0EF}" type="presParOf" srcId="{AA2D23E6-4FCF-4E15-9BC1-5740C70E54DC}" destId="{D501E6BD-EFE7-4A49-9AC8-4BE7CC28628A}" srcOrd="0" destOrd="0" presId="urn:microsoft.com/office/officeart/2005/8/layout/hierarchy2"/>
    <dgm:cxn modelId="{7BC73172-77EC-4FA0-919C-BEC54226A8F4}" type="presParOf" srcId="{D501E6BD-EFE7-4A49-9AC8-4BE7CC28628A}" destId="{DF9F3707-87FC-4011-B4AB-9EBF2F464932}" srcOrd="0" destOrd="0" presId="urn:microsoft.com/office/officeart/2005/8/layout/hierarchy2"/>
    <dgm:cxn modelId="{0149163E-CFA1-4A4E-B992-433B88773880}" type="presParOf" srcId="{AA2D23E6-4FCF-4E15-9BC1-5740C70E54DC}" destId="{AE58D4F5-A11B-4E7D-8397-E0BD475B0752}" srcOrd="1" destOrd="0" presId="urn:microsoft.com/office/officeart/2005/8/layout/hierarchy2"/>
    <dgm:cxn modelId="{FF74BFEC-A2B6-4484-87FB-CCF69B5FCCE9}" type="presParOf" srcId="{AE58D4F5-A11B-4E7D-8397-E0BD475B0752}" destId="{B2170F5C-E9E3-40DF-A316-FE0591184BE1}" srcOrd="0" destOrd="0" presId="urn:microsoft.com/office/officeart/2005/8/layout/hierarchy2"/>
    <dgm:cxn modelId="{D69F8C58-8314-4B52-A08D-71538225DCEA}" type="presParOf" srcId="{AE58D4F5-A11B-4E7D-8397-E0BD475B0752}" destId="{53F7CD39-F152-467D-8756-BBDDD8EF3366}" srcOrd="1" destOrd="0" presId="urn:microsoft.com/office/officeart/2005/8/layout/hierarchy2"/>
    <dgm:cxn modelId="{D6A45F01-A862-4D54-AAC0-BCA10CC1EE51}" type="presParOf" srcId="{53F7CD39-F152-467D-8756-BBDDD8EF3366}" destId="{74D7DE4F-0659-46ED-AC18-BEA69630B8A0}" srcOrd="0" destOrd="0" presId="urn:microsoft.com/office/officeart/2005/8/layout/hierarchy2"/>
    <dgm:cxn modelId="{221596E7-9B0E-4C33-9DFC-5C076527F72B}" type="presParOf" srcId="{74D7DE4F-0659-46ED-AC18-BEA69630B8A0}" destId="{94ED0C61-38A7-4A89-B474-60182FBD7054}" srcOrd="0" destOrd="0" presId="urn:microsoft.com/office/officeart/2005/8/layout/hierarchy2"/>
    <dgm:cxn modelId="{8103F302-563B-4BF8-9D78-806E4A9F15F3}" type="presParOf" srcId="{53F7CD39-F152-467D-8756-BBDDD8EF3366}" destId="{00A40067-AFDB-45F2-B6FE-CC835068F15E}" srcOrd="1" destOrd="0" presId="urn:microsoft.com/office/officeart/2005/8/layout/hierarchy2"/>
    <dgm:cxn modelId="{A79DD2BF-839B-464E-86A8-6AA2532A2FAA}" type="presParOf" srcId="{00A40067-AFDB-45F2-B6FE-CC835068F15E}" destId="{CC01AA2E-63DC-4932-A57D-77A90B0574AA}" srcOrd="0" destOrd="0" presId="urn:microsoft.com/office/officeart/2005/8/layout/hierarchy2"/>
    <dgm:cxn modelId="{079B8961-8BA6-4F18-BCC7-E66DB7C54466}" type="presParOf" srcId="{00A40067-AFDB-45F2-B6FE-CC835068F15E}" destId="{89791C9E-90A1-49AE-B41F-58D42A990ADD}" srcOrd="1" destOrd="0" presId="urn:microsoft.com/office/officeart/2005/8/layout/hierarchy2"/>
    <dgm:cxn modelId="{A0011A27-811C-43D3-9BA3-85CD60C76C08}" type="presParOf" srcId="{29D3954B-40EE-4504-9236-26A506A60416}" destId="{18DD3230-A6BD-4590-8A60-C06394B74D62}" srcOrd="4" destOrd="0" presId="urn:microsoft.com/office/officeart/2005/8/layout/hierarchy2"/>
    <dgm:cxn modelId="{FA4B2E2B-0247-47D4-8A65-C5543062059C}" type="presParOf" srcId="{18DD3230-A6BD-4590-8A60-C06394B74D62}" destId="{80D20A30-055D-4370-8E69-6021CBB97B59}" srcOrd="0" destOrd="0" presId="urn:microsoft.com/office/officeart/2005/8/layout/hierarchy2"/>
    <dgm:cxn modelId="{953952D3-FD93-4BDA-9D36-72D739445F7F}" type="presParOf" srcId="{29D3954B-40EE-4504-9236-26A506A60416}" destId="{52F7FC24-DA5F-46D7-9148-E6555DBD923B}" srcOrd="5" destOrd="0" presId="urn:microsoft.com/office/officeart/2005/8/layout/hierarchy2"/>
    <dgm:cxn modelId="{D09F1DF4-742D-4320-B93C-C72910D4EDA2}" type="presParOf" srcId="{52F7FC24-DA5F-46D7-9148-E6555DBD923B}" destId="{18A91142-3974-48A6-B18D-7C75E1569CC9}" srcOrd="0" destOrd="0" presId="urn:microsoft.com/office/officeart/2005/8/layout/hierarchy2"/>
    <dgm:cxn modelId="{24B38A3E-2EF4-4285-9C84-ADD5048D1A1F}" type="presParOf" srcId="{52F7FC24-DA5F-46D7-9148-E6555DBD923B}" destId="{B99DC8DB-7006-4EA6-B51C-265E52244C67}" srcOrd="1" destOrd="0" presId="urn:microsoft.com/office/officeart/2005/8/layout/hierarchy2"/>
    <dgm:cxn modelId="{51A623C0-28F2-431A-9FA4-617F1E2D1F0C}" type="presParOf" srcId="{B99DC8DB-7006-4EA6-B51C-265E52244C67}" destId="{2F3BC466-C9D5-44CF-BFF9-50C08DD88212}" srcOrd="0" destOrd="0" presId="urn:microsoft.com/office/officeart/2005/8/layout/hierarchy2"/>
    <dgm:cxn modelId="{4F944997-60C6-4EC5-962A-AA09D7BB5A49}" type="presParOf" srcId="{2F3BC466-C9D5-44CF-BFF9-50C08DD88212}" destId="{D90EF43F-577C-4279-9A10-73E41B499518}" srcOrd="0" destOrd="0" presId="urn:microsoft.com/office/officeart/2005/8/layout/hierarchy2"/>
    <dgm:cxn modelId="{E8BCC4A8-5A71-494A-96BC-C77DC56274CB}" type="presParOf" srcId="{B99DC8DB-7006-4EA6-B51C-265E52244C67}" destId="{2A8A1CC1-7E6C-4D76-965A-AF95EB504D20}" srcOrd="1" destOrd="0" presId="urn:microsoft.com/office/officeart/2005/8/layout/hierarchy2"/>
    <dgm:cxn modelId="{234D1EFF-A020-430A-B108-A09B53326C54}" type="presParOf" srcId="{2A8A1CC1-7E6C-4D76-965A-AF95EB504D20}" destId="{EBE90951-556A-48F7-A95D-7DB610448A00}" srcOrd="0" destOrd="0" presId="urn:microsoft.com/office/officeart/2005/8/layout/hierarchy2"/>
    <dgm:cxn modelId="{88790EAC-7F2E-4660-84AE-5B1787A8CB30}" type="presParOf" srcId="{2A8A1CC1-7E6C-4D76-965A-AF95EB504D20}" destId="{F8116782-79F7-4CD8-8665-DE881D165E90}" srcOrd="1" destOrd="0" presId="urn:microsoft.com/office/officeart/2005/8/layout/hierarchy2"/>
    <dgm:cxn modelId="{738C6D56-F1E1-4AF6-BCDE-8BD0D2F83F4D}" type="presParOf" srcId="{F8116782-79F7-4CD8-8665-DE881D165E90}" destId="{AF15360F-16CE-4B97-A903-8F6051908CDF}" srcOrd="0" destOrd="0" presId="urn:microsoft.com/office/officeart/2005/8/layout/hierarchy2"/>
    <dgm:cxn modelId="{7432F49B-971C-4563-9E4C-65112270F1E0}" type="presParOf" srcId="{AF15360F-16CE-4B97-A903-8F6051908CDF}" destId="{C96181AB-B18C-4C36-B468-B3D792F49605}" srcOrd="0" destOrd="0" presId="urn:microsoft.com/office/officeart/2005/8/layout/hierarchy2"/>
    <dgm:cxn modelId="{9BD5CD60-984B-4EE8-B69C-0D8F0FB62023}" type="presParOf" srcId="{F8116782-79F7-4CD8-8665-DE881D165E90}" destId="{705EBE6E-D76D-4636-A72F-21AB3F7FC21B}" srcOrd="1" destOrd="0" presId="urn:microsoft.com/office/officeart/2005/8/layout/hierarchy2"/>
    <dgm:cxn modelId="{42E657D9-489C-425B-A177-ED34D1D070D7}" type="presParOf" srcId="{705EBE6E-D76D-4636-A72F-21AB3F7FC21B}" destId="{991A9475-062F-4612-A061-9C90B7A9180F}" srcOrd="0" destOrd="0" presId="urn:microsoft.com/office/officeart/2005/8/layout/hierarchy2"/>
    <dgm:cxn modelId="{69D5D032-DC73-4BD5-843D-5D4AF5BC4F8C}" type="presParOf" srcId="{705EBE6E-D76D-4636-A72F-21AB3F7FC21B}" destId="{3AC6CBF4-73E2-4350-9EEE-15ED55887D23}" srcOrd="1" destOrd="0" presId="urn:microsoft.com/office/officeart/2005/8/layout/hierarchy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0F5980-1B89-40E0-B926-EA078A6D5BF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fr-FR"/>
        </a:p>
      </dgm:t>
    </dgm:pt>
    <dgm:pt modelId="{467BD3FF-7758-482A-8D50-6CF713C493E3}">
      <dgm:prSet phldrT="[Texte]"/>
      <dgm:spPr/>
      <dgm:t>
        <a:bodyPr/>
        <a:lstStyle/>
        <a:p>
          <a:r>
            <a:rPr lang="fr-FR" dirty="0" err="1"/>
            <a:t>xs:element</a:t>
          </a:r>
          <a:endParaRPr lang="fr-FR" dirty="0"/>
        </a:p>
      </dgm:t>
    </dgm:pt>
    <dgm:pt modelId="{E43512B6-CE9D-47FA-80CD-23E7F966ED9D}" type="parTrans" cxnId="{A67E4C0B-7B60-4A5C-A781-84585F5476D8}">
      <dgm:prSet/>
      <dgm:spPr/>
      <dgm:t>
        <a:bodyPr/>
        <a:lstStyle/>
        <a:p>
          <a:endParaRPr lang="fr-FR"/>
        </a:p>
      </dgm:t>
    </dgm:pt>
    <dgm:pt modelId="{037967E5-7298-4816-A34A-F0345F8F4CD9}" type="sibTrans" cxnId="{A67E4C0B-7B60-4A5C-A781-84585F5476D8}">
      <dgm:prSet/>
      <dgm:spPr/>
      <dgm:t>
        <a:bodyPr/>
        <a:lstStyle/>
        <a:p>
          <a:endParaRPr lang="fr-FR"/>
        </a:p>
      </dgm:t>
    </dgm:pt>
    <dgm:pt modelId="{80A6566A-0C3D-4733-AA93-5A4B5D00D4F3}">
      <dgm:prSet phldrT="[Texte]"/>
      <dgm:spPr/>
      <dgm:t>
        <a:bodyPr/>
        <a:lstStyle/>
        <a:p>
          <a:r>
            <a:rPr lang="fr-FR" dirty="0"/>
            <a:t>Possède des nœuds enfants ?       Attribut ou élément</a:t>
          </a:r>
        </a:p>
      </dgm:t>
    </dgm:pt>
    <dgm:pt modelId="{709A0641-D163-418E-99FE-DD644EE327C8}" type="parTrans" cxnId="{16079B68-7D38-4D0E-A5FF-BE66A4AE9B4B}">
      <dgm:prSet/>
      <dgm:spPr/>
      <dgm:t>
        <a:bodyPr/>
        <a:lstStyle/>
        <a:p>
          <a:endParaRPr lang="fr-FR"/>
        </a:p>
      </dgm:t>
    </dgm:pt>
    <dgm:pt modelId="{05E845B2-860F-45B1-940A-B656B8A6DFCA}" type="sibTrans" cxnId="{16079B68-7D38-4D0E-A5FF-BE66A4AE9B4B}">
      <dgm:prSet/>
      <dgm:spPr/>
      <dgm:t>
        <a:bodyPr/>
        <a:lstStyle/>
        <a:p>
          <a:endParaRPr lang="fr-FR"/>
        </a:p>
      </dgm:t>
    </dgm:pt>
    <dgm:pt modelId="{F7A3AF8E-1570-468C-A8EA-8EF6AE18B13E}">
      <dgm:prSet phldrT="[Texte]"/>
      <dgm:spPr/>
      <dgm:t>
        <a:bodyPr/>
        <a:lstStyle/>
        <a:p>
          <a:r>
            <a:rPr lang="fr-FR" dirty="0" err="1"/>
            <a:t>xs:SimpleType</a:t>
          </a:r>
          <a:r>
            <a:rPr lang="fr-FR" dirty="0"/>
            <a:t> où @type</a:t>
          </a:r>
          <a:r>
            <a:rPr lang="fr-FR" i="1" dirty="0"/>
            <a:t>="</a:t>
          </a:r>
          <a:r>
            <a:rPr lang="fr-FR" i="1" dirty="0" err="1"/>
            <a:t>xs:type</a:t>
          </a:r>
          <a:r>
            <a:rPr lang="fr-FR" i="1" dirty="0"/>
            <a:t>"</a:t>
          </a:r>
        </a:p>
      </dgm:t>
    </dgm:pt>
    <dgm:pt modelId="{66D1B356-E5EB-4110-9CF3-B038E57B77FA}" type="parTrans" cxnId="{94A8B60E-DE4B-47D6-951F-D4F1B43BB88C}">
      <dgm:prSet/>
      <dgm:spPr/>
      <dgm:t>
        <a:bodyPr/>
        <a:lstStyle/>
        <a:p>
          <a:endParaRPr lang="fr-FR"/>
        </a:p>
      </dgm:t>
    </dgm:pt>
    <dgm:pt modelId="{CA85A65D-9907-4719-8B83-571BC377D71A}" type="sibTrans" cxnId="{94A8B60E-DE4B-47D6-951F-D4F1B43BB88C}">
      <dgm:prSet/>
      <dgm:spPr/>
      <dgm:t>
        <a:bodyPr/>
        <a:lstStyle/>
        <a:p>
          <a:endParaRPr lang="fr-FR"/>
        </a:p>
      </dgm:t>
    </dgm:pt>
    <dgm:pt modelId="{A4CBADE1-AB26-4972-8BBE-C06BBAE5E87A}">
      <dgm:prSet phldrT="[Texte]"/>
      <dgm:spPr/>
      <dgm:t>
        <a:bodyPr/>
        <a:lstStyle/>
        <a:p>
          <a:r>
            <a:rPr lang="fr-FR" dirty="0"/>
            <a:t>Ordonné ou tout venant ?</a:t>
          </a:r>
        </a:p>
      </dgm:t>
    </dgm:pt>
    <dgm:pt modelId="{D012D5EE-8237-49BF-8D35-BFB6958D8C62}" type="parTrans" cxnId="{C0D5D27A-F42D-4A92-B15D-CDA6B4247E33}">
      <dgm:prSet/>
      <dgm:spPr/>
      <dgm:t>
        <a:bodyPr/>
        <a:lstStyle/>
        <a:p>
          <a:endParaRPr lang="fr-FR"/>
        </a:p>
      </dgm:t>
    </dgm:pt>
    <dgm:pt modelId="{E90575BB-9C6E-4290-9D1A-51D02465DD66}" type="sibTrans" cxnId="{C0D5D27A-F42D-4A92-B15D-CDA6B4247E33}">
      <dgm:prSet/>
      <dgm:spPr/>
      <dgm:t>
        <a:bodyPr/>
        <a:lstStyle/>
        <a:p>
          <a:endParaRPr lang="fr-FR"/>
        </a:p>
      </dgm:t>
    </dgm:pt>
    <dgm:pt modelId="{C063FFE4-E979-40B0-9661-03C6BD22DD26}">
      <dgm:prSet phldrT="[Texte]"/>
      <dgm:spPr/>
      <dgm:t>
        <a:bodyPr/>
        <a:lstStyle/>
        <a:p>
          <a:r>
            <a:rPr lang="fr-FR" dirty="0"/>
            <a:t>Ordonné </a:t>
          </a:r>
          <a:r>
            <a:rPr lang="fr-FR" dirty="0" err="1"/>
            <a:t>xs:sequence</a:t>
          </a:r>
          <a:endParaRPr lang="fr-FR" dirty="0"/>
        </a:p>
      </dgm:t>
    </dgm:pt>
    <dgm:pt modelId="{5CC5583E-ACCE-459B-B747-A0479719DDD3}" type="parTrans" cxnId="{AD945108-03E8-4020-B44C-4CF8B580FB0B}">
      <dgm:prSet/>
      <dgm:spPr/>
      <dgm:t>
        <a:bodyPr/>
        <a:lstStyle/>
        <a:p>
          <a:endParaRPr lang="fr-FR"/>
        </a:p>
      </dgm:t>
    </dgm:pt>
    <dgm:pt modelId="{9D425A21-A3A4-4A9D-8FA8-45FC41F6F433}" type="sibTrans" cxnId="{AD945108-03E8-4020-B44C-4CF8B580FB0B}">
      <dgm:prSet/>
      <dgm:spPr/>
      <dgm:t>
        <a:bodyPr/>
        <a:lstStyle/>
        <a:p>
          <a:endParaRPr lang="fr-FR"/>
        </a:p>
      </dgm:t>
    </dgm:pt>
    <dgm:pt modelId="{6112869E-7733-4785-905C-208FD2EFBAF0}">
      <dgm:prSet phldrT="[Texte]"/>
      <dgm:spPr/>
      <dgm:t>
        <a:bodyPr/>
        <a:lstStyle/>
        <a:p>
          <a:r>
            <a:rPr lang="fr-FR" dirty="0"/>
            <a:t>Tas non ordonné </a:t>
          </a:r>
          <a:r>
            <a:rPr lang="fr-FR" dirty="0" err="1"/>
            <a:t>xs:all</a:t>
          </a:r>
          <a:endParaRPr lang="fr-FR" dirty="0"/>
        </a:p>
      </dgm:t>
    </dgm:pt>
    <dgm:pt modelId="{C55F31D6-D3D9-4D75-8E4F-8E5D788F366B}" type="parTrans" cxnId="{BAEC042C-CE99-4204-88F9-F8963DC902B3}">
      <dgm:prSet/>
      <dgm:spPr/>
      <dgm:t>
        <a:bodyPr/>
        <a:lstStyle/>
        <a:p>
          <a:endParaRPr lang="fr-FR"/>
        </a:p>
      </dgm:t>
    </dgm:pt>
    <dgm:pt modelId="{BE35C827-825E-4D2C-886F-B64A47EF8607}" type="sibTrans" cxnId="{BAEC042C-CE99-4204-88F9-F8963DC902B3}">
      <dgm:prSet/>
      <dgm:spPr/>
      <dgm:t>
        <a:bodyPr/>
        <a:lstStyle/>
        <a:p>
          <a:endParaRPr lang="fr-FR"/>
        </a:p>
      </dgm:t>
    </dgm:pt>
    <dgm:pt modelId="{D34982B3-18F4-4346-B8D1-1B80B8D66F09}" type="pres">
      <dgm:prSet presAssocID="{C50F5980-1B89-40E0-B926-EA078A6D5BFD}" presName="hierChild1" presStyleCnt="0">
        <dgm:presLayoutVars>
          <dgm:chPref val="1"/>
          <dgm:dir/>
          <dgm:animOne val="branch"/>
          <dgm:animLvl val="lvl"/>
          <dgm:resizeHandles/>
        </dgm:presLayoutVars>
      </dgm:prSet>
      <dgm:spPr/>
    </dgm:pt>
    <dgm:pt modelId="{B4CB7F51-CC05-4F26-8F1E-99DB65040C0A}" type="pres">
      <dgm:prSet presAssocID="{467BD3FF-7758-482A-8D50-6CF713C493E3}" presName="hierRoot1" presStyleCnt="0"/>
      <dgm:spPr/>
    </dgm:pt>
    <dgm:pt modelId="{5EB375C4-C1BC-4D32-BBD2-02121702367F}" type="pres">
      <dgm:prSet presAssocID="{467BD3FF-7758-482A-8D50-6CF713C493E3}" presName="composite" presStyleCnt="0"/>
      <dgm:spPr/>
    </dgm:pt>
    <dgm:pt modelId="{EE1D561A-2710-4B2F-A05C-6CB91AE7B335}" type="pres">
      <dgm:prSet presAssocID="{467BD3FF-7758-482A-8D50-6CF713C493E3}" presName="background" presStyleLbl="node0" presStyleIdx="0" presStyleCnt="1"/>
      <dgm:spPr/>
    </dgm:pt>
    <dgm:pt modelId="{7C17F350-D1B5-4402-AA06-45F92850638B}" type="pres">
      <dgm:prSet presAssocID="{467BD3FF-7758-482A-8D50-6CF713C493E3}" presName="text" presStyleLbl="fgAcc0" presStyleIdx="0" presStyleCnt="1" custLinFactX="-100000" custLinFactNeighborX="-110515" custLinFactNeighborY="-1896">
        <dgm:presLayoutVars>
          <dgm:chPref val="3"/>
        </dgm:presLayoutVars>
      </dgm:prSet>
      <dgm:spPr/>
    </dgm:pt>
    <dgm:pt modelId="{9707CA53-5D91-490E-A574-C1115B9B3460}" type="pres">
      <dgm:prSet presAssocID="{467BD3FF-7758-482A-8D50-6CF713C493E3}" presName="hierChild2" presStyleCnt="0"/>
      <dgm:spPr/>
    </dgm:pt>
    <dgm:pt modelId="{DF7083B0-542E-4F93-A8A6-CC18F60F7ABD}" type="pres">
      <dgm:prSet presAssocID="{709A0641-D163-418E-99FE-DD644EE327C8}" presName="Name10" presStyleLbl="parChTrans1D2" presStyleIdx="0" presStyleCnt="1"/>
      <dgm:spPr/>
    </dgm:pt>
    <dgm:pt modelId="{DBA5653D-5A88-4BFB-A20B-9B5A47A87419}" type="pres">
      <dgm:prSet presAssocID="{80A6566A-0C3D-4733-AA93-5A4B5D00D4F3}" presName="hierRoot2" presStyleCnt="0"/>
      <dgm:spPr/>
    </dgm:pt>
    <dgm:pt modelId="{99079C0A-D000-42CA-923B-D778426058DC}" type="pres">
      <dgm:prSet presAssocID="{80A6566A-0C3D-4733-AA93-5A4B5D00D4F3}" presName="composite2" presStyleCnt="0"/>
      <dgm:spPr/>
    </dgm:pt>
    <dgm:pt modelId="{0BABC276-46ED-49B3-A2EF-09448DBA000A}" type="pres">
      <dgm:prSet presAssocID="{80A6566A-0C3D-4733-AA93-5A4B5D00D4F3}" presName="background2" presStyleLbl="node2" presStyleIdx="0" presStyleCnt="1"/>
      <dgm:spPr/>
    </dgm:pt>
    <dgm:pt modelId="{79A82D86-B18C-4086-A232-D30B7C4523C9}" type="pres">
      <dgm:prSet presAssocID="{80A6566A-0C3D-4733-AA93-5A4B5D00D4F3}" presName="text2" presStyleLbl="fgAcc2" presStyleIdx="0" presStyleCnt="1" custLinFactNeighborX="-82103" custLinFactNeighborY="-37868">
        <dgm:presLayoutVars>
          <dgm:chPref val="3"/>
        </dgm:presLayoutVars>
      </dgm:prSet>
      <dgm:spPr/>
    </dgm:pt>
    <dgm:pt modelId="{70A02021-B9A7-47E9-8652-6D0F2CE548F6}" type="pres">
      <dgm:prSet presAssocID="{80A6566A-0C3D-4733-AA93-5A4B5D00D4F3}" presName="hierChild3" presStyleCnt="0"/>
      <dgm:spPr/>
    </dgm:pt>
    <dgm:pt modelId="{84B8D2EF-FA5F-4BDA-88BC-6776455B6C58}" type="pres">
      <dgm:prSet presAssocID="{66D1B356-E5EB-4110-9CF3-B038E57B77FA}" presName="Name17" presStyleLbl="parChTrans1D3" presStyleIdx="0" presStyleCnt="2"/>
      <dgm:spPr/>
    </dgm:pt>
    <dgm:pt modelId="{C9AEFFB5-3BE5-4B5B-89D8-ACE9FFCD1F5F}" type="pres">
      <dgm:prSet presAssocID="{F7A3AF8E-1570-468C-A8EA-8EF6AE18B13E}" presName="hierRoot3" presStyleCnt="0"/>
      <dgm:spPr/>
    </dgm:pt>
    <dgm:pt modelId="{83708CC9-012C-41D0-A9C1-12B313E20090}" type="pres">
      <dgm:prSet presAssocID="{F7A3AF8E-1570-468C-A8EA-8EF6AE18B13E}" presName="composite3" presStyleCnt="0"/>
      <dgm:spPr/>
    </dgm:pt>
    <dgm:pt modelId="{3531DC1A-E9DA-4B65-9D83-5998B303A992}" type="pres">
      <dgm:prSet presAssocID="{F7A3AF8E-1570-468C-A8EA-8EF6AE18B13E}" presName="background3" presStyleLbl="node3" presStyleIdx="0" presStyleCnt="2"/>
      <dgm:spPr/>
    </dgm:pt>
    <dgm:pt modelId="{DE0D187D-A44B-4C82-88A8-A455DF10E2D5}" type="pres">
      <dgm:prSet presAssocID="{F7A3AF8E-1570-468C-A8EA-8EF6AE18B13E}" presName="text3" presStyleLbl="fgAcc3" presStyleIdx="0" presStyleCnt="2" custLinFactX="-17239" custLinFactNeighborX="-100000" custLinFactNeighborY="-18803">
        <dgm:presLayoutVars>
          <dgm:chPref val="3"/>
        </dgm:presLayoutVars>
      </dgm:prSet>
      <dgm:spPr/>
    </dgm:pt>
    <dgm:pt modelId="{F9BFE3AD-1263-4BF7-833C-3922165565E4}" type="pres">
      <dgm:prSet presAssocID="{F7A3AF8E-1570-468C-A8EA-8EF6AE18B13E}" presName="hierChild4" presStyleCnt="0"/>
      <dgm:spPr/>
    </dgm:pt>
    <dgm:pt modelId="{D52585E3-2706-4B24-AFED-7336E3D593C3}" type="pres">
      <dgm:prSet presAssocID="{D012D5EE-8237-49BF-8D35-BFB6958D8C62}" presName="Name17" presStyleLbl="parChTrans1D3" presStyleIdx="1" presStyleCnt="2"/>
      <dgm:spPr/>
    </dgm:pt>
    <dgm:pt modelId="{21689CAA-2426-4B70-82B3-79C0A91E86F9}" type="pres">
      <dgm:prSet presAssocID="{A4CBADE1-AB26-4972-8BBE-C06BBAE5E87A}" presName="hierRoot3" presStyleCnt="0"/>
      <dgm:spPr/>
    </dgm:pt>
    <dgm:pt modelId="{BE8616AF-83E7-4E21-BDE1-1B3E565828EA}" type="pres">
      <dgm:prSet presAssocID="{A4CBADE1-AB26-4972-8BBE-C06BBAE5E87A}" presName="composite3" presStyleCnt="0"/>
      <dgm:spPr/>
    </dgm:pt>
    <dgm:pt modelId="{F115A5A4-708C-4E06-9A98-B1CF1E78C582}" type="pres">
      <dgm:prSet presAssocID="{A4CBADE1-AB26-4972-8BBE-C06BBAE5E87A}" presName="background3" presStyleLbl="node3" presStyleIdx="1" presStyleCnt="2"/>
      <dgm:spPr/>
    </dgm:pt>
    <dgm:pt modelId="{6075CEC5-11B1-4B55-BB8C-6EE8E9CAB45F}" type="pres">
      <dgm:prSet presAssocID="{A4CBADE1-AB26-4972-8BBE-C06BBAE5E87A}" presName="text3" presStyleLbl="fgAcc3" presStyleIdx="1" presStyleCnt="2" custLinFactNeighborX="48793" custLinFactNeighborY="-29576">
        <dgm:presLayoutVars>
          <dgm:chPref val="3"/>
        </dgm:presLayoutVars>
      </dgm:prSet>
      <dgm:spPr/>
    </dgm:pt>
    <dgm:pt modelId="{1B554235-539E-42E9-9A5D-A743840A95F6}" type="pres">
      <dgm:prSet presAssocID="{A4CBADE1-AB26-4972-8BBE-C06BBAE5E87A}" presName="hierChild4" presStyleCnt="0"/>
      <dgm:spPr/>
    </dgm:pt>
    <dgm:pt modelId="{3F152DFE-F9FC-44B9-8A09-7E4654683DCF}" type="pres">
      <dgm:prSet presAssocID="{5CC5583E-ACCE-459B-B747-A0479719DDD3}" presName="Name23" presStyleLbl="parChTrans1D4" presStyleIdx="0" presStyleCnt="2"/>
      <dgm:spPr/>
    </dgm:pt>
    <dgm:pt modelId="{12BAA9B9-83ED-4764-8E57-AA699BBEEA5E}" type="pres">
      <dgm:prSet presAssocID="{C063FFE4-E979-40B0-9661-03C6BD22DD26}" presName="hierRoot4" presStyleCnt="0"/>
      <dgm:spPr/>
    </dgm:pt>
    <dgm:pt modelId="{641726A4-21A4-4A9C-ACA8-3801CCD55800}" type="pres">
      <dgm:prSet presAssocID="{C063FFE4-E979-40B0-9661-03C6BD22DD26}" presName="composite4" presStyleCnt="0"/>
      <dgm:spPr/>
    </dgm:pt>
    <dgm:pt modelId="{29B506D4-AA98-4B0B-AC9F-547CC402E6CC}" type="pres">
      <dgm:prSet presAssocID="{C063FFE4-E979-40B0-9661-03C6BD22DD26}" presName="background4" presStyleLbl="node4" presStyleIdx="0" presStyleCnt="2"/>
      <dgm:spPr/>
    </dgm:pt>
    <dgm:pt modelId="{5793DEA5-DE6A-4E71-9405-3CE22CE052B3}" type="pres">
      <dgm:prSet presAssocID="{C063FFE4-E979-40B0-9661-03C6BD22DD26}" presName="text4" presStyleLbl="fgAcc4" presStyleIdx="0" presStyleCnt="2" custLinFactNeighborX="-5896" custLinFactNeighborY="-49616">
        <dgm:presLayoutVars>
          <dgm:chPref val="3"/>
        </dgm:presLayoutVars>
      </dgm:prSet>
      <dgm:spPr/>
    </dgm:pt>
    <dgm:pt modelId="{5BA1347A-00E4-4560-AB3A-0CA01F0FF653}" type="pres">
      <dgm:prSet presAssocID="{C063FFE4-E979-40B0-9661-03C6BD22DD26}" presName="hierChild5" presStyleCnt="0"/>
      <dgm:spPr/>
    </dgm:pt>
    <dgm:pt modelId="{B9F5CBA4-4946-48A5-B361-A9787F8EE457}" type="pres">
      <dgm:prSet presAssocID="{C55F31D6-D3D9-4D75-8E4F-8E5D788F366B}" presName="Name23" presStyleLbl="parChTrans1D4" presStyleIdx="1" presStyleCnt="2"/>
      <dgm:spPr/>
    </dgm:pt>
    <dgm:pt modelId="{6C512D35-8CC6-4B89-9303-A3EF2FABDD6E}" type="pres">
      <dgm:prSet presAssocID="{6112869E-7733-4785-905C-208FD2EFBAF0}" presName="hierRoot4" presStyleCnt="0"/>
      <dgm:spPr/>
    </dgm:pt>
    <dgm:pt modelId="{9FA449F1-79FA-4E46-8352-2FB9DCF80352}" type="pres">
      <dgm:prSet presAssocID="{6112869E-7733-4785-905C-208FD2EFBAF0}" presName="composite4" presStyleCnt="0"/>
      <dgm:spPr/>
    </dgm:pt>
    <dgm:pt modelId="{57CA54AF-C6ED-40C6-9F3B-E2930AB3E8AD}" type="pres">
      <dgm:prSet presAssocID="{6112869E-7733-4785-905C-208FD2EFBAF0}" presName="background4" presStyleLbl="node4" presStyleIdx="1" presStyleCnt="2"/>
      <dgm:spPr/>
    </dgm:pt>
    <dgm:pt modelId="{4B545589-4A8A-470A-B06C-BB2C073A0FF5}" type="pres">
      <dgm:prSet presAssocID="{6112869E-7733-4785-905C-208FD2EFBAF0}" presName="text4" presStyleLbl="fgAcc4" presStyleIdx="1" presStyleCnt="2" custLinFactX="20923" custLinFactNeighborX="100000" custLinFactNeighborY="-50560">
        <dgm:presLayoutVars>
          <dgm:chPref val="3"/>
        </dgm:presLayoutVars>
      </dgm:prSet>
      <dgm:spPr/>
    </dgm:pt>
    <dgm:pt modelId="{99F2FB24-EF5D-4D83-98C7-097F4C5B2268}" type="pres">
      <dgm:prSet presAssocID="{6112869E-7733-4785-905C-208FD2EFBAF0}" presName="hierChild5" presStyleCnt="0"/>
      <dgm:spPr/>
    </dgm:pt>
  </dgm:ptLst>
  <dgm:cxnLst>
    <dgm:cxn modelId="{AD945108-03E8-4020-B44C-4CF8B580FB0B}" srcId="{A4CBADE1-AB26-4972-8BBE-C06BBAE5E87A}" destId="{C063FFE4-E979-40B0-9661-03C6BD22DD26}" srcOrd="0" destOrd="0" parTransId="{5CC5583E-ACCE-459B-B747-A0479719DDD3}" sibTransId="{9D425A21-A3A4-4A9D-8FA8-45FC41F6F433}"/>
    <dgm:cxn modelId="{A67E4C0B-7B60-4A5C-A781-84585F5476D8}" srcId="{C50F5980-1B89-40E0-B926-EA078A6D5BFD}" destId="{467BD3FF-7758-482A-8D50-6CF713C493E3}" srcOrd="0" destOrd="0" parTransId="{E43512B6-CE9D-47FA-80CD-23E7F966ED9D}" sibTransId="{037967E5-7298-4816-A34A-F0345F8F4CD9}"/>
    <dgm:cxn modelId="{837B020D-173E-4D23-A3DD-24978292B730}" type="presOf" srcId="{F7A3AF8E-1570-468C-A8EA-8EF6AE18B13E}" destId="{DE0D187D-A44B-4C82-88A8-A455DF10E2D5}" srcOrd="0" destOrd="0" presId="urn:microsoft.com/office/officeart/2005/8/layout/hierarchy1"/>
    <dgm:cxn modelId="{94A8B60E-DE4B-47D6-951F-D4F1B43BB88C}" srcId="{80A6566A-0C3D-4733-AA93-5A4B5D00D4F3}" destId="{F7A3AF8E-1570-468C-A8EA-8EF6AE18B13E}" srcOrd="0" destOrd="0" parTransId="{66D1B356-E5EB-4110-9CF3-B038E57B77FA}" sibTransId="{CA85A65D-9907-4719-8B83-571BC377D71A}"/>
    <dgm:cxn modelId="{31310F18-B4F8-451C-BCF3-A4B081C0885B}" type="presOf" srcId="{80A6566A-0C3D-4733-AA93-5A4B5D00D4F3}" destId="{79A82D86-B18C-4086-A232-D30B7C4523C9}" srcOrd="0" destOrd="0" presId="urn:microsoft.com/office/officeart/2005/8/layout/hierarchy1"/>
    <dgm:cxn modelId="{55844721-57B3-45D8-A18F-0296DA2F9DDC}" type="presOf" srcId="{C063FFE4-E979-40B0-9661-03C6BD22DD26}" destId="{5793DEA5-DE6A-4E71-9405-3CE22CE052B3}" srcOrd="0" destOrd="0" presId="urn:microsoft.com/office/officeart/2005/8/layout/hierarchy1"/>
    <dgm:cxn modelId="{2C56FD22-8A2A-4362-AE72-378CB867B400}" type="presOf" srcId="{A4CBADE1-AB26-4972-8BBE-C06BBAE5E87A}" destId="{6075CEC5-11B1-4B55-BB8C-6EE8E9CAB45F}" srcOrd="0" destOrd="0" presId="urn:microsoft.com/office/officeart/2005/8/layout/hierarchy1"/>
    <dgm:cxn modelId="{7EF2FB25-AAE8-46E7-9ACC-CA14893B2D43}" type="presOf" srcId="{C55F31D6-D3D9-4D75-8E4F-8E5D788F366B}" destId="{B9F5CBA4-4946-48A5-B361-A9787F8EE457}" srcOrd="0" destOrd="0" presId="urn:microsoft.com/office/officeart/2005/8/layout/hierarchy1"/>
    <dgm:cxn modelId="{BAEC042C-CE99-4204-88F9-F8963DC902B3}" srcId="{A4CBADE1-AB26-4972-8BBE-C06BBAE5E87A}" destId="{6112869E-7733-4785-905C-208FD2EFBAF0}" srcOrd="1" destOrd="0" parTransId="{C55F31D6-D3D9-4D75-8E4F-8E5D788F366B}" sibTransId="{BE35C827-825E-4D2C-886F-B64A47EF8607}"/>
    <dgm:cxn modelId="{FED37B39-E08B-4FE8-898A-2BD6C0808B5B}" type="presOf" srcId="{467BD3FF-7758-482A-8D50-6CF713C493E3}" destId="{7C17F350-D1B5-4402-AA06-45F92850638B}" srcOrd="0" destOrd="0" presId="urn:microsoft.com/office/officeart/2005/8/layout/hierarchy1"/>
    <dgm:cxn modelId="{16079B68-7D38-4D0E-A5FF-BE66A4AE9B4B}" srcId="{467BD3FF-7758-482A-8D50-6CF713C493E3}" destId="{80A6566A-0C3D-4733-AA93-5A4B5D00D4F3}" srcOrd="0" destOrd="0" parTransId="{709A0641-D163-418E-99FE-DD644EE327C8}" sibTransId="{05E845B2-860F-45B1-940A-B656B8A6DFCA}"/>
    <dgm:cxn modelId="{7C27BF6E-3C0F-4A20-A51F-BBE326ADD983}" type="presOf" srcId="{709A0641-D163-418E-99FE-DD644EE327C8}" destId="{DF7083B0-542E-4F93-A8A6-CC18F60F7ABD}" srcOrd="0" destOrd="0" presId="urn:microsoft.com/office/officeart/2005/8/layout/hierarchy1"/>
    <dgm:cxn modelId="{C0D5D27A-F42D-4A92-B15D-CDA6B4247E33}" srcId="{80A6566A-0C3D-4733-AA93-5A4B5D00D4F3}" destId="{A4CBADE1-AB26-4972-8BBE-C06BBAE5E87A}" srcOrd="1" destOrd="0" parTransId="{D012D5EE-8237-49BF-8D35-BFB6958D8C62}" sibTransId="{E90575BB-9C6E-4290-9D1A-51D02465DD66}"/>
    <dgm:cxn modelId="{FFC2CB87-7028-41BD-8C26-4F6B509FE472}" type="presOf" srcId="{66D1B356-E5EB-4110-9CF3-B038E57B77FA}" destId="{84B8D2EF-FA5F-4BDA-88BC-6776455B6C58}" srcOrd="0" destOrd="0" presId="urn:microsoft.com/office/officeart/2005/8/layout/hierarchy1"/>
    <dgm:cxn modelId="{C55EA78D-762F-4890-B514-DD65D128DD0B}" type="presOf" srcId="{5CC5583E-ACCE-459B-B747-A0479719DDD3}" destId="{3F152DFE-F9FC-44B9-8A09-7E4654683DCF}" srcOrd="0" destOrd="0" presId="urn:microsoft.com/office/officeart/2005/8/layout/hierarchy1"/>
    <dgm:cxn modelId="{1AD28F8E-0EBD-4841-AFB7-D6C5489DD7E1}" type="presOf" srcId="{C50F5980-1B89-40E0-B926-EA078A6D5BFD}" destId="{D34982B3-18F4-4346-B8D1-1B80B8D66F09}" srcOrd="0" destOrd="0" presId="urn:microsoft.com/office/officeart/2005/8/layout/hierarchy1"/>
    <dgm:cxn modelId="{BA36D6A6-1D5A-48D4-86BF-1B9E48789338}" type="presOf" srcId="{D012D5EE-8237-49BF-8D35-BFB6958D8C62}" destId="{D52585E3-2706-4B24-AFED-7336E3D593C3}" srcOrd="0" destOrd="0" presId="urn:microsoft.com/office/officeart/2005/8/layout/hierarchy1"/>
    <dgm:cxn modelId="{D26735AE-3903-4FB5-96B0-C9576C9797EE}" type="presOf" srcId="{6112869E-7733-4785-905C-208FD2EFBAF0}" destId="{4B545589-4A8A-470A-B06C-BB2C073A0FF5}" srcOrd="0" destOrd="0" presId="urn:microsoft.com/office/officeart/2005/8/layout/hierarchy1"/>
    <dgm:cxn modelId="{136A4EC2-6EFF-4F07-9231-6B1B226C583C}" type="presParOf" srcId="{D34982B3-18F4-4346-B8D1-1B80B8D66F09}" destId="{B4CB7F51-CC05-4F26-8F1E-99DB65040C0A}" srcOrd="0" destOrd="0" presId="urn:microsoft.com/office/officeart/2005/8/layout/hierarchy1"/>
    <dgm:cxn modelId="{BD5395FB-903D-46CB-83A0-32B4977AFC69}" type="presParOf" srcId="{B4CB7F51-CC05-4F26-8F1E-99DB65040C0A}" destId="{5EB375C4-C1BC-4D32-BBD2-02121702367F}" srcOrd="0" destOrd="0" presId="urn:microsoft.com/office/officeart/2005/8/layout/hierarchy1"/>
    <dgm:cxn modelId="{07D53D85-1385-4C01-B2C3-C6B0F4C5FD70}" type="presParOf" srcId="{5EB375C4-C1BC-4D32-BBD2-02121702367F}" destId="{EE1D561A-2710-4B2F-A05C-6CB91AE7B335}" srcOrd="0" destOrd="0" presId="urn:microsoft.com/office/officeart/2005/8/layout/hierarchy1"/>
    <dgm:cxn modelId="{C5C9904B-1932-4ADB-BEF5-23A6A6483312}" type="presParOf" srcId="{5EB375C4-C1BC-4D32-BBD2-02121702367F}" destId="{7C17F350-D1B5-4402-AA06-45F92850638B}" srcOrd="1" destOrd="0" presId="urn:microsoft.com/office/officeart/2005/8/layout/hierarchy1"/>
    <dgm:cxn modelId="{34D2F21D-E90E-49CB-BD05-04D9A1ADE9C3}" type="presParOf" srcId="{B4CB7F51-CC05-4F26-8F1E-99DB65040C0A}" destId="{9707CA53-5D91-490E-A574-C1115B9B3460}" srcOrd="1" destOrd="0" presId="urn:microsoft.com/office/officeart/2005/8/layout/hierarchy1"/>
    <dgm:cxn modelId="{192F1328-C93C-4243-82F9-3312D68DBC05}" type="presParOf" srcId="{9707CA53-5D91-490E-A574-C1115B9B3460}" destId="{DF7083B0-542E-4F93-A8A6-CC18F60F7ABD}" srcOrd="0" destOrd="0" presId="urn:microsoft.com/office/officeart/2005/8/layout/hierarchy1"/>
    <dgm:cxn modelId="{F88F1FEC-EAFF-4EE4-966A-4B8E1636DEE9}" type="presParOf" srcId="{9707CA53-5D91-490E-A574-C1115B9B3460}" destId="{DBA5653D-5A88-4BFB-A20B-9B5A47A87419}" srcOrd="1" destOrd="0" presId="urn:microsoft.com/office/officeart/2005/8/layout/hierarchy1"/>
    <dgm:cxn modelId="{5855A29D-0C8F-4755-B7D3-AFA373B71965}" type="presParOf" srcId="{DBA5653D-5A88-4BFB-A20B-9B5A47A87419}" destId="{99079C0A-D000-42CA-923B-D778426058DC}" srcOrd="0" destOrd="0" presId="urn:microsoft.com/office/officeart/2005/8/layout/hierarchy1"/>
    <dgm:cxn modelId="{4F41D333-5A8A-40E5-AFC6-306308EA3109}" type="presParOf" srcId="{99079C0A-D000-42CA-923B-D778426058DC}" destId="{0BABC276-46ED-49B3-A2EF-09448DBA000A}" srcOrd="0" destOrd="0" presId="urn:microsoft.com/office/officeart/2005/8/layout/hierarchy1"/>
    <dgm:cxn modelId="{DCD5D044-45E4-4EE0-BF39-5B6DEF54B406}" type="presParOf" srcId="{99079C0A-D000-42CA-923B-D778426058DC}" destId="{79A82D86-B18C-4086-A232-D30B7C4523C9}" srcOrd="1" destOrd="0" presId="urn:microsoft.com/office/officeart/2005/8/layout/hierarchy1"/>
    <dgm:cxn modelId="{444260CA-C232-4AE0-A68A-A26B80E94338}" type="presParOf" srcId="{DBA5653D-5A88-4BFB-A20B-9B5A47A87419}" destId="{70A02021-B9A7-47E9-8652-6D0F2CE548F6}" srcOrd="1" destOrd="0" presId="urn:microsoft.com/office/officeart/2005/8/layout/hierarchy1"/>
    <dgm:cxn modelId="{04A9FBEB-CB2A-4F7E-9EB9-E946A26FD392}" type="presParOf" srcId="{70A02021-B9A7-47E9-8652-6D0F2CE548F6}" destId="{84B8D2EF-FA5F-4BDA-88BC-6776455B6C58}" srcOrd="0" destOrd="0" presId="urn:microsoft.com/office/officeart/2005/8/layout/hierarchy1"/>
    <dgm:cxn modelId="{BFF4D3BE-1939-4490-ADE0-A3A43426B522}" type="presParOf" srcId="{70A02021-B9A7-47E9-8652-6D0F2CE548F6}" destId="{C9AEFFB5-3BE5-4B5B-89D8-ACE9FFCD1F5F}" srcOrd="1" destOrd="0" presId="urn:microsoft.com/office/officeart/2005/8/layout/hierarchy1"/>
    <dgm:cxn modelId="{B805104B-6E52-460C-BE68-60520D15AB1F}" type="presParOf" srcId="{C9AEFFB5-3BE5-4B5B-89D8-ACE9FFCD1F5F}" destId="{83708CC9-012C-41D0-A9C1-12B313E20090}" srcOrd="0" destOrd="0" presId="urn:microsoft.com/office/officeart/2005/8/layout/hierarchy1"/>
    <dgm:cxn modelId="{E5F50104-2B1E-4185-A30D-ED231A90A646}" type="presParOf" srcId="{83708CC9-012C-41D0-A9C1-12B313E20090}" destId="{3531DC1A-E9DA-4B65-9D83-5998B303A992}" srcOrd="0" destOrd="0" presId="urn:microsoft.com/office/officeart/2005/8/layout/hierarchy1"/>
    <dgm:cxn modelId="{91C2998F-17D5-4336-B2AA-FE0E739AD5D1}" type="presParOf" srcId="{83708CC9-012C-41D0-A9C1-12B313E20090}" destId="{DE0D187D-A44B-4C82-88A8-A455DF10E2D5}" srcOrd="1" destOrd="0" presId="urn:microsoft.com/office/officeart/2005/8/layout/hierarchy1"/>
    <dgm:cxn modelId="{DC07DCA2-E1BC-4072-9DDC-6B0E31BC8CCB}" type="presParOf" srcId="{C9AEFFB5-3BE5-4B5B-89D8-ACE9FFCD1F5F}" destId="{F9BFE3AD-1263-4BF7-833C-3922165565E4}" srcOrd="1" destOrd="0" presId="urn:microsoft.com/office/officeart/2005/8/layout/hierarchy1"/>
    <dgm:cxn modelId="{41A49588-B419-4F97-9D08-6173941D6E00}" type="presParOf" srcId="{70A02021-B9A7-47E9-8652-6D0F2CE548F6}" destId="{D52585E3-2706-4B24-AFED-7336E3D593C3}" srcOrd="2" destOrd="0" presId="urn:microsoft.com/office/officeart/2005/8/layout/hierarchy1"/>
    <dgm:cxn modelId="{DDCCE0B3-C345-430B-AAA8-3F79251EDB47}" type="presParOf" srcId="{70A02021-B9A7-47E9-8652-6D0F2CE548F6}" destId="{21689CAA-2426-4B70-82B3-79C0A91E86F9}" srcOrd="3" destOrd="0" presId="urn:microsoft.com/office/officeart/2005/8/layout/hierarchy1"/>
    <dgm:cxn modelId="{F13409A7-CE1D-4ED5-9C44-F458CD6BD000}" type="presParOf" srcId="{21689CAA-2426-4B70-82B3-79C0A91E86F9}" destId="{BE8616AF-83E7-4E21-BDE1-1B3E565828EA}" srcOrd="0" destOrd="0" presId="urn:microsoft.com/office/officeart/2005/8/layout/hierarchy1"/>
    <dgm:cxn modelId="{F0058867-5474-488A-8F9F-402EE00BAF73}" type="presParOf" srcId="{BE8616AF-83E7-4E21-BDE1-1B3E565828EA}" destId="{F115A5A4-708C-4E06-9A98-B1CF1E78C582}" srcOrd="0" destOrd="0" presId="urn:microsoft.com/office/officeart/2005/8/layout/hierarchy1"/>
    <dgm:cxn modelId="{D8445982-F62D-45C3-96BF-BEC091B2EFD9}" type="presParOf" srcId="{BE8616AF-83E7-4E21-BDE1-1B3E565828EA}" destId="{6075CEC5-11B1-4B55-BB8C-6EE8E9CAB45F}" srcOrd="1" destOrd="0" presId="urn:microsoft.com/office/officeart/2005/8/layout/hierarchy1"/>
    <dgm:cxn modelId="{73ED6E65-26BE-43CE-B200-A5437E882681}" type="presParOf" srcId="{21689CAA-2426-4B70-82B3-79C0A91E86F9}" destId="{1B554235-539E-42E9-9A5D-A743840A95F6}" srcOrd="1" destOrd="0" presId="urn:microsoft.com/office/officeart/2005/8/layout/hierarchy1"/>
    <dgm:cxn modelId="{3AAC906E-AA65-4674-87A5-7D873F6FA6BF}" type="presParOf" srcId="{1B554235-539E-42E9-9A5D-A743840A95F6}" destId="{3F152DFE-F9FC-44B9-8A09-7E4654683DCF}" srcOrd="0" destOrd="0" presId="urn:microsoft.com/office/officeart/2005/8/layout/hierarchy1"/>
    <dgm:cxn modelId="{800163BD-9E60-437B-8580-6D9E37210DCD}" type="presParOf" srcId="{1B554235-539E-42E9-9A5D-A743840A95F6}" destId="{12BAA9B9-83ED-4764-8E57-AA699BBEEA5E}" srcOrd="1" destOrd="0" presId="urn:microsoft.com/office/officeart/2005/8/layout/hierarchy1"/>
    <dgm:cxn modelId="{639FBE1B-786A-48CB-A84A-2DB54F8102CC}" type="presParOf" srcId="{12BAA9B9-83ED-4764-8E57-AA699BBEEA5E}" destId="{641726A4-21A4-4A9C-ACA8-3801CCD55800}" srcOrd="0" destOrd="0" presId="urn:microsoft.com/office/officeart/2005/8/layout/hierarchy1"/>
    <dgm:cxn modelId="{0830A9CF-9E8D-4BDB-9089-AB362983A563}" type="presParOf" srcId="{641726A4-21A4-4A9C-ACA8-3801CCD55800}" destId="{29B506D4-AA98-4B0B-AC9F-547CC402E6CC}" srcOrd="0" destOrd="0" presId="urn:microsoft.com/office/officeart/2005/8/layout/hierarchy1"/>
    <dgm:cxn modelId="{A11B5E24-8DAD-4EA2-8026-9FA417282255}" type="presParOf" srcId="{641726A4-21A4-4A9C-ACA8-3801CCD55800}" destId="{5793DEA5-DE6A-4E71-9405-3CE22CE052B3}" srcOrd="1" destOrd="0" presId="urn:microsoft.com/office/officeart/2005/8/layout/hierarchy1"/>
    <dgm:cxn modelId="{BBAC530D-A34F-4273-BF7C-51DFAD47CD83}" type="presParOf" srcId="{12BAA9B9-83ED-4764-8E57-AA699BBEEA5E}" destId="{5BA1347A-00E4-4560-AB3A-0CA01F0FF653}" srcOrd="1" destOrd="0" presId="urn:microsoft.com/office/officeart/2005/8/layout/hierarchy1"/>
    <dgm:cxn modelId="{21A5E229-BA30-4A1D-B1E6-CC3C4023038E}" type="presParOf" srcId="{1B554235-539E-42E9-9A5D-A743840A95F6}" destId="{B9F5CBA4-4946-48A5-B361-A9787F8EE457}" srcOrd="2" destOrd="0" presId="urn:microsoft.com/office/officeart/2005/8/layout/hierarchy1"/>
    <dgm:cxn modelId="{57CC318A-5D48-4892-85F6-4993057994CD}" type="presParOf" srcId="{1B554235-539E-42E9-9A5D-A743840A95F6}" destId="{6C512D35-8CC6-4B89-9303-A3EF2FABDD6E}" srcOrd="3" destOrd="0" presId="urn:microsoft.com/office/officeart/2005/8/layout/hierarchy1"/>
    <dgm:cxn modelId="{29436188-B740-4B49-81F3-735400E20AD0}" type="presParOf" srcId="{6C512D35-8CC6-4B89-9303-A3EF2FABDD6E}" destId="{9FA449F1-79FA-4E46-8352-2FB9DCF80352}" srcOrd="0" destOrd="0" presId="urn:microsoft.com/office/officeart/2005/8/layout/hierarchy1"/>
    <dgm:cxn modelId="{3CA80D20-CBF0-420B-ACE1-C86F4DDD8394}" type="presParOf" srcId="{9FA449F1-79FA-4E46-8352-2FB9DCF80352}" destId="{57CA54AF-C6ED-40C6-9F3B-E2930AB3E8AD}" srcOrd="0" destOrd="0" presId="urn:microsoft.com/office/officeart/2005/8/layout/hierarchy1"/>
    <dgm:cxn modelId="{B79A650A-1388-4388-8124-B5C5AB078A2D}" type="presParOf" srcId="{9FA449F1-79FA-4E46-8352-2FB9DCF80352}" destId="{4B545589-4A8A-470A-B06C-BB2C073A0FF5}" srcOrd="1" destOrd="0" presId="urn:microsoft.com/office/officeart/2005/8/layout/hierarchy1"/>
    <dgm:cxn modelId="{A8F8E83B-9ECD-415C-9A3A-DA4DE9D5CD6D}" type="presParOf" srcId="{6C512D35-8CC6-4B89-9303-A3EF2FABDD6E}" destId="{99F2FB24-EF5D-4D83-98C7-097F4C5B226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0F5980-1B89-40E0-B926-EA078A6D5BF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fr-FR"/>
        </a:p>
      </dgm:t>
    </dgm:pt>
    <dgm:pt modelId="{467BD3FF-7758-482A-8D50-6CF713C493E3}">
      <dgm:prSet phldrT="[Texte]"/>
      <dgm:spPr/>
      <dgm:t>
        <a:bodyPr/>
        <a:lstStyle/>
        <a:p>
          <a:r>
            <a:rPr lang="fr-FR" dirty="0" err="1"/>
            <a:t>xs:element</a:t>
          </a:r>
          <a:endParaRPr lang="fr-FR" dirty="0"/>
        </a:p>
      </dgm:t>
    </dgm:pt>
    <dgm:pt modelId="{E43512B6-CE9D-47FA-80CD-23E7F966ED9D}" type="parTrans" cxnId="{A67E4C0B-7B60-4A5C-A781-84585F5476D8}">
      <dgm:prSet/>
      <dgm:spPr/>
      <dgm:t>
        <a:bodyPr/>
        <a:lstStyle/>
        <a:p>
          <a:endParaRPr lang="fr-FR"/>
        </a:p>
      </dgm:t>
    </dgm:pt>
    <dgm:pt modelId="{037967E5-7298-4816-A34A-F0345F8F4CD9}" type="sibTrans" cxnId="{A67E4C0B-7B60-4A5C-A781-84585F5476D8}">
      <dgm:prSet/>
      <dgm:spPr/>
      <dgm:t>
        <a:bodyPr/>
        <a:lstStyle/>
        <a:p>
          <a:endParaRPr lang="fr-FR"/>
        </a:p>
      </dgm:t>
    </dgm:pt>
    <dgm:pt modelId="{80A6566A-0C3D-4733-AA93-5A4B5D00D4F3}">
      <dgm:prSet phldrT="[Texte]"/>
      <dgm:spPr/>
      <dgm:t>
        <a:bodyPr/>
        <a:lstStyle/>
        <a:p>
          <a:r>
            <a:rPr lang="fr-FR" dirty="0"/>
            <a:t>Possède des nœuds enfants ?       Attribut ou élément</a:t>
          </a:r>
        </a:p>
      </dgm:t>
    </dgm:pt>
    <dgm:pt modelId="{709A0641-D163-418E-99FE-DD644EE327C8}" type="parTrans" cxnId="{16079B68-7D38-4D0E-A5FF-BE66A4AE9B4B}">
      <dgm:prSet/>
      <dgm:spPr/>
      <dgm:t>
        <a:bodyPr/>
        <a:lstStyle/>
        <a:p>
          <a:endParaRPr lang="fr-FR"/>
        </a:p>
      </dgm:t>
    </dgm:pt>
    <dgm:pt modelId="{05E845B2-860F-45B1-940A-B656B8A6DFCA}" type="sibTrans" cxnId="{16079B68-7D38-4D0E-A5FF-BE66A4AE9B4B}">
      <dgm:prSet/>
      <dgm:spPr/>
      <dgm:t>
        <a:bodyPr/>
        <a:lstStyle/>
        <a:p>
          <a:endParaRPr lang="fr-FR"/>
        </a:p>
      </dgm:t>
    </dgm:pt>
    <dgm:pt modelId="{F7A3AF8E-1570-468C-A8EA-8EF6AE18B13E}">
      <dgm:prSet phldrT="[Texte]"/>
      <dgm:spPr/>
      <dgm:t>
        <a:bodyPr/>
        <a:lstStyle/>
        <a:p>
          <a:r>
            <a:rPr lang="fr-FR" dirty="0" err="1"/>
            <a:t>xs:SimpleType</a:t>
          </a:r>
          <a:r>
            <a:rPr lang="fr-FR" dirty="0"/>
            <a:t> où @type</a:t>
          </a:r>
          <a:r>
            <a:rPr lang="fr-FR" i="1" dirty="0"/>
            <a:t>="</a:t>
          </a:r>
          <a:r>
            <a:rPr lang="fr-FR" i="1" dirty="0" err="1"/>
            <a:t>xs:type</a:t>
          </a:r>
          <a:r>
            <a:rPr lang="fr-FR" i="1" dirty="0"/>
            <a:t>"</a:t>
          </a:r>
        </a:p>
      </dgm:t>
    </dgm:pt>
    <dgm:pt modelId="{66D1B356-E5EB-4110-9CF3-B038E57B77FA}" type="parTrans" cxnId="{94A8B60E-DE4B-47D6-951F-D4F1B43BB88C}">
      <dgm:prSet/>
      <dgm:spPr/>
      <dgm:t>
        <a:bodyPr/>
        <a:lstStyle/>
        <a:p>
          <a:endParaRPr lang="fr-FR"/>
        </a:p>
      </dgm:t>
    </dgm:pt>
    <dgm:pt modelId="{CA85A65D-9907-4719-8B83-571BC377D71A}" type="sibTrans" cxnId="{94A8B60E-DE4B-47D6-951F-D4F1B43BB88C}">
      <dgm:prSet/>
      <dgm:spPr/>
      <dgm:t>
        <a:bodyPr/>
        <a:lstStyle/>
        <a:p>
          <a:endParaRPr lang="fr-FR"/>
        </a:p>
      </dgm:t>
    </dgm:pt>
    <dgm:pt modelId="{A4CBADE1-AB26-4972-8BBE-C06BBAE5E87A}">
      <dgm:prSet phldrT="[Texte]"/>
      <dgm:spPr/>
      <dgm:t>
        <a:bodyPr/>
        <a:lstStyle/>
        <a:p>
          <a:r>
            <a:rPr lang="fr-FR" dirty="0"/>
            <a:t>Ordonné ou tout venant ?</a:t>
          </a:r>
        </a:p>
      </dgm:t>
    </dgm:pt>
    <dgm:pt modelId="{D012D5EE-8237-49BF-8D35-BFB6958D8C62}" type="parTrans" cxnId="{C0D5D27A-F42D-4A92-B15D-CDA6B4247E33}">
      <dgm:prSet/>
      <dgm:spPr/>
      <dgm:t>
        <a:bodyPr/>
        <a:lstStyle/>
        <a:p>
          <a:endParaRPr lang="fr-FR"/>
        </a:p>
      </dgm:t>
    </dgm:pt>
    <dgm:pt modelId="{E90575BB-9C6E-4290-9D1A-51D02465DD66}" type="sibTrans" cxnId="{C0D5D27A-F42D-4A92-B15D-CDA6B4247E33}">
      <dgm:prSet/>
      <dgm:spPr/>
      <dgm:t>
        <a:bodyPr/>
        <a:lstStyle/>
        <a:p>
          <a:endParaRPr lang="fr-FR"/>
        </a:p>
      </dgm:t>
    </dgm:pt>
    <dgm:pt modelId="{C063FFE4-E979-40B0-9661-03C6BD22DD26}">
      <dgm:prSet phldrT="[Texte]"/>
      <dgm:spPr/>
      <dgm:t>
        <a:bodyPr/>
        <a:lstStyle/>
        <a:p>
          <a:r>
            <a:rPr lang="fr-FR" dirty="0"/>
            <a:t>Ordonné </a:t>
          </a:r>
          <a:r>
            <a:rPr lang="fr-FR" dirty="0" err="1"/>
            <a:t>xs:sequence</a:t>
          </a:r>
          <a:endParaRPr lang="fr-FR" dirty="0"/>
        </a:p>
      </dgm:t>
    </dgm:pt>
    <dgm:pt modelId="{5CC5583E-ACCE-459B-B747-A0479719DDD3}" type="parTrans" cxnId="{AD945108-03E8-4020-B44C-4CF8B580FB0B}">
      <dgm:prSet/>
      <dgm:spPr/>
      <dgm:t>
        <a:bodyPr/>
        <a:lstStyle/>
        <a:p>
          <a:endParaRPr lang="fr-FR"/>
        </a:p>
      </dgm:t>
    </dgm:pt>
    <dgm:pt modelId="{9D425A21-A3A4-4A9D-8FA8-45FC41F6F433}" type="sibTrans" cxnId="{AD945108-03E8-4020-B44C-4CF8B580FB0B}">
      <dgm:prSet/>
      <dgm:spPr/>
      <dgm:t>
        <a:bodyPr/>
        <a:lstStyle/>
        <a:p>
          <a:endParaRPr lang="fr-FR"/>
        </a:p>
      </dgm:t>
    </dgm:pt>
    <dgm:pt modelId="{6112869E-7733-4785-905C-208FD2EFBAF0}">
      <dgm:prSet phldrT="[Texte]"/>
      <dgm:spPr/>
      <dgm:t>
        <a:bodyPr/>
        <a:lstStyle/>
        <a:p>
          <a:r>
            <a:rPr lang="fr-FR" dirty="0"/>
            <a:t>Tas non ordonné </a:t>
          </a:r>
          <a:r>
            <a:rPr lang="fr-FR" dirty="0" err="1"/>
            <a:t>xs:all</a:t>
          </a:r>
          <a:endParaRPr lang="fr-FR" dirty="0"/>
        </a:p>
      </dgm:t>
    </dgm:pt>
    <dgm:pt modelId="{C55F31D6-D3D9-4D75-8E4F-8E5D788F366B}" type="parTrans" cxnId="{BAEC042C-CE99-4204-88F9-F8963DC902B3}">
      <dgm:prSet/>
      <dgm:spPr/>
      <dgm:t>
        <a:bodyPr/>
        <a:lstStyle/>
        <a:p>
          <a:endParaRPr lang="fr-FR"/>
        </a:p>
      </dgm:t>
    </dgm:pt>
    <dgm:pt modelId="{BE35C827-825E-4D2C-886F-B64A47EF8607}" type="sibTrans" cxnId="{BAEC042C-CE99-4204-88F9-F8963DC902B3}">
      <dgm:prSet/>
      <dgm:spPr/>
      <dgm:t>
        <a:bodyPr/>
        <a:lstStyle/>
        <a:p>
          <a:endParaRPr lang="fr-FR"/>
        </a:p>
      </dgm:t>
    </dgm:pt>
    <dgm:pt modelId="{D34982B3-18F4-4346-B8D1-1B80B8D66F09}" type="pres">
      <dgm:prSet presAssocID="{C50F5980-1B89-40E0-B926-EA078A6D5BFD}" presName="hierChild1" presStyleCnt="0">
        <dgm:presLayoutVars>
          <dgm:chPref val="1"/>
          <dgm:dir/>
          <dgm:animOne val="branch"/>
          <dgm:animLvl val="lvl"/>
          <dgm:resizeHandles/>
        </dgm:presLayoutVars>
      </dgm:prSet>
      <dgm:spPr/>
    </dgm:pt>
    <dgm:pt modelId="{B4CB7F51-CC05-4F26-8F1E-99DB65040C0A}" type="pres">
      <dgm:prSet presAssocID="{467BD3FF-7758-482A-8D50-6CF713C493E3}" presName="hierRoot1" presStyleCnt="0"/>
      <dgm:spPr/>
    </dgm:pt>
    <dgm:pt modelId="{5EB375C4-C1BC-4D32-BBD2-02121702367F}" type="pres">
      <dgm:prSet presAssocID="{467BD3FF-7758-482A-8D50-6CF713C493E3}" presName="composite" presStyleCnt="0"/>
      <dgm:spPr/>
    </dgm:pt>
    <dgm:pt modelId="{EE1D561A-2710-4B2F-A05C-6CB91AE7B335}" type="pres">
      <dgm:prSet presAssocID="{467BD3FF-7758-482A-8D50-6CF713C493E3}" presName="background" presStyleLbl="node0" presStyleIdx="0" presStyleCnt="1"/>
      <dgm:spPr/>
    </dgm:pt>
    <dgm:pt modelId="{7C17F350-D1B5-4402-AA06-45F92850638B}" type="pres">
      <dgm:prSet presAssocID="{467BD3FF-7758-482A-8D50-6CF713C493E3}" presName="text" presStyleLbl="fgAcc0" presStyleIdx="0" presStyleCnt="1" custLinFactX="-100000" custLinFactNeighborX="-110515" custLinFactNeighborY="-1896">
        <dgm:presLayoutVars>
          <dgm:chPref val="3"/>
        </dgm:presLayoutVars>
      </dgm:prSet>
      <dgm:spPr/>
    </dgm:pt>
    <dgm:pt modelId="{9707CA53-5D91-490E-A574-C1115B9B3460}" type="pres">
      <dgm:prSet presAssocID="{467BD3FF-7758-482A-8D50-6CF713C493E3}" presName="hierChild2" presStyleCnt="0"/>
      <dgm:spPr/>
    </dgm:pt>
    <dgm:pt modelId="{DF7083B0-542E-4F93-A8A6-CC18F60F7ABD}" type="pres">
      <dgm:prSet presAssocID="{709A0641-D163-418E-99FE-DD644EE327C8}" presName="Name10" presStyleLbl="parChTrans1D2" presStyleIdx="0" presStyleCnt="1"/>
      <dgm:spPr/>
    </dgm:pt>
    <dgm:pt modelId="{DBA5653D-5A88-4BFB-A20B-9B5A47A87419}" type="pres">
      <dgm:prSet presAssocID="{80A6566A-0C3D-4733-AA93-5A4B5D00D4F3}" presName="hierRoot2" presStyleCnt="0"/>
      <dgm:spPr/>
    </dgm:pt>
    <dgm:pt modelId="{99079C0A-D000-42CA-923B-D778426058DC}" type="pres">
      <dgm:prSet presAssocID="{80A6566A-0C3D-4733-AA93-5A4B5D00D4F3}" presName="composite2" presStyleCnt="0"/>
      <dgm:spPr/>
    </dgm:pt>
    <dgm:pt modelId="{0BABC276-46ED-49B3-A2EF-09448DBA000A}" type="pres">
      <dgm:prSet presAssocID="{80A6566A-0C3D-4733-AA93-5A4B5D00D4F3}" presName="background2" presStyleLbl="node2" presStyleIdx="0" presStyleCnt="1"/>
      <dgm:spPr/>
    </dgm:pt>
    <dgm:pt modelId="{79A82D86-B18C-4086-A232-D30B7C4523C9}" type="pres">
      <dgm:prSet presAssocID="{80A6566A-0C3D-4733-AA93-5A4B5D00D4F3}" presName="text2" presStyleLbl="fgAcc2" presStyleIdx="0" presStyleCnt="1" custLinFactNeighborX="-82103" custLinFactNeighborY="-37868">
        <dgm:presLayoutVars>
          <dgm:chPref val="3"/>
        </dgm:presLayoutVars>
      </dgm:prSet>
      <dgm:spPr/>
    </dgm:pt>
    <dgm:pt modelId="{70A02021-B9A7-47E9-8652-6D0F2CE548F6}" type="pres">
      <dgm:prSet presAssocID="{80A6566A-0C3D-4733-AA93-5A4B5D00D4F3}" presName="hierChild3" presStyleCnt="0"/>
      <dgm:spPr/>
    </dgm:pt>
    <dgm:pt modelId="{84B8D2EF-FA5F-4BDA-88BC-6776455B6C58}" type="pres">
      <dgm:prSet presAssocID="{66D1B356-E5EB-4110-9CF3-B038E57B77FA}" presName="Name17" presStyleLbl="parChTrans1D3" presStyleIdx="0" presStyleCnt="2"/>
      <dgm:spPr/>
    </dgm:pt>
    <dgm:pt modelId="{C9AEFFB5-3BE5-4B5B-89D8-ACE9FFCD1F5F}" type="pres">
      <dgm:prSet presAssocID="{F7A3AF8E-1570-468C-A8EA-8EF6AE18B13E}" presName="hierRoot3" presStyleCnt="0"/>
      <dgm:spPr/>
    </dgm:pt>
    <dgm:pt modelId="{83708CC9-012C-41D0-A9C1-12B313E20090}" type="pres">
      <dgm:prSet presAssocID="{F7A3AF8E-1570-468C-A8EA-8EF6AE18B13E}" presName="composite3" presStyleCnt="0"/>
      <dgm:spPr/>
    </dgm:pt>
    <dgm:pt modelId="{3531DC1A-E9DA-4B65-9D83-5998B303A992}" type="pres">
      <dgm:prSet presAssocID="{F7A3AF8E-1570-468C-A8EA-8EF6AE18B13E}" presName="background3" presStyleLbl="node3" presStyleIdx="0" presStyleCnt="2"/>
      <dgm:spPr/>
    </dgm:pt>
    <dgm:pt modelId="{DE0D187D-A44B-4C82-88A8-A455DF10E2D5}" type="pres">
      <dgm:prSet presAssocID="{F7A3AF8E-1570-468C-A8EA-8EF6AE18B13E}" presName="text3" presStyleLbl="fgAcc3" presStyleIdx="0" presStyleCnt="2" custLinFactX="-17239" custLinFactNeighborX="-100000" custLinFactNeighborY="-18803">
        <dgm:presLayoutVars>
          <dgm:chPref val="3"/>
        </dgm:presLayoutVars>
      </dgm:prSet>
      <dgm:spPr/>
    </dgm:pt>
    <dgm:pt modelId="{F9BFE3AD-1263-4BF7-833C-3922165565E4}" type="pres">
      <dgm:prSet presAssocID="{F7A3AF8E-1570-468C-A8EA-8EF6AE18B13E}" presName="hierChild4" presStyleCnt="0"/>
      <dgm:spPr/>
    </dgm:pt>
    <dgm:pt modelId="{D52585E3-2706-4B24-AFED-7336E3D593C3}" type="pres">
      <dgm:prSet presAssocID="{D012D5EE-8237-49BF-8D35-BFB6958D8C62}" presName="Name17" presStyleLbl="parChTrans1D3" presStyleIdx="1" presStyleCnt="2"/>
      <dgm:spPr/>
    </dgm:pt>
    <dgm:pt modelId="{21689CAA-2426-4B70-82B3-79C0A91E86F9}" type="pres">
      <dgm:prSet presAssocID="{A4CBADE1-AB26-4972-8BBE-C06BBAE5E87A}" presName="hierRoot3" presStyleCnt="0"/>
      <dgm:spPr/>
    </dgm:pt>
    <dgm:pt modelId="{BE8616AF-83E7-4E21-BDE1-1B3E565828EA}" type="pres">
      <dgm:prSet presAssocID="{A4CBADE1-AB26-4972-8BBE-C06BBAE5E87A}" presName="composite3" presStyleCnt="0"/>
      <dgm:spPr/>
    </dgm:pt>
    <dgm:pt modelId="{F115A5A4-708C-4E06-9A98-B1CF1E78C582}" type="pres">
      <dgm:prSet presAssocID="{A4CBADE1-AB26-4972-8BBE-C06BBAE5E87A}" presName="background3" presStyleLbl="node3" presStyleIdx="1" presStyleCnt="2"/>
      <dgm:spPr/>
    </dgm:pt>
    <dgm:pt modelId="{6075CEC5-11B1-4B55-BB8C-6EE8E9CAB45F}" type="pres">
      <dgm:prSet presAssocID="{A4CBADE1-AB26-4972-8BBE-C06BBAE5E87A}" presName="text3" presStyleLbl="fgAcc3" presStyleIdx="1" presStyleCnt="2" custLinFactNeighborX="48793" custLinFactNeighborY="-29576">
        <dgm:presLayoutVars>
          <dgm:chPref val="3"/>
        </dgm:presLayoutVars>
      </dgm:prSet>
      <dgm:spPr/>
    </dgm:pt>
    <dgm:pt modelId="{1B554235-539E-42E9-9A5D-A743840A95F6}" type="pres">
      <dgm:prSet presAssocID="{A4CBADE1-AB26-4972-8BBE-C06BBAE5E87A}" presName="hierChild4" presStyleCnt="0"/>
      <dgm:spPr/>
    </dgm:pt>
    <dgm:pt modelId="{3F152DFE-F9FC-44B9-8A09-7E4654683DCF}" type="pres">
      <dgm:prSet presAssocID="{5CC5583E-ACCE-459B-B747-A0479719DDD3}" presName="Name23" presStyleLbl="parChTrans1D4" presStyleIdx="0" presStyleCnt="2"/>
      <dgm:spPr/>
    </dgm:pt>
    <dgm:pt modelId="{12BAA9B9-83ED-4764-8E57-AA699BBEEA5E}" type="pres">
      <dgm:prSet presAssocID="{C063FFE4-E979-40B0-9661-03C6BD22DD26}" presName="hierRoot4" presStyleCnt="0"/>
      <dgm:spPr/>
    </dgm:pt>
    <dgm:pt modelId="{641726A4-21A4-4A9C-ACA8-3801CCD55800}" type="pres">
      <dgm:prSet presAssocID="{C063FFE4-E979-40B0-9661-03C6BD22DD26}" presName="composite4" presStyleCnt="0"/>
      <dgm:spPr/>
    </dgm:pt>
    <dgm:pt modelId="{29B506D4-AA98-4B0B-AC9F-547CC402E6CC}" type="pres">
      <dgm:prSet presAssocID="{C063FFE4-E979-40B0-9661-03C6BD22DD26}" presName="background4" presStyleLbl="node4" presStyleIdx="0" presStyleCnt="2"/>
      <dgm:spPr/>
    </dgm:pt>
    <dgm:pt modelId="{5793DEA5-DE6A-4E71-9405-3CE22CE052B3}" type="pres">
      <dgm:prSet presAssocID="{C063FFE4-E979-40B0-9661-03C6BD22DD26}" presName="text4" presStyleLbl="fgAcc4" presStyleIdx="0" presStyleCnt="2" custLinFactNeighborX="-5896" custLinFactNeighborY="-49616">
        <dgm:presLayoutVars>
          <dgm:chPref val="3"/>
        </dgm:presLayoutVars>
      </dgm:prSet>
      <dgm:spPr/>
    </dgm:pt>
    <dgm:pt modelId="{5BA1347A-00E4-4560-AB3A-0CA01F0FF653}" type="pres">
      <dgm:prSet presAssocID="{C063FFE4-E979-40B0-9661-03C6BD22DD26}" presName="hierChild5" presStyleCnt="0"/>
      <dgm:spPr/>
    </dgm:pt>
    <dgm:pt modelId="{B9F5CBA4-4946-48A5-B361-A9787F8EE457}" type="pres">
      <dgm:prSet presAssocID="{C55F31D6-D3D9-4D75-8E4F-8E5D788F366B}" presName="Name23" presStyleLbl="parChTrans1D4" presStyleIdx="1" presStyleCnt="2"/>
      <dgm:spPr/>
    </dgm:pt>
    <dgm:pt modelId="{6C512D35-8CC6-4B89-9303-A3EF2FABDD6E}" type="pres">
      <dgm:prSet presAssocID="{6112869E-7733-4785-905C-208FD2EFBAF0}" presName="hierRoot4" presStyleCnt="0"/>
      <dgm:spPr/>
    </dgm:pt>
    <dgm:pt modelId="{9FA449F1-79FA-4E46-8352-2FB9DCF80352}" type="pres">
      <dgm:prSet presAssocID="{6112869E-7733-4785-905C-208FD2EFBAF0}" presName="composite4" presStyleCnt="0"/>
      <dgm:spPr/>
    </dgm:pt>
    <dgm:pt modelId="{57CA54AF-C6ED-40C6-9F3B-E2930AB3E8AD}" type="pres">
      <dgm:prSet presAssocID="{6112869E-7733-4785-905C-208FD2EFBAF0}" presName="background4" presStyleLbl="node4" presStyleIdx="1" presStyleCnt="2"/>
      <dgm:spPr/>
    </dgm:pt>
    <dgm:pt modelId="{4B545589-4A8A-470A-B06C-BB2C073A0FF5}" type="pres">
      <dgm:prSet presAssocID="{6112869E-7733-4785-905C-208FD2EFBAF0}" presName="text4" presStyleLbl="fgAcc4" presStyleIdx="1" presStyleCnt="2" custLinFactX="20923" custLinFactNeighborX="100000" custLinFactNeighborY="-50560">
        <dgm:presLayoutVars>
          <dgm:chPref val="3"/>
        </dgm:presLayoutVars>
      </dgm:prSet>
      <dgm:spPr/>
    </dgm:pt>
    <dgm:pt modelId="{99F2FB24-EF5D-4D83-98C7-097F4C5B2268}" type="pres">
      <dgm:prSet presAssocID="{6112869E-7733-4785-905C-208FD2EFBAF0}" presName="hierChild5" presStyleCnt="0"/>
      <dgm:spPr/>
    </dgm:pt>
  </dgm:ptLst>
  <dgm:cxnLst>
    <dgm:cxn modelId="{AD945108-03E8-4020-B44C-4CF8B580FB0B}" srcId="{A4CBADE1-AB26-4972-8BBE-C06BBAE5E87A}" destId="{C063FFE4-E979-40B0-9661-03C6BD22DD26}" srcOrd="0" destOrd="0" parTransId="{5CC5583E-ACCE-459B-B747-A0479719DDD3}" sibTransId="{9D425A21-A3A4-4A9D-8FA8-45FC41F6F433}"/>
    <dgm:cxn modelId="{A67E4C0B-7B60-4A5C-A781-84585F5476D8}" srcId="{C50F5980-1B89-40E0-B926-EA078A6D5BFD}" destId="{467BD3FF-7758-482A-8D50-6CF713C493E3}" srcOrd="0" destOrd="0" parTransId="{E43512B6-CE9D-47FA-80CD-23E7F966ED9D}" sibTransId="{037967E5-7298-4816-A34A-F0345F8F4CD9}"/>
    <dgm:cxn modelId="{837B020D-173E-4D23-A3DD-24978292B730}" type="presOf" srcId="{F7A3AF8E-1570-468C-A8EA-8EF6AE18B13E}" destId="{DE0D187D-A44B-4C82-88A8-A455DF10E2D5}" srcOrd="0" destOrd="0" presId="urn:microsoft.com/office/officeart/2005/8/layout/hierarchy1"/>
    <dgm:cxn modelId="{94A8B60E-DE4B-47D6-951F-D4F1B43BB88C}" srcId="{80A6566A-0C3D-4733-AA93-5A4B5D00D4F3}" destId="{F7A3AF8E-1570-468C-A8EA-8EF6AE18B13E}" srcOrd="0" destOrd="0" parTransId="{66D1B356-E5EB-4110-9CF3-B038E57B77FA}" sibTransId="{CA85A65D-9907-4719-8B83-571BC377D71A}"/>
    <dgm:cxn modelId="{31310F18-B4F8-451C-BCF3-A4B081C0885B}" type="presOf" srcId="{80A6566A-0C3D-4733-AA93-5A4B5D00D4F3}" destId="{79A82D86-B18C-4086-A232-D30B7C4523C9}" srcOrd="0" destOrd="0" presId="urn:microsoft.com/office/officeart/2005/8/layout/hierarchy1"/>
    <dgm:cxn modelId="{55844721-57B3-45D8-A18F-0296DA2F9DDC}" type="presOf" srcId="{C063FFE4-E979-40B0-9661-03C6BD22DD26}" destId="{5793DEA5-DE6A-4E71-9405-3CE22CE052B3}" srcOrd="0" destOrd="0" presId="urn:microsoft.com/office/officeart/2005/8/layout/hierarchy1"/>
    <dgm:cxn modelId="{2C56FD22-8A2A-4362-AE72-378CB867B400}" type="presOf" srcId="{A4CBADE1-AB26-4972-8BBE-C06BBAE5E87A}" destId="{6075CEC5-11B1-4B55-BB8C-6EE8E9CAB45F}" srcOrd="0" destOrd="0" presId="urn:microsoft.com/office/officeart/2005/8/layout/hierarchy1"/>
    <dgm:cxn modelId="{7EF2FB25-AAE8-46E7-9ACC-CA14893B2D43}" type="presOf" srcId="{C55F31D6-D3D9-4D75-8E4F-8E5D788F366B}" destId="{B9F5CBA4-4946-48A5-B361-A9787F8EE457}" srcOrd="0" destOrd="0" presId="urn:microsoft.com/office/officeart/2005/8/layout/hierarchy1"/>
    <dgm:cxn modelId="{BAEC042C-CE99-4204-88F9-F8963DC902B3}" srcId="{A4CBADE1-AB26-4972-8BBE-C06BBAE5E87A}" destId="{6112869E-7733-4785-905C-208FD2EFBAF0}" srcOrd="1" destOrd="0" parTransId="{C55F31D6-D3D9-4D75-8E4F-8E5D788F366B}" sibTransId="{BE35C827-825E-4D2C-886F-B64A47EF8607}"/>
    <dgm:cxn modelId="{FED37B39-E08B-4FE8-898A-2BD6C0808B5B}" type="presOf" srcId="{467BD3FF-7758-482A-8D50-6CF713C493E3}" destId="{7C17F350-D1B5-4402-AA06-45F92850638B}" srcOrd="0" destOrd="0" presId="urn:microsoft.com/office/officeart/2005/8/layout/hierarchy1"/>
    <dgm:cxn modelId="{16079B68-7D38-4D0E-A5FF-BE66A4AE9B4B}" srcId="{467BD3FF-7758-482A-8D50-6CF713C493E3}" destId="{80A6566A-0C3D-4733-AA93-5A4B5D00D4F3}" srcOrd="0" destOrd="0" parTransId="{709A0641-D163-418E-99FE-DD644EE327C8}" sibTransId="{05E845B2-860F-45B1-940A-B656B8A6DFCA}"/>
    <dgm:cxn modelId="{7C27BF6E-3C0F-4A20-A51F-BBE326ADD983}" type="presOf" srcId="{709A0641-D163-418E-99FE-DD644EE327C8}" destId="{DF7083B0-542E-4F93-A8A6-CC18F60F7ABD}" srcOrd="0" destOrd="0" presId="urn:microsoft.com/office/officeart/2005/8/layout/hierarchy1"/>
    <dgm:cxn modelId="{C0D5D27A-F42D-4A92-B15D-CDA6B4247E33}" srcId="{80A6566A-0C3D-4733-AA93-5A4B5D00D4F3}" destId="{A4CBADE1-AB26-4972-8BBE-C06BBAE5E87A}" srcOrd="1" destOrd="0" parTransId="{D012D5EE-8237-49BF-8D35-BFB6958D8C62}" sibTransId="{E90575BB-9C6E-4290-9D1A-51D02465DD66}"/>
    <dgm:cxn modelId="{FFC2CB87-7028-41BD-8C26-4F6B509FE472}" type="presOf" srcId="{66D1B356-E5EB-4110-9CF3-B038E57B77FA}" destId="{84B8D2EF-FA5F-4BDA-88BC-6776455B6C58}" srcOrd="0" destOrd="0" presId="urn:microsoft.com/office/officeart/2005/8/layout/hierarchy1"/>
    <dgm:cxn modelId="{C55EA78D-762F-4890-B514-DD65D128DD0B}" type="presOf" srcId="{5CC5583E-ACCE-459B-B747-A0479719DDD3}" destId="{3F152DFE-F9FC-44B9-8A09-7E4654683DCF}" srcOrd="0" destOrd="0" presId="urn:microsoft.com/office/officeart/2005/8/layout/hierarchy1"/>
    <dgm:cxn modelId="{1AD28F8E-0EBD-4841-AFB7-D6C5489DD7E1}" type="presOf" srcId="{C50F5980-1B89-40E0-B926-EA078A6D5BFD}" destId="{D34982B3-18F4-4346-B8D1-1B80B8D66F09}" srcOrd="0" destOrd="0" presId="urn:microsoft.com/office/officeart/2005/8/layout/hierarchy1"/>
    <dgm:cxn modelId="{BA36D6A6-1D5A-48D4-86BF-1B9E48789338}" type="presOf" srcId="{D012D5EE-8237-49BF-8D35-BFB6958D8C62}" destId="{D52585E3-2706-4B24-AFED-7336E3D593C3}" srcOrd="0" destOrd="0" presId="urn:microsoft.com/office/officeart/2005/8/layout/hierarchy1"/>
    <dgm:cxn modelId="{D26735AE-3903-4FB5-96B0-C9576C9797EE}" type="presOf" srcId="{6112869E-7733-4785-905C-208FD2EFBAF0}" destId="{4B545589-4A8A-470A-B06C-BB2C073A0FF5}" srcOrd="0" destOrd="0" presId="urn:microsoft.com/office/officeart/2005/8/layout/hierarchy1"/>
    <dgm:cxn modelId="{136A4EC2-6EFF-4F07-9231-6B1B226C583C}" type="presParOf" srcId="{D34982B3-18F4-4346-B8D1-1B80B8D66F09}" destId="{B4CB7F51-CC05-4F26-8F1E-99DB65040C0A}" srcOrd="0" destOrd="0" presId="urn:microsoft.com/office/officeart/2005/8/layout/hierarchy1"/>
    <dgm:cxn modelId="{BD5395FB-903D-46CB-83A0-32B4977AFC69}" type="presParOf" srcId="{B4CB7F51-CC05-4F26-8F1E-99DB65040C0A}" destId="{5EB375C4-C1BC-4D32-BBD2-02121702367F}" srcOrd="0" destOrd="0" presId="urn:microsoft.com/office/officeart/2005/8/layout/hierarchy1"/>
    <dgm:cxn modelId="{07D53D85-1385-4C01-B2C3-C6B0F4C5FD70}" type="presParOf" srcId="{5EB375C4-C1BC-4D32-BBD2-02121702367F}" destId="{EE1D561A-2710-4B2F-A05C-6CB91AE7B335}" srcOrd="0" destOrd="0" presId="urn:microsoft.com/office/officeart/2005/8/layout/hierarchy1"/>
    <dgm:cxn modelId="{C5C9904B-1932-4ADB-BEF5-23A6A6483312}" type="presParOf" srcId="{5EB375C4-C1BC-4D32-BBD2-02121702367F}" destId="{7C17F350-D1B5-4402-AA06-45F92850638B}" srcOrd="1" destOrd="0" presId="urn:microsoft.com/office/officeart/2005/8/layout/hierarchy1"/>
    <dgm:cxn modelId="{34D2F21D-E90E-49CB-BD05-04D9A1ADE9C3}" type="presParOf" srcId="{B4CB7F51-CC05-4F26-8F1E-99DB65040C0A}" destId="{9707CA53-5D91-490E-A574-C1115B9B3460}" srcOrd="1" destOrd="0" presId="urn:microsoft.com/office/officeart/2005/8/layout/hierarchy1"/>
    <dgm:cxn modelId="{192F1328-C93C-4243-82F9-3312D68DBC05}" type="presParOf" srcId="{9707CA53-5D91-490E-A574-C1115B9B3460}" destId="{DF7083B0-542E-4F93-A8A6-CC18F60F7ABD}" srcOrd="0" destOrd="0" presId="urn:microsoft.com/office/officeart/2005/8/layout/hierarchy1"/>
    <dgm:cxn modelId="{F88F1FEC-EAFF-4EE4-966A-4B8E1636DEE9}" type="presParOf" srcId="{9707CA53-5D91-490E-A574-C1115B9B3460}" destId="{DBA5653D-5A88-4BFB-A20B-9B5A47A87419}" srcOrd="1" destOrd="0" presId="urn:microsoft.com/office/officeart/2005/8/layout/hierarchy1"/>
    <dgm:cxn modelId="{5855A29D-0C8F-4755-B7D3-AFA373B71965}" type="presParOf" srcId="{DBA5653D-5A88-4BFB-A20B-9B5A47A87419}" destId="{99079C0A-D000-42CA-923B-D778426058DC}" srcOrd="0" destOrd="0" presId="urn:microsoft.com/office/officeart/2005/8/layout/hierarchy1"/>
    <dgm:cxn modelId="{4F41D333-5A8A-40E5-AFC6-306308EA3109}" type="presParOf" srcId="{99079C0A-D000-42CA-923B-D778426058DC}" destId="{0BABC276-46ED-49B3-A2EF-09448DBA000A}" srcOrd="0" destOrd="0" presId="urn:microsoft.com/office/officeart/2005/8/layout/hierarchy1"/>
    <dgm:cxn modelId="{DCD5D044-45E4-4EE0-BF39-5B6DEF54B406}" type="presParOf" srcId="{99079C0A-D000-42CA-923B-D778426058DC}" destId="{79A82D86-B18C-4086-A232-D30B7C4523C9}" srcOrd="1" destOrd="0" presId="urn:microsoft.com/office/officeart/2005/8/layout/hierarchy1"/>
    <dgm:cxn modelId="{444260CA-C232-4AE0-A68A-A26B80E94338}" type="presParOf" srcId="{DBA5653D-5A88-4BFB-A20B-9B5A47A87419}" destId="{70A02021-B9A7-47E9-8652-6D0F2CE548F6}" srcOrd="1" destOrd="0" presId="urn:microsoft.com/office/officeart/2005/8/layout/hierarchy1"/>
    <dgm:cxn modelId="{04A9FBEB-CB2A-4F7E-9EB9-E946A26FD392}" type="presParOf" srcId="{70A02021-B9A7-47E9-8652-6D0F2CE548F6}" destId="{84B8D2EF-FA5F-4BDA-88BC-6776455B6C58}" srcOrd="0" destOrd="0" presId="urn:microsoft.com/office/officeart/2005/8/layout/hierarchy1"/>
    <dgm:cxn modelId="{BFF4D3BE-1939-4490-ADE0-A3A43426B522}" type="presParOf" srcId="{70A02021-B9A7-47E9-8652-6D0F2CE548F6}" destId="{C9AEFFB5-3BE5-4B5B-89D8-ACE9FFCD1F5F}" srcOrd="1" destOrd="0" presId="urn:microsoft.com/office/officeart/2005/8/layout/hierarchy1"/>
    <dgm:cxn modelId="{B805104B-6E52-460C-BE68-60520D15AB1F}" type="presParOf" srcId="{C9AEFFB5-3BE5-4B5B-89D8-ACE9FFCD1F5F}" destId="{83708CC9-012C-41D0-A9C1-12B313E20090}" srcOrd="0" destOrd="0" presId="urn:microsoft.com/office/officeart/2005/8/layout/hierarchy1"/>
    <dgm:cxn modelId="{E5F50104-2B1E-4185-A30D-ED231A90A646}" type="presParOf" srcId="{83708CC9-012C-41D0-A9C1-12B313E20090}" destId="{3531DC1A-E9DA-4B65-9D83-5998B303A992}" srcOrd="0" destOrd="0" presId="urn:microsoft.com/office/officeart/2005/8/layout/hierarchy1"/>
    <dgm:cxn modelId="{91C2998F-17D5-4336-B2AA-FE0E739AD5D1}" type="presParOf" srcId="{83708CC9-012C-41D0-A9C1-12B313E20090}" destId="{DE0D187D-A44B-4C82-88A8-A455DF10E2D5}" srcOrd="1" destOrd="0" presId="urn:microsoft.com/office/officeart/2005/8/layout/hierarchy1"/>
    <dgm:cxn modelId="{DC07DCA2-E1BC-4072-9DDC-6B0E31BC8CCB}" type="presParOf" srcId="{C9AEFFB5-3BE5-4B5B-89D8-ACE9FFCD1F5F}" destId="{F9BFE3AD-1263-4BF7-833C-3922165565E4}" srcOrd="1" destOrd="0" presId="urn:microsoft.com/office/officeart/2005/8/layout/hierarchy1"/>
    <dgm:cxn modelId="{41A49588-B419-4F97-9D08-6173941D6E00}" type="presParOf" srcId="{70A02021-B9A7-47E9-8652-6D0F2CE548F6}" destId="{D52585E3-2706-4B24-AFED-7336E3D593C3}" srcOrd="2" destOrd="0" presId="urn:microsoft.com/office/officeart/2005/8/layout/hierarchy1"/>
    <dgm:cxn modelId="{DDCCE0B3-C345-430B-AAA8-3F79251EDB47}" type="presParOf" srcId="{70A02021-B9A7-47E9-8652-6D0F2CE548F6}" destId="{21689CAA-2426-4B70-82B3-79C0A91E86F9}" srcOrd="3" destOrd="0" presId="urn:microsoft.com/office/officeart/2005/8/layout/hierarchy1"/>
    <dgm:cxn modelId="{F13409A7-CE1D-4ED5-9C44-F458CD6BD000}" type="presParOf" srcId="{21689CAA-2426-4B70-82B3-79C0A91E86F9}" destId="{BE8616AF-83E7-4E21-BDE1-1B3E565828EA}" srcOrd="0" destOrd="0" presId="urn:microsoft.com/office/officeart/2005/8/layout/hierarchy1"/>
    <dgm:cxn modelId="{F0058867-5474-488A-8F9F-402EE00BAF73}" type="presParOf" srcId="{BE8616AF-83E7-4E21-BDE1-1B3E565828EA}" destId="{F115A5A4-708C-4E06-9A98-B1CF1E78C582}" srcOrd="0" destOrd="0" presId="urn:microsoft.com/office/officeart/2005/8/layout/hierarchy1"/>
    <dgm:cxn modelId="{D8445982-F62D-45C3-96BF-BEC091B2EFD9}" type="presParOf" srcId="{BE8616AF-83E7-4E21-BDE1-1B3E565828EA}" destId="{6075CEC5-11B1-4B55-BB8C-6EE8E9CAB45F}" srcOrd="1" destOrd="0" presId="urn:microsoft.com/office/officeart/2005/8/layout/hierarchy1"/>
    <dgm:cxn modelId="{73ED6E65-26BE-43CE-B200-A5437E882681}" type="presParOf" srcId="{21689CAA-2426-4B70-82B3-79C0A91E86F9}" destId="{1B554235-539E-42E9-9A5D-A743840A95F6}" srcOrd="1" destOrd="0" presId="urn:microsoft.com/office/officeart/2005/8/layout/hierarchy1"/>
    <dgm:cxn modelId="{3AAC906E-AA65-4674-87A5-7D873F6FA6BF}" type="presParOf" srcId="{1B554235-539E-42E9-9A5D-A743840A95F6}" destId="{3F152DFE-F9FC-44B9-8A09-7E4654683DCF}" srcOrd="0" destOrd="0" presId="urn:microsoft.com/office/officeart/2005/8/layout/hierarchy1"/>
    <dgm:cxn modelId="{800163BD-9E60-437B-8580-6D9E37210DCD}" type="presParOf" srcId="{1B554235-539E-42E9-9A5D-A743840A95F6}" destId="{12BAA9B9-83ED-4764-8E57-AA699BBEEA5E}" srcOrd="1" destOrd="0" presId="urn:microsoft.com/office/officeart/2005/8/layout/hierarchy1"/>
    <dgm:cxn modelId="{639FBE1B-786A-48CB-A84A-2DB54F8102CC}" type="presParOf" srcId="{12BAA9B9-83ED-4764-8E57-AA699BBEEA5E}" destId="{641726A4-21A4-4A9C-ACA8-3801CCD55800}" srcOrd="0" destOrd="0" presId="urn:microsoft.com/office/officeart/2005/8/layout/hierarchy1"/>
    <dgm:cxn modelId="{0830A9CF-9E8D-4BDB-9089-AB362983A563}" type="presParOf" srcId="{641726A4-21A4-4A9C-ACA8-3801CCD55800}" destId="{29B506D4-AA98-4B0B-AC9F-547CC402E6CC}" srcOrd="0" destOrd="0" presId="urn:microsoft.com/office/officeart/2005/8/layout/hierarchy1"/>
    <dgm:cxn modelId="{A11B5E24-8DAD-4EA2-8026-9FA417282255}" type="presParOf" srcId="{641726A4-21A4-4A9C-ACA8-3801CCD55800}" destId="{5793DEA5-DE6A-4E71-9405-3CE22CE052B3}" srcOrd="1" destOrd="0" presId="urn:microsoft.com/office/officeart/2005/8/layout/hierarchy1"/>
    <dgm:cxn modelId="{BBAC530D-A34F-4273-BF7C-51DFAD47CD83}" type="presParOf" srcId="{12BAA9B9-83ED-4764-8E57-AA699BBEEA5E}" destId="{5BA1347A-00E4-4560-AB3A-0CA01F0FF653}" srcOrd="1" destOrd="0" presId="urn:microsoft.com/office/officeart/2005/8/layout/hierarchy1"/>
    <dgm:cxn modelId="{21A5E229-BA30-4A1D-B1E6-CC3C4023038E}" type="presParOf" srcId="{1B554235-539E-42E9-9A5D-A743840A95F6}" destId="{B9F5CBA4-4946-48A5-B361-A9787F8EE457}" srcOrd="2" destOrd="0" presId="urn:microsoft.com/office/officeart/2005/8/layout/hierarchy1"/>
    <dgm:cxn modelId="{57CC318A-5D48-4892-85F6-4993057994CD}" type="presParOf" srcId="{1B554235-539E-42E9-9A5D-A743840A95F6}" destId="{6C512D35-8CC6-4B89-9303-A3EF2FABDD6E}" srcOrd="3" destOrd="0" presId="urn:microsoft.com/office/officeart/2005/8/layout/hierarchy1"/>
    <dgm:cxn modelId="{29436188-B740-4B49-81F3-735400E20AD0}" type="presParOf" srcId="{6C512D35-8CC6-4B89-9303-A3EF2FABDD6E}" destId="{9FA449F1-79FA-4E46-8352-2FB9DCF80352}" srcOrd="0" destOrd="0" presId="urn:microsoft.com/office/officeart/2005/8/layout/hierarchy1"/>
    <dgm:cxn modelId="{3CA80D20-CBF0-420B-ACE1-C86F4DDD8394}" type="presParOf" srcId="{9FA449F1-79FA-4E46-8352-2FB9DCF80352}" destId="{57CA54AF-C6ED-40C6-9F3B-E2930AB3E8AD}" srcOrd="0" destOrd="0" presId="urn:microsoft.com/office/officeart/2005/8/layout/hierarchy1"/>
    <dgm:cxn modelId="{B79A650A-1388-4388-8124-B5C5AB078A2D}" type="presParOf" srcId="{9FA449F1-79FA-4E46-8352-2FB9DCF80352}" destId="{4B545589-4A8A-470A-B06C-BB2C073A0FF5}" srcOrd="1" destOrd="0" presId="urn:microsoft.com/office/officeart/2005/8/layout/hierarchy1"/>
    <dgm:cxn modelId="{A8F8E83B-9ECD-415C-9A3A-DA4DE9D5CD6D}" type="presParOf" srcId="{6C512D35-8CC6-4B89-9303-A3EF2FABDD6E}" destId="{99F2FB24-EF5D-4D83-98C7-097F4C5B226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B13E0-9524-4236-8454-1EE7534CD57B}">
      <dsp:nvSpPr>
        <dsp:cNvPr id="0" name=""/>
        <dsp:cNvSpPr/>
      </dsp:nvSpPr>
      <dsp:spPr>
        <a:xfrm>
          <a:off x="4303" y="1132325"/>
          <a:ext cx="1269237" cy="39964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b="1" kern="1200" dirty="0" err="1"/>
            <a:t>Workbook</a:t>
          </a:r>
          <a:endParaRPr lang="fr-FR" sz="900" b="1" kern="1200" dirty="0"/>
        </a:p>
      </dsp:txBody>
      <dsp:txXfrm>
        <a:off x="16008" y="1144030"/>
        <a:ext cx="1245827" cy="376234"/>
      </dsp:txXfrm>
    </dsp:sp>
    <dsp:sp modelId="{897FC064-15B7-4E25-A161-8C5A502CFAAA}">
      <dsp:nvSpPr>
        <dsp:cNvPr id="0" name=""/>
        <dsp:cNvSpPr/>
      </dsp:nvSpPr>
      <dsp:spPr>
        <a:xfrm rot="17858751">
          <a:off x="1098123" y="1028738"/>
          <a:ext cx="654547" cy="26999"/>
        </a:xfrm>
        <a:custGeom>
          <a:avLst/>
          <a:gdLst/>
          <a:ahLst/>
          <a:cxnLst/>
          <a:rect l="0" t="0" r="0" b="0"/>
          <a:pathLst>
            <a:path>
              <a:moveTo>
                <a:pt x="0" y="13499"/>
              </a:moveTo>
              <a:lnTo>
                <a:pt x="654547" y="1349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9033" y="1025874"/>
        <a:ext cx="32727" cy="32727"/>
      </dsp:txXfrm>
    </dsp:sp>
    <dsp:sp modelId="{F7039B37-92D1-4AE5-8454-30CC782937AC}">
      <dsp:nvSpPr>
        <dsp:cNvPr id="0" name=""/>
        <dsp:cNvSpPr/>
      </dsp:nvSpPr>
      <dsp:spPr>
        <a:xfrm>
          <a:off x="1577254" y="552506"/>
          <a:ext cx="2165519" cy="39964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err="1"/>
            <a:t>DocumentProperties</a:t>
          </a:r>
          <a:endParaRPr lang="fr-FR" sz="1600" kern="1200" dirty="0"/>
        </a:p>
      </dsp:txBody>
      <dsp:txXfrm>
        <a:off x="1588959" y="564211"/>
        <a:ext cx="2142109" cy="376234"/>
      </dsp:txXfrm>
    </dsp:sp>
    <dsp:sp modelId="{2D7D779E-7E21-4EC5-BDAD-D1A49EFA115D}">
      <dsp:nvSpPr>
        <dsp:cNvPr id="0" name=""/>
        <dsp:cNvSpPr/>
      </dsp:nvSpPr>
      <dsp:spPr>
        <a:xfrm rot="21018363">
          <a:off x="3739587" y="701255"/>
          <a:ext cx="446268" cy="26999"/>
        </a:xfrm>
        <a:custGeom>
          <a:avLst/>
          <a:gdLst/>
          <a:ahLst/>
          <a:cxnLst/>
          <a:rect l="0" t="0" r="0" b="0"/>
          <a:pathLst>
            <a:path>
              <a:moveTo>
                <a:pt x="0" y="13499"/>
              </a:moveTo>
              <a:lnTo>
                <a:pt x="446268" y="1349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51564" y="703599"/>
        <a:ext cx="22313" cy="22313"/>
      </dsp:txXfrm>
    </dsp:sp>
    <dsp:sp modelId="{1808D7BF-C8B8-4930-802C-82D7822DDC12}">
      <dsp:nvSpPr>
        <dsp:cNvPr id="0" name=""/>
        <dsp:cNvSpPr/>
      </dsp:nvSpPr>
      <dsp:spPr>
        <a:xfrm>
          <a:off x="4182669" y="487384"/>
          <a:ext cx="451070" cy="379597"/>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a:t>
          </a:r>
        </a:p>
      </dsp:txBody>
      <dsp:txXfrm>
        <a:off x="4193787" y="498502"/>
        <a:ext cx="428834" cy="357361"/>
      </dsp:txXfrm>
    </dsp:sp>
    <dsp:sp modelId="{5B5B3C97-43BE-4BB4-BE09-8CF6CC1A4DC8}">
      <dsp:nvSpPr>
        <dsp:cNvPr id="0" name=""/>
        <dsp:cNvSpPr/>
      </dsp:nvSpPr>
      <dsp:spPr>
        <a:xfrm>
          <a:off x="1273540" y="1318648"/>
          <a:ext cx="319715" cy="26999"/>
        </a:xfrm>
        <a:custGeom>
          <a:avLst/>
          <a:gdLst/>
          <a:ahLst/>
          <a:cxnLst/>
          <a:rect l="0" t="0" r="0" b="0"/>
          <a:pathLst>
            <a:path>
              <a:moveTo>
                <a:pt x="0" y="13499"/>
              </a:moveTo>
              <a:lnTo>
                <a:pt x="319715" y="1349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25405" y="1324155"/>
        <a:ext cx="15985" cy="15985"/>
      </dsp:txXfrm>
    </dsp:sp>
    <dsp:sp modelId="{AE42F74B-DF5F-47E7-83A2-701F508F2A37}">
      <dsp:nvSpPr>
        <dsp:cNvPr id="0" name=""/>
        <dsp:cNvSpPr/>
      </dsp:nvSpPr>
      <dsp:spPr>
        <a:xfrm>
          <a:off x="1593256" y="1132325"/>
          <a:ext cx="799288" cy="39964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Styles</a:t>
          </a:r>
        </a:p>
      </dsp:txBody>
      <dsp:txXfrm>
        <a:off x="1604961" y="1144030"/>
        <a:ext cx="775878" cy="376234"/>
      </dsp:txXfrm>
    </dsp:sp>
    <dsp:sp modelId="{D501E6BD-EFE7-4A49-9AC8-4BE7CC28628A}">
      <dsp:nvSpPr>
        <dsp:cNvPr id="0" name=""/>
        <dsp:cNvSpPr/>
      </dsp:nvSpPr>
      <dsp:spPr>
        <a:xfrm>
          <a:off x="2392544" y="1318648"/>
          <a:ext cx="319715" cy="26999"/>
        </a:xfrm>
        <a:custGeom>
          <a:avLst/>
          <a:gdLst/>
          <a:ahLst/>
          <a:cxnLst/>
          <a:rect l="0" t="0" r="0" b="0"/>
          <a:pathLst>
            <a:path>
              <a:moveTo>
                <a:pt x="0" y="13499"/>
              </a:moveTo>
              <a:lnTo>
                <a:pt x="319715" y="1349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544408" y="1324155"/>
        <a:ext cx="15985" cy="15985"/>
      </dsp:txXfrm>
    </dsp:sp>
    <dsp:sp modelId="{B2170F5C-E9E3-40DF-A316-FE0591184BE1}">
      <dsp:nvSpPr>
        <dsp:cNvPr id="0" name=""/>
        <dsp:cNvSpPr/>
      </dsp:nvSpPr>
      <dsp:spPr>
        <a:xfrm>
          <a:off x="2712259" y="1132325"/>
          <a:ext cx="799288" cy="39964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a:t>
          </a:r>
        </a:p>
      </dsp:txBody>
      <dsp:txXfrm>
        <a:off x="2723964" y="1144030"/>
        <a:ext cx="775878" cy="376234"/>
      </dsp:txXfrm>
    </dsp:sp>
    <dsp:sp modelId="{74D7DE4F-0659-46ED-AC18-BEA69630B8A0}">
      <dsp:nvSpPr>
        <dsp:cNvPr id="0" name=""/>
        <dsp:cNvSpPr/>
      </dsp:nvSpPr>
      <dsp:spPr>
        <a:xfrm>
          <a:off x="3511547" y="1318648"/>
          <a:ext cx="319715" cy="26999"/>
        </a:xfrm>
        <a:custGeom>
          <a:avLst/>
          <a:gdLst/>
          <a:ahLst/>
          <a:cxnLst/>
          <a:rect l="0" t="0" r="0" b="0"/>
          <a:pathLst>
            <a:path>
              <a:moveTo>
                <a:pt x="0" y="13499"/>
              </a:moveTo>
              <a:lnTo>
                <a:pt x="319715" y="1349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663412" y="1324155"/>
        <a:ext cx="15985" cy="15985"/>
      </dsp:txXfrm>
    </dsp:sp>
    <dsp:sp modelId="{CC01AA2E-63DC-4932-A57D-77A90B0574AA}">
      <dsp:nvSpPr>
        <dsp:cNvPr id="0" name=""/>
        <dsp:cNvSpPr/>
      </dsp:nvSpPr>
      <dsp:spPr>
        <a:xfrm>
          <a:off x="3831262" y="1203758"/>
          <a:ext cx="553938" cy="256779"/>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a:t>
          </a:r>
        </a:p>
      </dsp:txBody>
      <dsp:txXfrm>
        <a:off x="3838783" y="1211279"/>
        <a:ext cx="538896" cy="241737"/>
      </dsp:txXfrm>
    </dsp:sp>
    <dsp:sp modelId="{18DD3230-A6BD-4590-8A60-C06394B74D62}">
      <dsp:nvSpPr>
        <dsp:cNvPr id="0" name=""/>
        <dsp:cNvSpPr/>
      </dsp:nvSpPr>
      <dsp:spPr>
        <a:xfrm rot="3971351">
          <a:off x="1049251" y="1662777"/>
          <a:ext cx="752291" cy="26999"/>
        </a:xfrm>
        <a:custGeom>
          <a:avLst/>
          <a:gdLst/>
          <a:ahLst/>
          <a:cxnLst/>
          <a:rect l="0" t="0" r="0" b="0"/>
          <a:pathLst>
            <a:path>
              <a:moveTo>
                <a:pt x="0" y="13499"/>
              </a:moveTo>
              <a:lnTo>
                <a:pt x="752291" y="1349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6590" y="1657470"/>
        <a:ext cx="37614" cy="37614"/>
      </dsp:txXfrm>
    </dsp:sp>
    <dsp:sp modelId="{18A91142-3974-48A6-B18D-7C75E1569CC9}">
      <dsp:nvSpPr>
        <dsp:cNvPr id="0" name=""/>
        <dsp:cNvSpPr/>
      </dsp:nvSpPr>
      <dsp:spPr>
        <a:xfrm>
          <a:off x="1577254" y="1820584"/>
          <a:ext cx="1084641" cy="39964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Worksheet</a:t>
          </a:r>
          <a:r>
            <a:rPr lang="fr-FR" sz="1400" kern="1200" dirty="0"/>
            <a:t> +</a:t>
          </a:r>
        </a:p>
      </dsp:txBody>
      <dsp:txXfrm>
        <a:off x="1588959" y="1832289"/>
        <a:ext cx="1061231" cy="376234"/>
      </dsp:txXfrm>
    </dsp:sp>
    <dsp:sp modelId="{2F3BC466-C9D5-44CF-BFF9-50C08DD88212}">
      <dsp:nvSpPr>
        <dsp:cNvPr id="0" name=""/>
        <dsp:cNvSpPr/>
      </dsp:nvSpPr>
      <dsp:spPr>
        <a:xfrm rot="20822366">
          <a:off x="2658197" y="1974343"/>
          <a:ext cx="290377" cy="26999"/>
        </a:xfrm>
        <a:custGeom>
          <a:avLst/>
          <a:gdLst/>
          <a:ahLst/>
          <a:cxnLst/>
          <a:rect l="0" t="0" r="0" b="0"/>
          <a:pathLst>
            <a:path>
              <a:moveTo>
                <a:pt x="0" y="13499"/>
              </a:moveTo>
              <a:lnTo>
                <a:pt x="290377" y="1349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796126" y="1980584"/>
        <a:ext cx="14518" cy="14518"/>
      </dsp:txXfrm>
    </dsp:sp>
    <dsp:sp modelId="{EBE90951-556A-48F7-A95D-7DB610448A00}">
      <dsp:nvSpPr>
        <dsp:cNvPr id="0" name=""/>
        <dsp:cNvSpPr/>
      </dsp:nvSpPr>
      <dsp:spPr>
        <a:xfrm>
          <a:off x="2944876" y="1755458"/>
          <a:ext cx="799288" cy="39964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Table+</a:t>
          </a:r>
        </a:p>
      </dsp:txBody>
      <dsp:txXfrm>
        <a:off x="2956581" y="1767163"/>
        <a:ext cx="775878" cy="376234"/>
      </dsp:txXfrm>
    </dsp:sp>
    <dsp:sp modelId="{AF15360F-16CE-4B97-A903-8F6051908CDF}">
      <dsp:nvSpPr>
        <dsp:cNvPr id="0" name=""/>
        <dsp:cNvSpPr/>
      </dsp:nvSpPr>
      <dsp:spPr>
        <a:xfrm>
          <a:off x="3744164" y="1941780"/>
          <a:ext cx="372963" cy="26999"/>
        </a:xfrm>
        <a:custGeom>
          <a:avLst/>
          <a:gdLst/>
          <a:ahLst/>
          <a:cxnLst/>
          <a:rect l="0" t="0" r="0" b="0"/>
          <a:pathLst>
            <a:path>
              <a:moveTo>
                <a:pt x="0" y="13499"/>
              </a:moveTo>
              <a:lnTo>
                <a:pt x="372963" y="1349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21322" y="1945956"/>
        <a:ext cx="18648" cy="18648"/>
      </dsp:txXfrm>
    </dsp:sp>
    <dsp:sp modelId="{991A9475-062F-4612-A061-9C90B7A9180F}">
      <dsp:nvSpPr>
        <dsp:cNvPr id="0" name=""/>
        <dsp:cNvSpPr/>
      </dsp:nvSpPr>
      <dsp:spPr>
        <a:xfrm>
          <a:off x="4117128" y="1755458"/>
          <a:ext cx="799288" cy="39964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Row,Cell</a:t>
          </a:r>
          <a:endParaRPr lang="fr-FR" sz="1400" kern="1200" dirty="0"/>
        </a:p>
      </dsp:txBody>
      <dsp:txXfrm>
        <a:off x="4128833" y="1767163"/>
        <a:ext cx="775878" cy="376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5CBA4-4946-48A5-B361-A9787F8EE457}">
      <dsp:nvSpPr>
        <dsp:cNvPr id="0" name=""/>
        <dsp:cNvSpPr/>
      </dsp:nvSpPr>
      <dsp:spPr>
        <a:xfrm>
          <a:off x="5394055" y="3453600"/>
          <a:ext cx="2000260" cy="236571"/>
        </a:xfrm>
        <a:custGeom>
          <a:avLst/>
          <a:gdLst/>
          <a:ahLst/>
          <a:cxnLst/>
          <a:rect l="0" t="0" r="0" b="0"/>
          <a:pathLst>
            <a:path>
              <a:moveTo>
                <a:pt x="0" y="0"/>
              </a:moveTo>
              <a:lnTo>
                <a:pt x="0" y="97499"/>
              </a:lnTo>
              <a:lnTo>
                <a:pt x="2000260" y="97499"/>
              </a:lnTo>
              <a:lnTo>
                <a:pt x="2000260" y="23657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152DFE-F9FC-44B9-8A09-7E4654683DCF}">
      <dsp:nvSpPr>
        <dsp:cNvPr id="0" name=""/>
        <dsp:cNvSpPr/>
      </dsp:nvSpPr>
      <dsp:spPr>
        <a:xfrm>
          <a:off x="3655624" y="3453600"/>
          <a:ext cx="1738430" cy="245570"/>
        </a:xfrm>
        <a:custGeom>
          <a:avLst/>
          <a:gdLst/>
          <a:ahLst/>
          <a:cxnLst/>
          <a:rect l="0" t="0" r="0" b="0"/>
          <a:pathLst>
            <a:path>
              <a:moveTo>
                <a:pt x="1738430" y="0"/>
              </a:moveTo>
              <a:lnTo>
                <a:pt x="1738430" y="106498"/>
              </a:lnTo>
              <a:lnTo>
                <a:pt x="0" y="106498"/>
              </a:lnTo>
              <a:lnTo>
                <a:pt x="0" y="2455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585E3-2706-4B24-AFED-7336E3D593C3}">
      <dsp:nvSpPr>
        <dsp:cNvPr id="0" name=""/>
        <dsp:cNvSpPr/>
      </dsp:nvSpPr>
      <dsp:spPr>
        <a:xfrm>
          <a:off x="2511579" y="1984661"/>
          <a:ext cx="2882475" cy="515655"/>
        </a:xfrm>
        <a:custGeom>
          <a:avLst/>
          <a:gdLst/>
          <a:ahLst/>
          <a:cxnLst/>
          <a:rect l="0" t="0" r="0" b="0"/>
          <a:pathLst>
            <a:path>
              <a:moveTo>
                <a:pt x="0" y="0"/>
              </a:moveTo>
              <a:lnTo>
                <a:pt x="0" y="376582"/>
              </a:lnTo>
              <a:lnTo>
                <a:pt x="2882475" y="376582"/>
              </a:lnTo>
              <a:lnTo>
                <a:pt x="2882475" y="51565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B8D2EF-FA5F-4BDA-88BC-6776455B6C58}">
      <dsp:nvSpPr>
        <dsp:cNvPr id="0" name=""/>
        <dsp:cNvSpPr/>
      </dsp:nvSpPr>
      <dsp:spPr>
        <a:xfrm>
          <a:off x="1066685" y="1984661"/>
          <a:ext cx="1444894" cy="618352"/>
        </a:xfrm>
        <a:custGeom>
          <a:avLst/>
          <a:gdLst/>
          <a:ahLst/>
          <a:cxnLst/>
          <a:rect l="0" t="0" r="0" b="0"/>
          <a:pathLst>
            <a:path>
              <a:moveTo>
                <a:pt x="1444894" y="0"/>
              </a:moveTo>
              <a:lnTo>
                <a:pt x="1444894" y="479279"/>
              </a:lnTo>
              <a:lnTo>
                <a:pt x="0" y="479279"/>
              </a:lnTo>
              <a:lnTo>
                <a:pt x="0" y="61835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7083B0-542E-4F93-A8A6-CC18F60F7ABD}">
      <dsp:nvSpPr>
        <dsp:cNvPr id="0" name=""/>
        <dsp:cNvSpPr/>
      </dsp:nvSpPr>
      <dsp:spPr>
        <a:xfrm>
          <a:off x="583815" y="937684"/>
          <a:ext cx="1927764" cy="93693"/>
        </a:xfrm>
        <a:custGeom>
          <a:avLst/>
          <a:gdLst/>
          <a:ahLst/>
          <a:cxnLst/>
          <a:rect l="0" t="0" r="0" b="0"/>
          <a:pathLst>
            <a:path>
              <a:moveTo>
                <a:pt x="0" y="0"/>
              </a:moveTo>
              <a:lnTo>
                <a:pt x="1927764" y="0"/>
              </a:lnTo>
              <a:lnTo>
                <a:pt x="1927764" y="936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1D561A-2710-4B2F-A05C-6CB91AE7B335}">
      <dsp:nvSpPr>
        <dsp:cNvPr id="0" name=""/>
        <dsp:cNvSpPr/>
      </dsp:nvSpPr>
      <dsp:spPr>
        <a:xfrm>
          <a:off x="-166801" y="-15598"/>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17F350-D1B5-4402-AA06-45F92850638B}">
      <dsp:nvSpPr>
        <dsp:cNvPr id="0" name=""/>
        <dsp:cNvSpPr/>
      </dsp:nvSpPr>
      <dsp:spPr>
        <a:xfrm>
          <a:off x="1" y="142864"/>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err="1"/>
            <a:t>xs:element</a:t>
          </a:r>
          <a:endParaRPr lang="fr-FR" sz="1400" kern="1200" dirty="0"/>
        </a:p>
      </dsp:txBody>
      <dsp:txXfrm>
        <a:off x="27922" y="170785"/>
        <a:ext cx="1445391" cy="897441"/>
      </dsp:txXfrm>
    </dsp:sp>
    <dsp:sp modelId="{0BABC276-46ED-49B3-A2EF-09448DBA000A}">
      <dsp:nvSpPr>
        <dsp:cNvPr id="0" name=""/>
        <dsp:cNvSpPr/>
      </dsp:nvSpPr>
      <dsp:spPr>
        <a:xfrm>
          <a:off x="1760962" y="1031378"/>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A82D86-B18C-4086-A232-D30B7C4523C9}">
      <dsp:nvSpPr>
        <dsp:cNvPr id="0" name=""/>
        <dsp:cNvSpPr/>
      </dsp:nvSpPr>
      <dsp:spPr>
        <a:xfrm>
          <a:off x="1927766" y="1189841"/>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Possède des nœuds enfants ?       Attribut ou élément</a:t>
          </a:r>
        </a:p>
      </dsp:txBody>
      <dsp:txXfrm>
        <a:off x="1955687" y="1217762"/>
        <a:ext cx="1445391" cy="897441"/>
      </dsp:txXfrm>
    </dsp:sp>
    <dsp:sp modelId="{3531DC1A-E9DA-4B65-9D83-5998B303A992}">
      <dsp:nvSpPr>
        <dsp:cNvPr id="0" name=""/>
        <dsp:cNvSpPr/>
      </dsp:nvSpPr>
      <dsp:spPr>
        <a:xfrm>
          <a:off x="316068" y="2603014"/>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0D187D-A44B-4C82-88A8-A455DF10E2D5}">
      <dsp:nvSpPr>
        <dsp:cNvPr id="0" name=""/>
        <dsp:cNvSpPr/>
      </dsp:nvSpPr>
      <dsp:spPr>
        <a:xfrm>
          <a:off x="482872" y="2761477"/>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err="1"/>
            <a:t>xs:SimpleType</a:t>
          </a:r>
          <a:r>
            <a:rPr lang="fr-FR" sz="1400" kern="1200" dirty="0"/>
            <a:t> où @type</a:t>
          </a:r>
          <a:r>
            <a:rPr lang="fr-FR" sz="1400" i="1" kern="1200" dirty="0"/>
            <a:t>="</a:t>
          </a:r>
          <a:r>
            <a:rPr lang="fr-FR" sz="1400" i="1" kern="1200" dirty="0" err="1"/>
            <a:t>xs:type</a:t>
          </a:r>
          <a:r>
            <a:rPr lang="fr-FR" sz="1400" i="1" kern="1200" dirty="0"/>
            <a:t>"</a:t>
          </a:r>
        </a:p>
      </dsp:txBody>
      <dsp:txXfrm>
        <a:off x="510793" y="2789398"/>
        <a:ext cx="1445391" cy="897441"/>
      </dsp:txXfrm>
    </dsp:sp>
    <dsp:sp modelId="{F115A5A4-708C-4E06-9A98-B1CF1E78C582}">
      <dsp:nvSpPr>
        <dsp:cNvPr id="0" name=""/>
        <dsp:cNvSpPr/>
      </dsp:nvSpPr>
      <dsp:spPr>
        <a:xfrm>
          <a:off x="4643438" y="2500317"/>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75CEC5-11B1-4B55-BB8C-6EE8E9CAB45F}">
      <dsp:nvSpPr>
        <dsp:cNvPr id="0" name=""/>
        <dsp:cNvSpPr/>
      </dsp:nvSpPr>
      <dsp:spPr>
        <a:xfrm>
          <a:off x="4810242" y="2658780"/>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Ordonné ou tout venant ?</a:t>
          </a:r>
        </a:p>
      </dsp:txBody>
      <dsp:txXfrm>
        <a:off x="4838163" y="2686701"/>
        <a:ext cx="1445391" cy="897441"/>
      </dsp:txXfrm>
    </dsp:sp>
    <dsp:sp modelId="{29B506D4-AA98-4B0B-AC9F-547CC402E6CC}">
      <dsp:nvSpPr>
        <dsp:cNvPr id="0" name=""/>
        <dsp:cNvSpPr/>
      </dsp:nvSpPr>
      <dsp:spPr>
        <a:xfrm>
          <a:off x="2905008" y="3699171"/>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93DEA5-DE6A-4E71-9405-3CE22CE052B3}">
      <dsp:nvSpPr>
        <dsp:cNvPr id="0" name=""/>
        <dsp:cNvSpPr/>
      </dsp:nvSpPr>
      <dsp:spPr>
        <a:xfrm>
          <a:off x="3071811" y="3857634"/>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Ordonné </a:t>
          </a:r>
          <a:r>
            <a:rPr lang="fr-FR" sz="1400" kern="1200" dirty="0" err="1"/>
            <a:t>xs:sequence</a:t>
          </a:r>
          <a:endParaRPr lang="fr-FR" sz="1400" kern="1200" dirty="0"/>
        </a:p>
      </dsp:txBody>
      <dsp:txXfrm>
        <a:off x="3099732" y="3885555"/>
        <a:ext cx="1445391" cy="897441"/>
      </dsp:txXfrm>
    </dsp:sp>
    <dsp:sp modelId="{57CA54AF-C6ED-40C6-9F3B-E2930AB3E8AD}">
      <dsp:nvSpPr>
        <dsp:cNvPr id="0" name=""/>
        <dsp:cNvSpPr/>
      </dsp:nvSpPr>
      <dsp:spPr>
        <a:xfrm>
          <a:off x="6643699" y="3690172"/>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545589-4A8A-470A-B06C-BB2C073A0FF5}">
      <dsp:nvSpPr>
        <dsp:cNvPr id="0" name=""/>
        <dsp:cNvSpPr/>
      </dsp:nvSpPr>
      <dsp:spPr>
        <a:xfrm>
          <a:off x="6810503" y="3848635"/>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Tas non ordonné </a:t>
          </a:r>
          <a:r>
            <a:rPr lang="fr-FR" sz="1400" kern="1200" dirty="0" err="1"/>
            <a:t>xs:all</a:t>
          </a:r>
          <a:endParaRPr lang="fr-FR" sz="1400" kern="1200" dirty="0"/>
        </a:p>
      </dsp:txBody>
      <dsp:txXfrm>
        <a:off x="6838424" y="3876556"/>
        <a:ext cx="1445391" cy="8974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5CBA4-4946-48A5-B361-A9787F8EE457}">
      <dsp:nvSpPr>
        <dsp:cNvPr id="0" name=""/>
        <dsp:cNvSpPr/>
      </dsp:nvSpPr>
      <dsp:spPr>
        <a:xfrm>
          <a:off x="5394055" y="3453600"/>
          <a:ext cx="2000260" cy="236571"/>
        </a:xfrm>
        <a:custGeom>
          <a:avLst/>
          <a:gdLst/>
          <a:ahLst/>
          <a:cxnLst/>
          <a:rect l="0" t="0" r="0" b="0"/>
          <a:pathLst>
            <a:path>
              <a:moveTo>
                <a:pt x="0" y="0"/>
              </a:moveTo>
              <a:lnTo>
                <a:pt x="0" y="97499"/>
              </a:lnTo>
              <a:lnTo>
                <a:pt x="2000260" y="97499"/>
              </a:lnTo>
              <a:lnTo>
                <a:pt x="2000260" y="23657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152DFE-F9FC-44B9-8A09-7E4654683DCF}">
      <dsp:nvSpPr>
        <dsp:cNvPr id="0" name=""/>
        <dsp:cNvSpPr/>
      </dsp:nvSpPr>
      <dsp:spPr>
        <a:xfrm>
          <a:off x="3655624" y="3453600"/>
          <a:ext cx="1738430" cy="245570"/>
        </a:xfrm>
        <a:custGeom>
          <a:avLst/>
          <a:gdLst/>
          <a:ahLst/>
          <a:cxnLst/>
          <a:rect l="0" t="0" r="0" b="0"/>
          <a:pathLst>
            <a:path>
              <a:moveTo>
                <a:pt x="1738430" y="0"/>
              </a:moveTo>
              <a:lnTo>
                <a:pt x="1738430" y="106498"/>
              </a:lnTo>
              <a:lnTo>
                <a:pt x="0" y="106498"/>
              </a:lnTo>
              <a:lnTo>
                <a:pt x="0" y="2455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585E3-2706-4B24-AFED-7336E3D593C3}">
      <dsp:nvSpPr>
        <dsp:cNvPr id="0" name=""/>
        <dsp:cNvSpPr/>
      </dsp:nvSpPr>
      <dsp:spPr>
        <a:xfrm>
          <a:off x="2511579" y="1984661"/>
          <a:ext cx="2882475" cy="515655"/>
        </a:xfrm>
        <a:custGeom>
          <a:avLst/>
          <a:gdLst/>
          <a:ahLst/>
          <a:cxnLst/>
          <a:rect l="0" t="0" r="0" b="0"/>
          <a:pathLst>
            <a:path>
              <a:moveTo>
                <a:pt x="0" y="0"/>
              </a:moveTo>
              <a:lnTo>
                <a:pt x="0" y="376582"/>
              </a:lnTo>
              <a:lnTo>
                <a:pt x="2882475" y="376582"/>
              </a:lnTo>
              <a:lnTo>
                <a:pt x="2882475" y="51565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B8D2EF-FA5F-4BDA-88BC-6776455B6C58}">
      <dsp:nvSpPr>
        <dsp:cNvPr id="0" name=""/>
        <dsp:cNvSpPr/>
      </dsp:nvSpPr>
      <dsp:spPr>
        <a:xfrm>
          <a:off x="1066685" y="1984661"/>
          <a:ext cx="1444894" cy="618352"/>
        </a:xfrm>
        <a:custGeom>
          <a:avLst/>
          <a:gdLst/>
          <a:ahLst/>
          <a:cxnLst/>
          <a:rect l="0" t="0" r="0" b="0"/>
          <a:pathLst>
            <a:path>
              <a:moveTo>
                <a:pt x="1444894" y="0"/>
              </a:moveTo>
              <a:lnTo>
                <a:pt x="1444894" y="479279"/>
              </a:lnTo>
              <a:lnTo>
                <a:pt x="0" y="479279"/>
              </a:lnTo>
              <a:lnTo>
                <a:pt x="0" y="61835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7083B0-542E-4F93-A8A6-CC18F60F7ABD}">
      <dsp:nvSpPr>
        <dsp:cNvPr id="0" name=""/>
        <dsp:cNvSpPr/>
      </dsp:nvSpPr>
      <dsp:spPr>
        <a:xfrm>
          <a:off x="583815" y="937684"/>
          <a:ext cx="1927764" cy="93693"/>
        </a:xfrm>
        <a:custGeom>
          <a:avLst/>
          <a:gdLst/>
          <a:ahLst/>
          <a:cxnLst/>
          <a:rect l="0" t="0" r="0" b="0"/>
          <a:pathLst>
            <a:path>
              <a:moveTo>
                <a:pt x="0" y="0"/>
              </a:moveTo>
              <a:lnTo>
                <a:pt x="1927764" y="0"/>
              </a:lnTo>
              <a:lnTo>
                <a:pt x="1927764" y="936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1D561A-2710-4B2F-A05C-6CB91AE7B335}">
      <dsp:nvSpPr>
        <dsp:cNvPr id="0" name=""/>
        <dsp:cNvSpPr/>
      </dsp:nvSpPr>
      <dsp:spPr>
        <a:xfrm>
          <a:off x="-166801" y="-15598"/>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17F350-D1B5-4402-AA06-45F92850638B}">
      <dsp:nvSpPr>
        <dsp:cNvPr id="0" name=""/>
        <dsp:cNvSpPr/>
      </dsp:nvSpPr>
      <dsp:spPr>
        <a:xfrm>
          <a:off x="1" y="142864"/>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err="1"/>
            <a:t>xs:element</a:t>
          </a:r>
          <a:endParaRPr lang="fr-FR" sz="1400" kern="1200" dirty="0"/>
        </a:p>
      </dsp:txBody>
      <dsp:txXfrm>
        <a:off x="27922" y="170785"/>
        <a:ext cx="1445391" cy="897441"/>
      </dsp:txXfrm>
    </dsp:sp>
    <dsp:sp modelId="{0BABC276-46ED-49B3-A2EF-09448DBA000A}">
      <dsp:nvSpPr>
        <dsp:cNvPr id="0" name=""/>
        <dsp:cNvSpPr/>
      </dsp:nvSpPr>
      <dsp:spPr>
        <a:xfrm>
          <a:off x="1760962" y="1031378"/>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A82D86-B18C-4086-A232-D30B7C4523C9}">
      <dsp:nvSpPr>
        <dsp:cNvPr id="0" name=""/>
        <dsp:cNvSpPr/>
      </dsp:nvSpPr>
      <dsp:spPr>
        <a:xfrm>
          <a:off x="1927766" y="1189841"/>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Possède des nœuds enfants ?       Attribut ou élément</a:t>
          </a:r>
        </a:p>
      </dsp:txBody>
      <dsp:txXfrm>
        <a:off x="1955687" y="1217762"/>
        <a:ext cx="1445391" cy="897441"/>
      </dsp:txXfrm>
    </dsp:sp>
    <dsp:sp modelId="{3531DC1A-E9DA-4B65-9D83-5998B303A992}">
      <dsp:nvSpPr>
        <dsp:cNvPr id="0" name=""/>
        <dsp:cNvSpPr/>
      </dsp:nvSpPr>
      <dsp:spPr>
        <a:xfrm>
          <a:off x="316068" y="2603014"/>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0D187D-A44B-4C82-88A8-A455DF10E2D5}">
      <dsp:nvSpPr>
        <dsp:cNvPr id="0" name=""/>
        <dsp:cNvSpPr/>
      </dsp:nvSpPr>
      <dsp:spPr>
        <a:xfrm>
          <a:off x="482872" y="2761477"/>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err="1"/>
            <a:t>xs:SimpleType</a:t>
          </a:r>
          <a:r>
            <a:rPr lang="fr-FR" sz="1400" kern="1200" dirty="0"/>
            <a:t> où @type</a:t>
          </a:r>
          <a:r>
            <a:rPr lang="fr-FR" sz="1400" i="1" kern="1200" dirty="0"/>
            <a:t>="</a:t>
          </a:r>
          <a:r>
            <a:rPr lang="fr-FR" sz="1400" i="1" kern="1200" dirty="0" err="1"/>
            <a:t>xs:type</a:t>
          </a:r>
          <a:r>
            <a:rPr lang="fr-FR" sz="1400" i="1" kern="1200" dirty="0"/>
            <a:t>"</a:t>
          </a:r>
        </a:p>
      </dsp:txBody>
      <dsp:txXfrm>
        <a:off x="510793" y="2789398"/>
        <a:ext cx="1445391" cy="897441"/>
      </dsp:txXfrm>
    </dsp:sp>
    <dsp:sp modelId="{F115A5A4-708C-4E06-9A98-B1CF1E78C582}">
      <dsp:nvSpPr>
        <dsp:cNvPr id="0" name=""/>
        <dsp:cNvSpPr/>
      </dsp:nvSpPr>
      <dsp:spPr>
        <a:xfrm>
          <a:off x="4643438" y="2500317"/>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75CEC5-11B1-4B55-BB8C-6EE8E9CAB45F}">
      <dsp:nvSpPr>
        <dsp:cNvPr id="0" name=""/>
        <dsp:cNvSpPr/>
      </dsp:nvSpPr>
      <dsp:spPr>
        <a:xfrm>
          <a:off x="4810242" y="2658780"/>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Ordonné ou tout venant ?</a:t>
          </a:r>
        </a:p>
      </dsp:txBody>
      <dsp:txXfrm>
        <a:off x="4838163" y="2686701"/>
        <a:ext cx="1445391" cy="897441"/>
      </dsp:txXfrm>
    </dsp:sp>
    <dsp:sp modelId="{29B506D4-AA98-4B0B-AC9F-547CC402E6CC}">
      <dsp:nvSpPr>
        <dsp:cNvPr id="0" name=""/>
        <dsp:cNvSpPr/>
      </dsp:nvSpPr>
      <dsp:spPr>
        <a:xfrm>
          <a:off x="2905008" y="3699171"/>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93DEA5-DE6A-4E71-9405-3CE22CE052B3}">
      <dsp:nvSpPr>
        <dsp:cNvPr id="0" name=""/>
        <dsp:cNvSpPr/>
      </dsp:nvSpPr>
      <dsp:spPr>
        <a:xfrm>
          <a:off x="3071811" y="3857634"/>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Ordonné </a:t>
          </a:r>
          <a:r>
            <a:rPr lang="fr-FR" sz="1400" kern="1200" dirty="0" err="1"/>
            <a:t>xs:sequence</a:t>
          </a:r>
          <a:endParaRPr lang="fr-FR" sz="1400" kern="1200" dirty="0"/>
        </a:p>
      </dsp:txBody>
      <dsp:txXfrm>
        <a:off x="3099732" y="3885555"/>
        <a:ext cx="1445391" cy="897441"/>
      </dsp:txXfrm>
    </dsp:sp>
    <dsp:sp modelId="{57CA54AF-C6ED-40C6-9F3B-E2930AB3E8AD}">
      <dsp:nvSpPr>
        <dsp:cNvPr id="0" name=""/>
        <dsp:cNvSpPr/>
      </dsp:nvSpPr>
      <dsp:spPr>
        <a:xfrm>
          <a:off x="6643699" y="3690172"/>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545589-4A8A-470A-B06C-BB2C073A0FF5}">
      <dsp:nvSpPr>
        <dsp:cNvPr id="0" name=""/>
        <dsp:cNvSpPr/>
      </dsp:nvSpPr>
      <dsp:spPr>
        <a:xfrm>
          <a:off x="6810503" y="3848635"/>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Tas non ordonné </a:t>
          </a:r>
          <a:r>
            <a:rPr lang="fr-FR" sz="1400" kern="1200" dirty="0" err="1"/>
            <a:t>xs:all</a:t>
          </a:r>
          <a:endParaRPr lang="fr-FR" sz="1400" kern="1200" dirty="0"/>
        </a:p>
      </dsp:txBody>
      <dsp:txXfrm>
        <a:off x="6838424" y="3876556"/>
        <a:ext cx="1445391" cy="89744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A3EA6D-E964-423B-A2A9-E22746495974}" type="datetimeFigureOut">
              <a:rPr lang="fr-FR" smtClean="0"/>
              <a:pPr/>
              <a:t>08/06/2020</a:t>
            </a:fld>
            <a:endParaRPr lang="fr-FR" dirty="0"/>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1FF0CF-58DC-4AF6-B40E-4A314742B146}" type="slidenum">
              <a:rPr lang="fr-FR" smtClean="0"/>
              <a:pPr/>
              <a:t>‹N°›</a:t>
            </a:fld>
            <a:endParaRPr lang="fr-FR"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docs.ansible.com/ansible/latest/reference_appendices/YAMLSyntax.html" TargetMode="External"/><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3" Type="http://schemas.openxmlformats.org/officeDocument/2006/relationships/hyperlink" Target="http://igm.univ-mlv.fr/~dr/XPOSE2003/xindice_Karle/" TargetMode="External"/><Relationship Id="rId2" Type="http://schemas.openxmlformats.org/officeDocument/2006/relationships/slide" Target="../slides/slide225.xml"/><Relationship Id="rId1" Type="http://schemas.openxmlformats.org/officeDocument/2006/relationships/notesMaster" Target="../notesMasters/notesMaster1.xml"/><Relationship Id="rId4" Type="http://schemas.openxmlformats.org/officeDocument/2006/relationships/hyperlink" Target="https://baptiste-wicht.developpez.com/tutoriels/java/apache/apis/?page=page_4" TargetMode="Externa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8" Type="http://schemas.openxmlformats.org/officeDocument/2006/relationships/hyperlink" Target="http://www.w3.org/TR/xml-c14n" TargetMode="External"/><Relationship Id="rId3" Type="http://schemas.openxmlformats.org/officeDocument/2006/relationships/hyperlink" Target="http://www.ietf.org/rfc/rfc3076.txt" TargetMode="External"/><Relationship Id="rId7" Type="http://schemas.openxmlformats.org/officeDocument/2006/relationships/hyperlink" Target="http://www.w3.org/TR/xmldsig-core/" TargetMode="External"/><Relationship Id="rId2" Type="http://schemas.openxmlformats.org/officeDocument/2006/relationships/slide" Target="../slides/slide249.xml"/><Relationship Id="rId1" Type="http://schemas.openxmlformats.org/officeDocument/2006/relationships/notesMaster" Target="../notesMasters/notesMaster1.xml"/><Relationship Id="rId6" Type="http://schemas.openxmlformats.org/officeDocument/2006/relationships/hyperlink" Target="http://www.w3.org/Signature/" TargetMode="External"/><Relationship Id="rId5" Type="http://schemas.openxmlformats.org/officeDocument/2006/relationships/hyperlink" Target="http://www.ietf.org/rfc/rfc4134.txt" TargetMode="External"/><Relationship Id="rId4" Type="http://schemas.openxmlformats.org/officeDocument/2006/relationships/hyperlink" Target="http://www.ietf.org/rfc/rfc3275.txt" TargetMode="External"/><Relationship Id="rId9" Type="http://schemas.openxmlformats.org/officeDocument/2006/relationships/hyperlink" Target="http://www.w3.org/TR/xml-exc-c14n/" TargetMode="External"/></Relationships>
</file>

<file path=ppt/notesSlides/_rels/notesSlide239.xml.rels><?xml version="1.0" encoding="UTF-8" standalone="yes"?>
<Relationships xmlns="http://schemas.openxmlformats.org/package/2006/relationships"><Relationship Id="rId8" Type="http://schemas.openxmlformats.org/officeDocument/2006/relationships/hyperlink" Target="http://www.w3.org/TR/xml-c14n" TargetMode="External"/><Relationship Id="rId3" Type="http://schemas.openxmlformats.org/officeDocument/2006/relationships/hyperlink" Target="http://www.ietf.org/rfc/rfc3076.txt" TargetMode="External"/><Relationship Id="rId7" Type="http://schemas.openxmlformats.org/officeDocument/2006/relationships/hyperlink" Target="http://www.w3.org/TR/xmldsig-core/" TargetMode="External"/><Relationship Id="rId2" Type="http://schemas.openxmlformats.org/officeDocument/2006/relationships/slide" Target="../slides/slide250.xml"/><Relationship Id="rId1" Type="http://schemas.openxmlformats.org/officeDocument/2006/relationships/notesMaster" Target="../notesMasters/notesMaster1.xml"/><Relationship Id="rId6" Type="http://schemas.openxmlformats.org/officeDocument/2006/relationships/hyperlink" Target="http://www.w3.org/Signature/" TargetMode="External"/><Relationship Id="rId5" Type="http://schemas.openxmlformats.org/officeDocument/2006/relationships/hyperlink" Target="http://www.ietf.org/rfc/rfc4134.txt" TargetMode="External"/><Relationship Id="rId4" Type="http://schemas.openxmlformats.org/officeDocument/2006/relationships/hyperlink" Target="http://www.ietf.org/rfc/rfc3275.txt" TargetMode="External"/><Relationship Id="rId9" Type="http://schemas.openxmlformats.org/officeDocument/2006/relationships/hyperlink" Target="http://www.w3.org/TR/xml-exc-c14n/"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www.jsonquerytool.com/"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a:t>
            </a:fld>
            <a:endParaRPr lang="fr-F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11</a:t>
            </a:fld>
            <a:endParaRPr lang="fr-F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7506" name="Rectangle 2"/>
          <p:cNvSpPr>
            <a:spLocks noGrp="1" noRot="1" noChangeAspect="1" noChangeArrowheads="1" noTextEdit="1"/>
          </p:cNvSpPr>
          <p:nvPr>
            <p:ph type="sldImg"/>
          </p:nvPr>
        </p:nvSpPr>
        <p:spPr>
          <a:ln/>
        </p:spPr>
      </p:sp>
      <p:sp>
        <p:nvSpPr>
          <p:cNvPr id="155750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9554" name="Rectangle 2"/>
          <p:cNvSpPr>
            <a:spLocks noGrp="1" noRot="1" noChangeAspect="1" noChangeArrowheads="1" noTextEdit="1"/>
          </p:cNvSpPr>
          <p:nvPr>
            <p:ph type="sldImg"/>
          </p:nvPr>
        </p:nvSpPr>
        <p:spPr>
          <a:ln/>
        </p:spPr>
      </p:sp>
      <p:sp>
        <p:nvSpPr>
          <p:cNvPr id="155955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1602" name="Rectangle 1026"/>
          <p:cNvSpPr>
            <a:spLocks noGrp="1" noRot="1" noChangeAspect="1" noChangeArrowheads="1" noTextEdit="1"/>
          </p:cNvSpPr>
          <p:nvPr>
            <p:ph type="sldImg"/>
          </p:nvPr>
        </p:nvSpPr>
        <p:spPr>
          <a:ln/>
        </p:spPr>
      </p:sp>
      <p:sp>
        <p:nvSpPr>
          <p:cNvPr id="1561603"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1842" name="Rectangle 2"/>
          <p:cNvSpPr>
            <a:spLocks noGrp="1" noRot="1" noChangeAspect="1" noChangeArrowheads="1" noTextEdit="1"/>
          </p:cNvSpPr>
          <p:nvPr>
            <p:ph type="sldImg"/>
          </p:nvPr>
        </p:nvSpPr>
        <p:spPr>
          <a:ln/>
        </p:spPr>
      </p:sp>
      <p:sp>
        <p:nvSpPr>
          <p:cNvPr id="1571843"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77114208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0" name="Rectangle 2"/>
          <p:cNvSpPr>
            <a:spLocks noGrp="1" noRot="1" noChangeAspect="1" noChangeArrowheads="1" noTextEdit="1"/>
          </p:cNvSpPr>
          <p:nvPr>
            <p:ph type="sldImg"/>
          </p:nvPr>
        </p:nvSpPr>
        <p:spPr>
          <a:ln/>
        </p:spPr>
      </p:sp>
      <p:sp>
        <p:nvSpPr>
          <p:cNvPr id="1573891"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225573525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5698" name="Rectangle 2"/>
          <p:cNvSpPr>
            <a:spLocks noGrp="1" noRot="1" noChangeAspect="1" noChangeArrowheads="1" noTextEdit="1"/>
          </p:cNvSpPr>
          <p:nvPr>
            <p:ph type="sldImg"/>
          </p:nvPr>
        </p:nvSpPr>
        <p:spPr>
          <a:ln/>
        </p:spPr>
      </p:sp>
      <p:sp>
        <p:nvSpPr>
          <p:cNvPr id="156569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746" name="Rectangle 2"/>
          <p:cNvSpPr>
            <a:spLocks noGrp="1" noRot="1" noChangeAspect="1" noChangeArrowheads="1" noTextEdit="1"/>
          </p:cNvSpPr>
          <p:nvPr>
            <p:ph type="sldImg"/>
          </p:nvPr>
        </p:nvSpPr>
        <p:spPr>
          <a:ln/>
        </p:spPr>
      </p:sp>
      <p:sp>
        <p:nvSpPr>
          <p:cNvPr id="1567747" name="Rectangle 3"/>
          <p:cNvSpPr>
            <a:spLocks noGrp="1" noChangeArrowheads="1"/>
          </p:cNvSpPr>
          <p:nvPr>
            <p:ph type="body" idx="1"/>
          </p:nvPr>
        </p:nvSpPr>
        <p:spPr>
          <a:ln/>
        </p:spPr>
        <p:txBody>
          <a:bodyPr/>
          <a:lstStyle/>
          <a:p>
            <a:r>
              <a:rPr lang="fr-FR" b="1"/>
              <a:t>Pour en savoir plus :</a:t>
            </a:r>
          </a:p>
          <a:p>
            <a:r>
              <a:rPr lang="fr-FR"/>
              <a:t>http://www.w3schools.com/schema/schema_elements_ref.asp</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794" name="Rectangle 2"/>
          <p:cNvSpPr>
            <a:spLocks noGrp="1" noRot="1" noChangeAspect="1" noChangeArrowheads="1" noTextEdit="1"/>
          </p:cNvSpPr>
          <p:nvPr>
            <p:ph type="sldImg"/>
          </p:nvPr>
        </p:nvSpPr>
        <p:spPr>
          <a:ln/>
        </p:spPr>
      </p:sp>
      <p:sp>
        <p:nvSpPr>
          <p:cNvPr id="156979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5938" name="Rectangle 2"/>
          <p:cNvSpPr>
            <a:spLocks noGrp="1" noRot="1" noChangeAspect="1" noChangeArrowheads="1" noTextEdit="1"/>
          </p:cNvSpPr>
          <p:nvPr>
            <p:ph type="sldImg"/>
          </p:nvPr>
        </p:nvSpPr>
        <p:spPr>
          <a:ln/>
        </p:spPr>
      </p:sp>
      <p:sp>
        <p:nvSpPr>
          <p:cNvPr id="157593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12</a:t>
            </a:fld>
            <a:endParaRPr lang="fr-FR"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986" name="Rectangle 2"/>
          <p:cNvSpPr>
            <a:spLocks noGrp="1" noRot="1" noChangeAspect="1" noChangeArrowheads="1" noTextEdit="1"/>
          </p:cNvSpPr>
          <p:nvPr>
            <p:ph type="sldImg"/>
          </p:nvPr>
        </p:nvSpPr>
        <p:spPr>
          <a:ln/>
        </p:spPr>
      </p:sp>
      <p:sp>
        <p:nvSpPr>
          <p:cNvPr id="157798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Tout en contrôlant le type et la forme du contenu de la balise par extension</a:t>
            </a:r>
            <a:r>
              <a:rPr lang="fr-FR" baseline="0" dirty="0"/>
              <a:t> d’un type existant</a:t>
            </a:r>
            <a:r>
              <a:rPr lang="fr-FR" dirty="0"/>
              <a:t>,</a:t>
            </a:r>
          </a:p>
          <a:p>
            <a:r>
              <a:rPr lang="fr-FR" dirty="0"/>
              <a:t>il est possible d’ajouter des attribut a un élément (qui sans attribut aurais été </a:t>
            </a:r>
            <a:r>
              <a:rPr lang="fr-FR" dirty="0" err="1"/>
              <a:t>simpleType</a:t>
            </a:r>
            <a:r>
              <a:rPr lang="fr-FR" dirty="0"/>
              <a:t>)</a:t>
            </a:r>
          </a:p>
          <a:p>
            <a:endParaRPr lang="fr-FR" dirty="0"/>
          </a:p>
          <a:p>
            <a:r>
              <a:rPr lang="fr-FR" b="1" dirty="0"/>
              <a:t>Alternative </a:t>
            </a:r>
          </a:p>
          <a:p>
            <a:r>
              <a:rPr lang="fr-FR" dirty="0"/>
              <a:t>sans control de données, et sans </a:t>
            </a:r>
            <a:r>
              <a:rPr lang="fr-FR" dirty="0" err="1"/>
              <a:t>simpleContent</a:t>
            </a:r>
            <a:r>
              <a:rPr lang="fr-FR" dirty="0"/>
              <a:t>, il est possible de faire ce genre de déclaration avec l’attribut mixed=‘‘</a:t>
            </a:r>
            <a:r>
              <a:rPr lang="fr-FR" dirty="0" err="1"/>
              <a:t>true</a:t>
            </a:r>
            <a:r>
              <a:rPr lang="fr-FR" dirty="0"/>
              <a:t>’’ dans </a:t>
            </a:r>
            <a:r>
              <a:rPr lang="fr-FR" dirty="0" err="1"/>
              <a:t>complexType</a:t>
            </a:r>
            <a:r>
              <a:rPr lang="fr-FR" dirty="0"/>
              <a:t>.</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0034" name="Rectangle 2"/>
          <p:cNvSpPr>
            <a:spLocks noGrp="1" noRot="1" noChangeAspect="1" noChangeArrowheads="1" noTextEdit="1"/>
          </p:cNvSpPr>
          <p:nvPr>
            <p:ph type="sldImg"/>
          </p:nvPr>
        </p:nvSpPr>
        <p:spPr>
          <a:ln/>
        </p:spPr>
      </p:sp>
      <p:sp>
        <p:nvSpPr>
          <p:cNvPr id="158003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2"/>
          <p:cNvSpPr>
            <a:spLocks noGrp="1" noRot="1" noChangeAspect="1" noChangeArrowheads="1" noTextEdit="1"/>
          </p:cNvSpPr>
          <p:nvPr>
            <p:ph type="sldImg"/>
          </p:nvPr>
        </p:nvSpPr>
        <p:spPr>
          <a:ln/>
        </p:spPr>
      </p:sp>
      <p:sp>
        <p:nvSpPr>
          <p:cNvPr id="1603587" name="Rectangle 3"/>
          <p:cNvSpPr>
            <a:spLocks noGrp="1" noChangeArrowheads="1"/>
          </p:cNvSpPr>
          <p:nvPr>
            <p:ph type="body" idx="1"/>
          </p:nvPr>
        </p:nvSpPr>
        <p:spPr>
          <a:ln/>
        </p:spPr>
        <p:txBody>
          <a:bodyPr/>
          <a:lstStyle/>
          <a:p>
            <a:r>
              <a:rPr lang="fr-FR" b="1"/>
              <a:t>Pour en savoir plus sur SOX et DCD :</a:t>
            </a:r>
          </a:p>
          <a:p>
            <a:r>
              <a:rPr lang="fr-FR"/>
              <a:t>http://www.w3.org/TR/NOTE-SOX/</a:t>
            </a:r>
          </a:p>
          <a:p>
            <a:r>
              <a:rPr lang="fr-FR"/>
              <a:t>http://www.w3.org/TR/NOTE-dcd</a:t>
            </a:r>
          </a:p>
          <a:p>
            <a:endParaRPr lang="fr-F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Rot="1" noChangeAspect="1" noChangeArrowheads="1" noTextEdit="1"/>
          </p:cNvSpPr>
          <p:nvPr>
            <p:ph type="sldImg"/>
          </p:nvPr>
        </p:nvSpPr>
        <p:spPr>
          <a:ln/>
        </p:spPr>
      </p:sp>
      <p:sp>
        <p:nvSpPr>
          <p:cNvPr id="175104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6946" name="Rectangle 2"/>
          <p:cNvSpPr>
            <a:spLocks noGrp="1" noRot="1" noChangeAspect="1" noChangeArrowheads="1" noTextEdit="1"/>
          </p:cNvSpPr>
          <p:nvPr>
            <p:ph type="sldImg"/>
          </p:nvPr>
        </p:nvSpPr>
        <p:spPr>
          <a:ln/>
        </p:spPr>
      </p:sp>
      <p:sp>
        <p:nvSpPr>
          <p:cNvPr id="174694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898" name="Rectangle 1026"/>
          <p:cNvSpPr>
            <a:spLocks noGrp="1" noRot="1" noChangeAspect="1" noChangeArrowheads="1" noTextEdit="1"/>
          </p:cNvSpPr>
          <p:nvPr>
            <p:ph type="sldImg"/>
          </p:nvPr>
        </p:nvSpPr>
        <p:spPr>
          <a:ln/>
        </p:spPr>
      </p:sp>
      <p:sp>
        <p:nvSpPr>
          <p:cNvPr id="1744899"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874" name="Rectangle 1026"/>
          <p:cNvSpPr>
            <a:spLocks noGrp="1" noRot="1" noChangeAspect="1" noChangeArrowheads="1" noTextEdit="1"/>
          </p:cNvSpPr>
          <p:nvPr>
            <p:ph type="sldImg"/>
          </p:nvPr>
        </p:nvSpPr>
        <p:spPr>
          <a:ln/>
        </p:spPr>
      </p:sp>
      <p:sp>
        <p:nvSpPr>
          <p:cNvPr id="1615875"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82" name="Rectangle 1026"/>
          <p:cNvSpPr>
            <a:spLocks noGrp="1" noRot="1" noChangeAspect="1" noChangeArrowheads="1" noTextEdit="1"/>
          </p:cNvSpPr>
          <p:nvPr>
            <p:ph type="sldImg"/>
          </p:nvPr>
        </p:nvSpPr>
        <p:spPr>
          <a:ln/>
        </p:spPr>
      </p:sp>
      <p:sp>
        <p:nvSpPr>
          <p:cNvPr id="1761283" name="Rectangle 1027"/>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146540329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3330" name="Rectangle 2"/>
          <p:cNvSpPr>
            <a:spLocks noGrp="1" noRot="1" noChangeAspect="1" noChangeArrowheads="1" noTextEdit="1"/>
          </p:cNvSpPr>
          <p:nvPr>
            <p:ph type="sldImg"/>
          </p:nvPr>
        </p:nvSpPr>
        <p:spPr>
          <a:ln/>
        </p:spPr>
      </p:sp>
      <p:sp>
        <p:nvSpPr>
          <p:cNvPr id="1763331"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2766646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180227" name="Rectangle 1027"/>
          <p:cNvSpPr>
            <a:spLocks noGrp="1" noChangeArrowheads="1"/>
          </p:cNvSpPr>
          <p:nvPr>
            <p:ph type="body" idx="1"/>
          </p:nvPr>
        </p:nvSpPr>
        <p:spPr bwMode="auto">
          <a:noFill/>
        </p:spPr>
        <p:txBody>
          <a:bodyPr wrap="square" numCol="1" anchor="t" anchorCtr="0" compatLnSpc="1">
            <a:prstTxWarp prst="textNoShape">
              <a:avLst/>
            </a:prstTxWarp>
          </a:bodyPr>
          <a:lstStyle/>
          <a:p>
            <a:endParaRPr lang="fr-F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1714" name="Rectangle 2"/>
          <p:cNvSpPr>
            <a:spLocks noGrp="1" noRot="1" noChangeAspect="1" noChangeArrowheads="1" noTextEdit="1"/>
          </p:cNvSpPr>
          <p:nvPr>
            <p:ph type="sldImg"/>
          </p:nvPr>
        </p:nvSpPr>
        <p:spPr>
          <a:ln/>
        </p:spPr>
      </p:sp>
      <p:sp>
        <p:nvSpPr>
          <p:cNvPr id="165171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3762" name="Rectangle 1026"/>
          <p:cNvSpPr>
            <a:spLocks noGrp="1" noRot="1" noChangeAspect="1" noChangeArrowheads="1" noTextEdit="1"/>
          </p:cNvSpPr>
          <p:nvPr>
            <p:ph type="sldImg"/>
          </p:nvPr>
        </p:nvSpPr>
        <p:spPr>
          <a:ln/>
        </p:spPr>
      </p:sp>
      <p:sp>
        <p:nvSpPr>
          <p:cNvPr id="1653763"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5810" name="Rectangle 2"/>
          <p:cNvSpPr>
            <a:spLocks noGrp="1" noRot="1" noChangeAspect="1" noChangeArrowheads="1" noTextEdit="1"/>
          </p:cNvSpPr>
          <p:nvPr>
            <p:ph type="sldImg"/>
          </p:nvPr>
        </p:nvSpPr>
        <p:spPr>
          <a:ln/>
        </p:spPr>
      </p:sp>
      <p:sp>
        <p:nvSpPr>
          <p:cNvPr id="165581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7858" name="Rectangle 2"/>
          <p:cNvSpPr>
            <a:spLocks noGrp="1" noRot="1" noChangeAspect="1" noChangeArrowheads="1" noTextEdit="1"/>
          </p:cNvSpPr>
          <p:nvPr>
            <p:ph type="sldImg"/>
          </p:nvPr>
        </p:nvSpPr>
        <p:spPr>
          <a:ln/>
        </p:spPr>
      </p:sp>
      <p:sp>
        <p:nvSpPr>
          <p:cNvPr id="165785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018" name="Rectangle 2"/>
          <p:cNvSpPr>
            <a:spLocks noGrp="1" noRot="1" noChangeAspect="1" noChangeArrowheads="1" noTextEdit="1"/>
          </p:cNvSpPr>
          <p:nvPr>
            <p:ph type="sldImg"/>
          </p:nvPr>
        </p:nvSpPr>
        <p:spPr>
          <a:ln/>
        </p:spPr>
      </p:sp>
      <p:sp>
        <p:nvSpPr>
          <p:cNvPr id="162201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090" name="Rectangle 2"/>
          <p:cNvSpPr>
            <a:spLocks noGrp="1" noRot="1" noChangeAspect="1" noChangeArrowheads="1" noTextEdit="1"/>
          </p:cNvSpPr>
          <p:nvPr>
            <p:ph type="sldImg"/>
          </p:nvPr>
        </p:nvSpPr>
        <p:spPr>
          <a:ln/>
        </p:spPr>
      </p:sp>
      <p:sp>
        <p:nvSpPr>
          <p:cNvPr id="175309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5138" name="Rectangle 2"/>
          <p:cNvSpPr>
            <a:spLocks noGrp="1" noRot="1" noChangeAspect="1" noChangeArrowheads="1" noTextEdit="1"/>
          </p:cNvSpPr>
          <p:nvPr>
            <p:ph type="sldImg"/>
          </p:nvPr>
        </p:nvSpPr>
        <p:spPr>
          <a:ln/>
        </p:spPr>
      </p:sp>
      <p:sp>
        <p:nvSpPr>
          <p:cNvPr id="175513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7186" name="Rectangle 2"/>
          <p:cNvSpPr>
            <a:spLocks noGrp="1" noRot="1" noChangeAspect="1" noChangeArrowheads="1" noTextEdit="1"/>
          </p:cNvSpPr>
          <p:nvPr>
            <p:ph type="sldImg"/>
          </p:nvPr>
        </p:nvSpPr>
        <p:spPr>
          <a:ln/>
        </p:spPr>
      </p:sp>
      <p:sp>
        <p:nvSpPr>
          <p:cNvPr id="175718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4130" name="Rectangle 2"/>
          <p:cNvSpPr>
            <a:spLocks noGrp="1" noRot="1" noChangeAspect="1" noChangeArrowheads="1" noTextEdit="1"/>
          </p:cNvSpPr>
          <p:nvPr>
            <p:ph type="sldImg"/>
          </p:nvPr>
        </p:nvSpPr>
        <p:spPr>
          <a:ln/>
        </p:spPr>
      </p:sp>
      <p:sp>
        <p:nvSpPr>
          <p:cNvPr id="158413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5378" name="Rectangle 2"/>
          <p:cNvSpPr>
            <a:spLocks noGrp="1" noRot="1" noChangeAspect="1" noChangeArrowheads="1" noTextEdit="1"/>
          </p:cNvSpPr>
          <p:nvPr>
            <p:ph type="sldImg"/>
          </p:nvPr>
        </p:nvSpPr>
        <p:spPr>
          <a:ln/>
        </p:spPr>
      </p:sp>
      <p:sp>
        <p:nvSpPr>
          <p:cNvPr id="176537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180227" name="Rectangle 1027"/>
          <p:cNvSpPr>
            <a:spLocks noGrp="1" noChangeArrowheads="1"/>
          </p:cNvSpPr>
          <p:nvPr>
            <p:ph type="body" idx="1"/>
          </p:nvPr>
        </p:nvSpPr>
        <p:spPr bwMode="auto">
          <a:noFill/>
        </p:spPr>
        <p:txBody>
          <a:bodyPr wrap="square" numCol="1" anchor="t" anchorCtr="0" compatLnSpc="1">
            <a:prstTxWarp prst="textNoShape">
              <a:avLst/>
            </a:prstTxWarp>
          </a:bodyPr>
          <a:lstStyle/>
          <a:p>
            <a:endParaRPr lang="fr-F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22" name="Rectangle 1026"/>
          <p:cNvSpPr>
            <a:spLocks noGrp="1" noRot="1" noChangeAspect="1" noChangeArrowheads="1" noTextEdit="1"/>
          </p:cNvSpPr>
          <p:nvPr>
            <p:ph type="sldImg"/>
          </p:nvPr>
        </p:nvSpPr>
        <p:spPr>
          <a:ln/>
        </p:spPr>
      </p:sp>
      <p:sp>
        <p:nvSpPr>
          <p:cNvPr id="1617923"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970" name="Rectangle 2"/>
          <p:cNvSpPr>
            <a:spLocks noGrp="1" noRot="1" noChangeAspect="1" noChangeArrowheads="1" noTextEdit="1"/>
          </p:cNvSpPr>
          <p:nvPr>
            <p:ph type="sldImg"/>
          </p:nvPr>
        </p:nvSpPr>
        <p:spPr>
          <a:ln/>
        </p:spPr>
      </p:sp>
      <p:sp>
        <p:nvSpPr>
          <p:cNvPr id="161997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234" name="Rectangle 2"/>
          <p:cNvSpPr>
            <a:spLocks noGrp="1" noRot="1" noChangeAspect="1" noChangeArrowheads="1" noTextEdit="1"/>
          </p:cNvSpPr>
          <p:nvPr>
            <p:ph type="sldImg"/>
          </p:nvPr>
        </p:nvSpPr>
        <p:spPr>
          <a:ln/>
        </p:spPr>
      </p:sp>
      <p:sp>
        <p:nvSpPr>
          <p:cNvPr id="163123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3282" name="Rectangle 1026"/>
          <p:cNvSpPr>
            <a:spLocks noGrp="1" noRot="1" noChangeAspect="1" noChangeArrowheads="1" noTextEdit="1"/>
          </p:cNvSpPr>
          <p:nvPr>
            <p:ph type="sldImg"/>
          </p:nvPr>
        </p:nvSpPr>
        <p:spPr>
          <a:ln/>
        </p:spPr>
      </p:sp>
      <p:sp>
        <p:nvSpPr>
          <p:cNvPr id="1633283"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2082" name="Rectangle 2"/>
          <p:cNvSpPr>
            <a:spLocks noGrp="1" noRot="1" noChangeAspect="1" noChangeArrowheads="1" noTextEdit="1"/>
          </p:cNvSpPr>
          <p:nvPr>
            <p:ph type="sldImg"/>
          </p:nvPr>
        </p:nvSpPr>
        <p:spPr>
          <a:ln/>
        </p:spPr>
      </p:sp>
      <p:sp>
        <p:nvSpPr>
          <p:cNvPr id="158208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71366004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68999333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ln/>
        </p:spPr>
      </p:sp>
      <p:sp>
        <p:nvSpPr>
          <p:cNvPr id="166195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7378" name="Rectangle 2"/>
          <p:cNvSpPr>
            <a:spLocks noGrp="1" noRot="1" noChangeAspect="1" noChangeArrowheads="1" noTextEdit="1"/>
          </p:cNvSpPr>
          <p:nvPr>
            <p:ph type="sldImg"/>
          </p:nvPr>
        </p:nvSpPr>
        <p:spPr>
          <a:ln/>
        </p:spPr>
      </p:sp>
      <p:sp>
        <p:nvSpPr>
          <p:cNvPr id="163737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426" name="Rectangle 1026"/>
          <p:cNvSpPr>
            <a:spLocks noGrp="1" noRot="1" noChangeAspect="1" noChangeArrowheads="1" noTextEdit="1"/>
          </p:cNvSpPr>
          <p:nvPr>
            <p:ph type="sldImg"/>
          </p:nvPr>
        </p:nvSpPr>
        <p:spPr>
          <a:ln/>
        </p:spPr>
      </p:sp>
      <p:sp>
        <p:nvSpPr>
          <p:cNvPr id="1639427"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181251" name="Rectangle 1027"/>
          <p:cNvSpPr>
            <a:spLocks noGrp="1" noChangeArrowheads="1"/>
          </p:cNvSpPr>
          <p:nvPr>
            <p:ph type="body" idx="1"/>
          </p:nvPr>
        </p:nvSpPr>
        <p:spPr bwMode="auto">
          <a:noFill/>
        </p:spPr>
        <p:txBody>
          <a:bodyPr wrap="square" numCol="1" anchor="t" anchorCtr="0" compatLnSpc="1">
            <a:prstTxWarp prst="textNoShape">
              <a:avLst/>
            </a:prstTxWarp>
          </a:bodyPr>
          <a:lstStyle/>
          <a:p>
            <a:endParaRPr lang="fr-F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050" name="Rectangle 2"/>
          <p:cNvSpPr>
            <a:spLocks noGrp="1" noRot="1" noChangeAspect="1" noChangeArrowheads="1" noTextEdit="1"/>
          </p:cNvSpPr>
          <p:nvPr>
            <p:ph type="sldImg"/>
          </p:nvPr>
        </p:nvSpPr>
        <p:spPr>
          <a:ln/>
        </p:spPr>
      </p:sp>
      <p:sp>
        <p:nvSpPr>
          <p:cNvPr id="166605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151</a:t>
            </a:fld>
            <a:endParaRPr lang="fr-FR" dirty="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152</a:t>
            </a:fld>
            <a:endParaRPr lang="fr-FR"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153</a:t>
            </a:fld>
            <a:endParaRPr lang="fr-FR" dirty="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ref</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jsonpointer</a:t>
            </a:r>
            <a:r>
              <a:rPr lang="fr-FR" sz="1200" b="0" kern="1200" dirty="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154</a:t>
            </a:fld>
            <a:endParaRPr lang="fr-F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155</a:t>
            </a:fld>
            <a:endParaRPr lang="fr-FR"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156</a:t>
            </a:fld>
            <a:endParaRPr lang="fr-FR"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157</a:t>
            </a:fld>
            <a:endParaRPr lang="fr-FR"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158</a:t>
            </a:fld>
            <a:endParaRPr lang="fr-FR"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159</a:t>
            </a:fld>
            <a:endParaRPr lang="fr-F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16</a:t>
            </a:fld>
            <a:endParaRPr lang="fr-FR"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https://docs.ansible.com/ansible/latest/reference_appendices/YAMLSyntax.html</a:t>
            </a:r>
            <a:endParaRPr lang="fr-FR" dirty="0"/>
          </a:p>
          <a:p>
            <a:r>
              <a:rPr lang="fr-FR" dirty="0"/>
              <a:t>Ex: </a:t>
            </a:r>
            <a:r>
              <a:rPr lang="fr-FR" dirty="0" err="1"/>
              <a:t>Pubspec</a:t>
            </a:r>
            <a:r>
              <a:rPr lang="fr-FR" dirty="0"/>
              <a:t> flutter</a:t>
            </a:r>
          </a:p>
        </p:txBody>
      </p:sp>
      <p:sp>
        <p:nvSpPr>
          <p:cNvPr id="4" name="Espace réservé du numéro de diapositive 3"/>
          <p:cNvSpPr>
            <a:spLocks noGrp="1"/>
          </p:cNvSpPr>
          <p:nvPr>
            <p:ph type="sldNum" sz="quarter" idx="5"/>
          </p:nvPr>
        </p:nvSpPr>
        <p:spPr/>
        <p:txBody>
          <a:bodyPr/>
          <a:lstStyle/>
          <a:p>
            <a:fld id="{841FF0CF-58DC-4AF6-B40E-4A314742B146}" type="slidenum">
              <a:rPr lang="fr-FR" smtClean="0"/>
              <a:pPr/>
              <a:t>160</a:t>
            </a:fld>
            <a:endParaRPr lang="fr-FR" dirty="0"/>
          </a:p>
        </p:txBody>
      </p:sp>
    </p:spTree>
    <p:extLst>
      <p:ext uri="{BB962C8B-B14F-4D97-AF65-F5344CB8AC3E}">
        <p14:creationId xmlns:p14="http://schemas.microsoft.com/office/powerpoint/2010/main" val="303575047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161</a:t>
            </a:fld>
            <a:endParaRPr lang="fr-FR" dirty="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162</a:t>
            </a:fld>
            <a:endParaRPr lang="fr-FR"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Rot="1" noChangeAspect="1" noChangeArrowheads="1" noTextEdit="1"/>
          </p:cNvSpPr>
          <p:nvPr>
            <p:ph type="sldImg"/>
          </p:nvPr>
        </p:nvSpPr>
        <p:spPr>
          <a:ln/>
        </p:spPr>
      </p:sp>
      <p:sp>
        <p:nvSpPr>
          <p:cNvPr id="399363" name="Rectangle 3"/>
          <p:cNvSpPr>
            <a:spLocks noGrp="1" noChangeArrowheads="1"/>
          </p:cNvSpPr>
          <p:nvPr>
            <p:ph type="body" idx="1"/>
          </p:nvPr>
        </p:nvSpPr>
        <p:spPr>
          <a:noFill/>
        </p:spPr>
        <p:txBody>
          <a:bodyPr/>
          <a:lstStyle/>
          <a:p>
            <a:pPr eaLnBrk="1" hangingPunct="1"/>
            <a:endParaRPr lang="fr-F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164</a:t>
            </a:fld>
            <a:endParaRPr lang="fr-FR" dirty="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Rot="1" noChangeAspect="1" noChangeArrowheads="1" noTextEdit="1"/>
          </p:cNvSpPr>
          <p:nvPr>
            <p:ph type="sldImg"/>
          </p:nvPr>
        </p:nvSpPr>
        <p:spPr>
          <a:ln/>
        </p:spPr>
      </p:sp>
      <p:sp>
        <p:nvSpPr>
          <p:cNvPr id="400387" name="Rectangle 3"/>
          <p:cNvSpPr>
            <a:spLocks noGrp="1" noChangeArrowheads="1"/>
          </p:cNvSpPr>
          <p:nvPr>
            <p:ph type="body" idx="1"/>
          </p:nvPr>
        </p:nvSpPr>
        <p:spPr>
          <a:noFill/>
        </p:spPr>
        <p:txBody>
          <a:bodyPr/>
          <a:lstStyle/>
          <a:p>
            <a:pPr eaLnBrk="1" hangingPunct="1"/>
            <a:r>
              <a:rPr lang="fr-FR" sz="1000" b="1" dirty="0"/>
              <a:t>Précisions : </a:t>
            </a:r>
            <a:r>
              <a:rPr lang="fr-FR" sz="1000" dirty="0"/>
              <a:t>Dans XPath la position n’est pas un index, la 1ère position est donc 1 (first() n’existe pas). Notez que le code « &lt;xsl:if test="position()=last()"&gt; » ajouté est d’une simplicité enfantine.</a:t>
            </a:r>
          </a:p>
          <a:p>
            <a:pPr eaLnBrk="1" hangingPunct="1"/>
            <a:endParaRPr lang="fr-FR" sz="1000" dirty="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a:noFill/>
        </p:spPr>
        <p:txBody>
          <a:bodyPr/>
          <a:lstStyle/>
          <a:p>
            <a:pPr eaLnBrk="1" hangingPunct="1"/>
            <a:endParaRPr lang="fr-F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Rot="1" noChangeAspect="1" noChangeArrowheads="1" noTextEdit="1"/>
          </p:cNvSpPr>
          <p:nvPr>
            <p:ph type="sldImg"/>
          </p:nvPr>
        </p:nvSpPr>
        <p:spPr>
          <a:ln/>
        </p:spPr>
      </p:sp>
      <p:sp>
        <p:nvSpPr>
          <p:cNvPr id="402435" name="Rectangle 3"/>
          <p:cNvSpPr>
            <a:spLocks noGrp="1" noChangeArrowheads="1"/>
          </p:cNvSpPr>
          <p:nvPr>
            <p:ph type="body" idx="1"/>
          </p:nvPr>
        </p:nvSpPr>
        <p:spPr>
          <a:noFill/>
        </p:spPr>
        <p:txBody>
          <a:bodyPr/>
          <a:lstStyle/>
          <a:p>
            <a:pPr eaLnBrk="1" hangingPunct="1"/>
            <a:r>
              <a:rPr lang="fr-FR" sz="1000" b="1" dirty="0"/>
              <a:t>Exemple d'utilisation d'un axe en XSL-T :</a:t>
            </a:r>
          </a:p>
          <a:p>
            <a:pPr eaLnBrk="1" hangingPunct="1"/>
            <a:r>
              <a:rPr lang="fr-FR" sz="1000" dirty="0">
                <a:cs typeface="Times New Roman" pitchFamily="18" charset="0"/>
              </a:rPr>
              <a:t>&lt;xsl:value-of select="</a:t>
            </a:r>
            <a:r>
              <a:rPr lang="fr-FR" sz="1000" dirty="0" err="1">
                <a:cs typeface="Times New Roman" pitchFamily="18" charset="0"/>
              </a:rPr>
              <a:t>bibliotheque</a:t>
            </a:r>
            <a:r>
              <a:rPr lang="fr-FR" sz="1000" dirty="0">
                <a:cs typeface="Times New Roman" pitchFamily="18" charset="0"/>
              </a:rPr>
              <a:t>/livre//chapitre[1]/</a:t>
            </a:r>
            <a:r>
              <a:rPr lang="fr-FR" sz="1000" dirty="0" err="1">
                <a:cs typeface="Times New Roman" pitchFamily="18" charset="0"/>
              </a:rPr>
              <a:t>following</a:t>
            </a:r>
            <a:r>
              <a:rPr lang="fr-FR" sz="1000" dirty="0">
                <a:cs typeface="Times New Roman" pitchFamily="18" charset="0"/>
              </a:rPr>
              <a:t>-sibling::*[1]" /&gt;</a:t>
            </a:r>
            <a:r>
              <a:rPr lang="fr-FR" sz="1000" dirty="0"/>
              <a:t> </a:t>
            </a:r>
          </a:p>
          <a:p>
            <a:pPr eaLnBrk="1" hangingPunct="1"/>
            <a:r>
              <a:rPr lang="fr-FR" sz="1000" dirty="0"/>
              <a:t>/</a:t>
            </a: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168</a:t>
            </a:fld>
            <a:endParaRPr lang="fr-F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169</a:t>
            </a:fld>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5122"/>
          <p:cNvSpPr>
            <a:spLocks noGrp="1" noRot="1" noChangeAspect="1" noChangeArrowheads="1" noTextEdit="1"/>
          </p:cNvSpPr>
          <p:nvPr>
            <p:ph type="sldImg"/>
          </p:nvPr>
        </p:nvSpPr>
        <p:spPr bwMode="auto">
          <a:noFill/>
          <a:ln>
            <a:solidFill>
              <a:srgbClr val="000000"/>
            </a:solidFill>
            <a:miter lim="800000"/>
            <a:headEnd/>
            <a:tailEnd/>
          </a:ln>
        </p:spPr>
      </p:sp>
      <p:sp>
        <p:nvSpPr>
          <p:cNvPr id="182275" name="Rectangle 5123"/>
          <p:cNvSpPr>
            <a:spLocks noGrp="1" noChangeArrowheads="1"/>
          </p:cNvSpPr>
          <p:nvPr>
            <p:ph type="body" idx="1"/>
          </p:nvPr>
        </p:nvSpPr>
        <p:spPr bwMode="auto">
          <a:noFill/>
        </p:spPr>
        <p:txBody>
          <a:bodyPr wrap="square" numCol="1" anchor="t" anchorCtr="0" compatLnSpc="1">
            <a:prstTxWarp prst="textNoShape">
              <a:avLst/>
            </a:prstTxWarp>
          </a:bodyPr>
          <a:lstStyle/>
          <a:p>
            <a:endParaRPr lang="fr-FR"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170</a:t>
            </a:fld>
            <a:endParaRPr lang="fr-F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La gestion du temps </a:t>
            </a:r>
            <a:r>
              <a:rPr lang="fr-FR" b="1" u="sng" dirty="0"/>
              <a:t>des</a:t>
            </a:r>
            <a:r>
              <a:rPr lang="fr-FR" b="1" u="sng" baseline="0" dirty="0"/>
              <a:t> </a:t>
            </a:r>
            <a:r>
              <a:rPr lang="fr-FR" b="1" u="sng" baseline="0" dirty="0" err="1"/>
              <a:t>Xpath</a:t>
            </a:r>
            <a:r>
              <a:rPr lang="fr-FR" b="1" u="sng" baseline="0" dirty="0"/>
              <a:t> 2.0</a:t>
            </a:r>
            <a:endParaRPr lang="fr-FR" b="1" u="sng"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171</a:t>
            </a:fld>
            <a:endParaRPr lang="fr-F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a:noFill/>
        </p:spPr>
        <p:txBody>
          <a:bodyPr/>
          <a:lstStyle/>
          <a:p>
            <a:pPr eaLnBrk="1" hangingPunct="1"/>
            <a:r>
              <a:rPr lang="fr-FR" sz="1000" b="1" dirty="0"/>
              <a:t>Précisions sur le XSL-T : </a:t>
            </a:r>
            <a:r>
              <a:rPr lang="fr-FR" sz="1000" dirty="0">
                <a:ea typeface="MS Mincho" pitchFamily="49" charset="-128"/>
              </a:rPr>
              <a:t>Le processus de transformation XSLT comprend un ou plusieurs documents XML (modules sources des données), un ou plusieurs modules XSLT (modules de mise en page) eux même décrits en XML, un outil d’interprétation de modèles XSLT (le processeur XSLT) et, au final, un ou plusieurs document résultants de l’opération de transformation.</a:t>
            </a:r>
          </a:p>
          <a:p>
            <a:pPr eaLnBrk="1" hangingPunct="1"/>
            <a:endParaRPr lang="fr-FR" sz="1000" dirty="0">
              <a:ea typeface="MS Mincho" pitchFamily="49" charset="-128"/>
            </a:endParaRPr>
          </a:p>
          <a:p>
            <a:pPr eaLnBrk="1" hangingPunct="1"/>
            <a:r>
              <a:rPr lang="fr-FR" sz="1000" dirty="0">
                <a:ea typeface="MS Mincho" pitchFamily="49" charset="-128"/>
              </a:rPr>
              <a:t>En général, le processeur reçoit en entrée le document source (XML) et celui de mise en forme (XSLT) et crée un document en sortie. On a déjà vu ce type de fonctionnement lors de la transformation de types de documents (ex: XHTML en HTML) ou lors de l’import de document XML dans un modèle.</a:t>
            </a:r>
          </a:p>
          <a:p>
            <a:pPr eaLnBrk="1" hangingPunct="1"/>
            <a:endParaRPr lang="fr-FR" sz="1000" dirty="0">
              <a:ea typeface="MS Mincho" pitchFamily="49" charset="-128"/>
            </a:endParaRPr>
          </a:p>
          <a:p>
            <a:pPr eaLnBrk="1" hangingPunct="1"/>
            <a:r>
              <a:rPr lang="fr-FR" sz="1000" dirty="0">
                <a:ea typeface="MS Mincho" pitchFamily="49" charset="-128"/>
              </a:rPr>
              <a:t>Il se sert de XPath (langage basé sur XML) pour identifier les branches des arbres XML (+ calculs et fonctionnalités) et de XQuery un langage de requêtes similaire à SQL créé pour manipuler de grandes collections de données XML et des sources de données pouvant être perçues comme du XML (ex: SGBDR).</a:t>
            </a:r>
          </a:p>
          <a:p>
            <a:pPr eaLnBrk="1" hangingPunct="1"/>
            <a:endParaRPr lang="fr-FR" sz="1000" dirty="0">
              <a:ea typeface="MS Mincho" pitchFamily="49" charset="-128"/>
            </a:endParaRPr>
          </a:p>
          <a:p>
            <a:pPr eaLnBrk="1" hangingPunct="1"/>
            <a:r>
              <a:rPr lang="fr-FR" sz="1000" dirty="0">
                <a:ea typeface="MS Mincho" pitchFamily="49" charset="-128"/>
              </a:rPr>
              <a:t>Il existe des processeurs XSLT côté client (ex: MS IE intègre depuis 1999 un processeur XSLT conforme aux spécifications du W3C) ou côté serveur (ex: Oracle XML </a:t>
            </a:r>
            <a:r>
              <a:rPr lang="fr-FR" sz="1000" dirty="0" err="1">
                <a:ea typeface="MS Mincho" pitchFamily="49" charset="-128"/>
              </a:rPr>
              <a:t>parser</a:t>
            </a:r>
            <a:r>
              <a:rPr lang="fr-FR" sz="1000" dirty="0">
                <a:ea typeface="MS Mincho" pitchFamily="49" charset="-128"/>
              </a:rPr>
              <a:t>).</a:t>
            </a:r>
          </a:p>
          <a:p>
            <a:pPr eaLnBrk="1" hangingPunct="1"/>
            <a:endParaRPr lang="fr-FR" sz="1000" dirty="0"/>
          </a:p>
          <a:p>
            <a:pPr eaLnBrk="1" hangingPunct="1"/>
            <a:r>
              <a:rPr lang="fr-FR" sz="1000" dirty="0"/>
              <a:t>XSLT </a:t>
            </a:r>
            <a:r>
              <a:rPr lang="fr-FR" sz="1000" dirty="0">
                <a:ea typeface="MS Mincho" pitchFamily="49" charset="-128"/>
              </a:rPr>
              <a:t>est maintenu par le W3C</a:t>
            </a:r>
            <a:endParaRPr lang="fr-FR" sz="1000"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173</a:t>
            </a:fld>
            <a:endParaRPr lang="fr-F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174</a:t>
            </a:fld>
            <a:endParaRPr lang="fr-F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a:noFill/>
        </p:spPr>
        <p:txBody>
          <a:bodyPr/>
          <a:lstStyle/>
          <a:p>
            <a:pPr eaLnBrk="1" hangingPunct="1"/>
            <a:r>
              <a:rPr lang="fr-FR" sz="1000" b="1" dirty="0"/>
              <a:t>Pour en savoir plus sur </a:t>
            </a:r>
            <a:r>
              <a:rPr lang="fr-FR" sz="1000" b="1" dirty="0" err="1"/>
              <a:t>Altova</a:t>
            </a:r>
            <a:r>
              <a:rPr lang="fr-FR" sz="1000" b="1" dirty="0"/>
              <a:t> </a:t>
            </a:r>
            <a:r>
              <a:rPr lang="fr-FR" sz="1000" b="1" dirty="0" err="1"/>
              <a:t>StyleVision</a:t>
            </a:r>
            <a:r>
              <a:rPr lang="fr-FR" sz="1000" b="1" dirty="0"/>
              <a:t> :</a:t>
            </a:r>
          </a:p>
          <a:p>
            <a:pPr eaLnBrk="1" hangingPunct="1"/>
            <a:r>
              <a:rPr lang="fr-FR" sz="1000" dirty="0"/>
              <a:t>http://www.altova.com/products/stylevision/xslt_stylesheet_designer.html</a:t>
            </a: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a:noFill/>
        </p:spPr>
        <p:txBody>
          <a:bodyPr/>
          <a:lstStyle/>
          <a:p>
            <a:pPr eaLnBrk="1" hangingPunct="1"/>
            <a:r>
              <a:rPr lang="fr-FR" sz="1000" b="1" dirty="0"/>
              <a:t>Liaison XSL-T (transformation) / XML (contenu) : </a:t>
            </a:r>
            <a:r>
              <a:rPr lang="fr-FR" sz="1000" dirty="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a:t>
            </a:r>
            <a:r>
              <a:rPr lang="fr-FR" sz="1000" dirty="0" err="1"/>
              <a:t>javascript</a:t>
            </a:r>
            <a:r>
              <a:rPr lang="fr-FR" sz="1000" dirty="0"/>
              <a:t>).</a:t>
            </a:r>
          </a:p>
          <a:p>
            <a:pPr eaLnBrk="1" hangingPunct="1"/>
            <a:endParaRPr lang="fr-FR" sz="1000" dirty="0"/>
          </a:p>
          <a:p>
            <a:pPr eaLnBrk="1" hangingPunct="1"/>
            <a:r>
              <a:rPr lang="fr-FR" sz="1000" dirty="0"/>
              <a:t>N’oubliez pas que seuls les navigateurs récents et puissants disposent d’un processeur XSLT intégré, aussi, cette manière de procéder ne fonctionnera pas avec des versions anciennes de navigateurs (IE5-, Netscape…).</a:t>
            </a:r>
          </a:p>
          <a:p>
            <a:pPr eaLnBrk="1" hangingPunct="1"/>
            <a:endParaRPr lang="fr-FR" sz="1000" b="1" dirty="0"/>
          </a:p>
          <a:p>
            <a:pPr eaLnBrk="1" hangingPunct="1"/>
            <a:r>
              <a:rPr lang="fr-FR" sz="1000" b="1" dirty="0"/>
              <a:t>Attention : </a:t>
            </a:r>
            <a:r>
              <a:rPr lang="fr-FR" sz="1000" dirty="0"/>
              <a:t>l’attribut de version est obligatoire</a:t>
            </a: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a:noFill/>
        </p:spPr>
        <p:txBody>
          <a:bodyPr>
            <a:normAutofit fontScale="92500" lnSpcReduction="10000"/>
          </a:bodyPr>
          <a:lstStyle/>
          <a:p>
            <a:pPr eaLnBrk="1" hangingPunct="1"/>
            <a:r>
              <a:rPr lang="fr-FR" sz="1000" b="1" dirty="0"/>
              <a:t>Exemple d'</a:t>
            </a:r>
            <a:r>
              <a:rPr lang="fr-FR" sz="1000" b="1" dirty="0" err="1"/>
              <a:t>apply</a:t>
            </a:r>
            <a:r>
              <a:rPr lang="fr-FR" sz="1000" b="1" dirty="0"/>
              <a:t>-</a:t>
            </a:r>
            <a:r>
              <a:rPr lang="fr-FR" sz="1000" b="1" dirty="0" err="1"/>
              <a:t>templates</a:t>
            </a:r>
            <a:r>
              <a:rPr lang="fr-FR" sz="1000" b="1" dirty="0"/>
              <a:t> :</a:t>
            </a:r>
          </a:p>
          <a:p>
            <a:pPr eaLnBrk="1" hangingPunct="1"/>
            <a:r>
              <a:rPr lang="fr-FR" sz="1000" dirty="0"/>
              <a:t>&lt;?xml version="1.0" encoding="ISO-8859-1"?&gt;</a:t>
            </a:r>
            <a:br>
              <a:rPr lang="fr-FR" sz="1000" dirty="0"/>
            </a:br>
            <a:r>
              <a:rPr lang="fr-FR" sz="1000" dirty="0"/>
              <a:t>&lt;</a:t>
            </a:r>
            <a:r>
              <a:rPr lang="fr-FR" sz="1000" dirty="0" err="1"/>
              <a:t>xsl:stylesheet</a:t>
            </a:r>
            <a:r>
              <a:rPr lang="fr-FR" sz="1000" dirty="0"/>
              <a:t> version="1.0" </a:t>
            </a:r>
            <a:r>
              <a:rPr lang="fr-FR" sz="1000" dirty="0" err="1"/>
              <a:t>xmlns:xsl</a:t>
            </a:r>
            <a:r>
              <a:rPr lang="fr-FR" sz="1000" dirty="0"/>
              <a:t>="http://www.w3.org/1999/XSL/Transform"&gt;</a:t>
            </a:r>
            <a:br>
              <a:rPr lang="fr-FR" sz="1000" dirty="0"/>
            </a:br>
            <a:r>
              <a:rPr lang="fr-FR" sz="1000" dirty="0"/>
              <a:t>&lt;</a:t>
            </a:r>
            <a:r>
              <a:rPr lang="fr-FR" sz="1000" dirty="0" err="1"/>
              <a:t>xsl:output</a:t>
            </a:r>
            <a:r>
              <a:rPr lang="fr-FR" sz="1000" dirty="0"/>
              <a:t> type="html" </a:t>
            </a:r>
            <a:r>
              <a:rPr lang="fr-FR" sz="1000" dirty="0" err="1"/>
              <a:t>doctype</a:t>
            </a:r>
            <a:r>
              <a:rPr lang="fr-FR" sz="1000" dirty="0"/>
              <a:t>="…"&gt;</a:t>
            </a:r>
            <a:br>
              <a:rPr lang="fr-FR" sz="1000" dirty="0"/>
            </a:br>
            <a:endParaRPr lang="fr-FR" sz="1000" dirty="0"/>
          </a:p>
          <a:p>
            <a:pPr eaLnBrk="1" hangingPunct="1"/>
            <a:r>
              <a:rPr lang="fr-FR" sz="1000" dirty="0"/>
              <a:t>&lt;</a:t>
            </a:r>
            <a:r>
              <a:rPr lang="fr-FR" sz="1000" dirty="0" err="1"/>
              <a:t>xsl:template</a:t>
            </a:r>
            <a:r>
              <a:rPr lang="fr-FR" sz="1000" dirty="0"/>
              <a:t> match="/"&gt;</a:t>
            </a:r>
            <a:br>
              <a:rPr lang="fr-FR" sz="1000" dirty="0"/>
            </a:br>
            <a:r>
              <a:rPr lang="fr-FR" sz="1000" dirty="0"/>
              <a:t>&lt;html&gt;</a:t>
            </a:r>
            <a:br>
              <a:rPr lang="fr-FR" sz="1000" dirty="0"/>
            </a:br>
            <a:r>
              <a:rPr lang="fr-FR" sz="1000" dirty="0"/>
              <a:t>  &lt;head&gt; … &lt;/head&gt;</a:t>
            </a:r>
            <a:br>
              <a:rPr lang="fr-FR" sz="1000" dirty="0"/>
            </a:br>
            <a:r>
              <a:rPr lang="fr-FR" sz="1000" dirty="0"/>
              <a:t>  &lt;body&gt;</a:t>
            </a:r>
            <a:br>
              <a:rPr lang="fr-FR" sz="1000" dirty="0"/>
            </a:br>
            <a:r>
              <a:rPr lang="fr-FR" sz="1000" dirty="0"/>
              <a:t>    &lt;</a:t>
            </a:r>
            <a:r>
              <a:rPr lang="fr-FR" sz="1000" dirty="0" err="1"/>
              <a:t>xsl:apply-templates</a:t>
            </a:r>
            <a:r>
              <a:rPr lang="fr-FR" sz="1000" dirty="0"/>
              <a:t>/&gt; </a:t>
            </a:r>
            <a:br>
              <a:rPr lang="fr-FR" sz="1000" dirty="0"/>
            </a:br>
            <a:r>
              <a:rPr lang="fr-FR" sz="1000" dirty="0"/>
              <a:t>  &lt;/body&gt;</a:t>
            </a:r>
            <a:br>
              <a:rPr lang="fr-FR" sz="1000" dirty="0"/>
            </a:br>
            <a:r>
              <a:rPr lang="fr-FR" sz="1000" dirty="0"/>
              <a:t>&lt;/html&gt;</a:t>
            </a:r>
            <a:br>
              <a:rPr lang="fr-FR" sz="1000" dirty="0"/>
            </a:br>
            <a:r>
              <a:rPr lang="fr-FR" sz="1000" dirty="0"/>
              <a:t>&lt;/</a:t>
            </a:r>
            <a:r>
              <a:rPr lang="fr-FR" sz="1000" dirty="0" err="1"/>
              <a:t>xsl:template</a:t>
            </a:r>
            <a:r>
              <a:rPr lang="fr-FR" sz="1000" dirty="0"/>
              <a:t>&gt;</a:t>
            </a:r>
            <a:br>
              <a:rPr lang="fr-FR" sz="1000" dirty="0"/>
            </a:br>
            <a:br>
              <a:rPr lang="fr-FR" sz="1000" dirty="0"/>
            </a:br>
            <a:r>
              <a:rPr lang="fr-FR" sz="1000" dirty="0"/>
              <a:t>&lt;</a:t>
            </a:r>
            <a:r>
              <a:rPr lang="fr-FR" sz="1000" dirty="0" err="1"/>
              <a:t>xsl:template</a:t>
            </a:r>
            <a:r>
              <a:rPr lang="fr-FR" sz="1000" dirty="0"/>
              <a:t> match="personne"&gt;</a:t>
            </a:r>
            <a:br>
              <a:rPr lang="fr-FR" sz="1000" dirty="0"/>
            </a:br>
            <a:r>
              <a:rPr lang="fr-FR" sz="1000" dirty="0"/>
              <a:t>    &lt;p&gt;</a:t>
            </a:r>
            <a:br>
              <a:rPr lang="fr-FR" sz="1000" dirty="0"/>
            </a:br>
            <a:r>
              <a:rPr lang="fr-FR" sz="1000" dirty="0"/>
              <a:t>  &lt;</a:t>
            </a:r>
            <a:r>
              <a:rPr lang="fr-FR" sz="1000" dirty="0" err="1"/>
              <a:t>xsl:apply-templates</a:t>
            </a:r>
            <a:r>
              <a:rPr lang="fr-FR" sz="1000" dirty="0"/>
              <a:t> select="nom"/&gt;</a:t>
            </a:r>
            <a:br>
              <a:rPr lang="fr-FR" sz="1000" dirty="0"/>
            </a:br>
            <a:r>
              <a:rPr lang="fr-FR" sz="1000" dirty="0"/>
              <a:t>  &lt;</a:t>
            </a:r>
            <a:r>
              <a:rPr lang="fr-FR" sz="1000" dirty="0" err="1"/>
              <a:t>xsl:apply-templates</a:t>
            </a:r>
            <a:r>
              <a:rPr lang="fr-FR" sz="1000" dirty="0"/>
              <a:t> select="</a:t>
            </a:r>
            <a:r>
              <a:rPr lang="fr-FR" sz="1000" dirty="0" err="1"/>
              <a:t>prenom</a:t>
            </a:r>
            <a:r>
              <a:rPr lang="fr-FR" sz="1000" dirty="0"/>
              <a:t>"/&gt;</a:t>
            </a:r>
            <a:br>
              <a:rPr lang="fr-FR" sz="1000" dirty="0"/>
            </a:br>
            <a:r>
              <a:rPr lang="fr-FR" sz="1000" dirty="0"/>
              <a:t>    &lt;/p&gt;</a:t>
            </a:r>
            <a:br>
              <a:rPr lang="fr-FR" sz="1000" dirty="0"/>
            </a:br>
            <a:r>
              <a:rPr lang="fr-FR" sz="1000" dirty="0"/>
              <a:t>&lt;/</a:t>
            </a:r>
            <a:r>
              <a:rPr lang="fr-FR" sz="1000" dirty="0" err="1"/>
              <a:t>xsl:template</a:t>
            </a:r>
            <a:r>
              <a:rPr lang="fr-FR" sz="1000" dirty="0"/>
              <a:t>&gt;</a:t>
            </a:r>
            <a:br>
              <a:rPr lang="fr-FR" sz="1000" dirty="0"/>
            </a:br>
            <a:br>
              <a:rPr lang="fr-FR" sz="1000" dirty="0"/>
            </a:br>
            <a:r>
              <a:rPr lang="fr-FR" sz="1000" dirty="0"/>
              <a:t>&lt;</a:t>
            </a:r>
            <a:r>
              <a:rPr lang="fr-FR" sz="1000" dirty="0" err="1"/>
              <a:t>xsl:template</a:t>
            </a:r>
            <a:r>
              <a:rPr lang="fr-FR" sz="1000" dirty="0"/>
              <a:t> match="nom"&gt;</a:t>
            </a:r>
            <a:br>
              <a:rPr lang="fr-FR" sz="1000" dirty="0"/>
            </a:br>
            <a:r>
              <a:rPr lang="fr-FR" sz="1000" dirty="0"/>
              <a:t>      Nom : &lt;</a:t>
            </a:r>
            <a:r>
              <a:rPr lang="fr-FR" sz="1000" dirty="0" err="1"/>
              <a:t>span</a:t>
            </a:r>
            <a:r>
              <a:rPr lang="fr-FR" sz="1000" dirty="0"/>
              <a:t> style="</a:t>
            </a:r>
            <a:r>
              <a:rPr lang="fr-FR" sz="1000" dirty="0" err="1"/>
              <a:t>color</a:t>
            </a:r>
            <a:r>
              <a:rPr lang="fr-FR" sz="1000" dirty="0"/>
              <a:t>:#ff0000"&gt;&lt;xsl:value-of select="."/&gt;&lt;/</a:t>
            </a:r>
            <a:r>
              <a:rPr lang="fr-FR" sz="1000" dirty="0" err="1"/>
              <a:t>span</a:t>
            </a:r>
            <a:r>
              <a:rPr lang="fr-FR" sz="1000" dirty="0"/>
              <a:t>&gt;&lt;</a:t>
            </a:r>
            <a:r>
              <a:rPr lang="fr-FR" sz="1000" dirty="0" err="1"/>
              <a:t>br</a:t>
            </a:r>
            <a:r>
              <a:rPr lang="fr-FR" sz="1000" dirty="0"/>
              <a:t> /&gt;</a:t>
            </a:r>
            <a:br>
              <a:rPr lang="fr-FR" sz="1000" dirty="0"/>
            </a:br>
            <a:r>
              <a:rPr lang="fr-FR" sz="1000" dirty="0"/>
              <a:t>&lt;/</a:t>
            </a:r>
            <a:r>
              <a:rPr lang="fr-FR" sz="1000" dirty="0" err="1"/>
              <a:t>xsl:template</a:t>
            </a:r>
            <a:r>
              <a:rPr lang="fr-FR" sz="1000" dirty="0"/>
              <a:t>&gt;</a:t>
            </a:r>
            <a:br>
              <a:rPr lang="fr-FR" sz="1000" dirty="0"/>
            </a:br>
            <a:br>
              <a:rPr lang="fr-FR" sz="1000" dirty="0"/>
            </a:br>
            <a:r>
              <a:rPr lang="fr-FR" sz="1000" dirty="0"/>
              <a:t>&lt;</a:t>
            </a:r>
            <a:r>
              <a:rPr lang="fr-FR" sz="1000" dirty="0" err="1"/>
              <a:t>xsl:template</a:t>
            </a:r>
            <a:r>
              <a:rPr lang="fr-FR" sz="1000" dirty="0"/>
              <a:t> match="</a:t>
            </a:r>
            <a:r>
              <a:rPr lang="fr-FR" sz="1000" dirty="0" err="1"/>
              <a:t>prenom</a:t>
            </a:r>
            <a:r>
              <a:rPr lang="fr-FR" sz="1000" dirty="0"/>
              <a:t>"&gt;</a:t>
            </a:r>
            <a:br>
              <a:rPr lang="fr-FR" sz="1000" dirty="0"/>
            </a:br>
            <a:r>
              <a:rPr lang="fr-FR" sz="1000" dirty="0"/>
              <a:t>      &lt;</a:t>
            </a:r>
            <a:r>
              <a:rPr lang="fr-FR" sz="1000" dirty="0" err="1"/>
              <a:t>span</a:t>
            </a:r>
            <a:r>
              <a:rPr lang="fr-FR" sz="1000" dirty="0"/>
              <a:t>&gt;&lt;xsl:value-of select="."/&gt;&lt;/</a:t>
            </a:r>
            <a:r>
              <a:rPr lang="fr-FR" sz="1000" dirty="0" err="1"/>
              <a:t>span</a:t>
            </a:r>
            <a:r>
              <a:rPr lang="fr-FR" sz="1000" dirty="0"/>
              <a:t>&gt;&lt;</a:t>
            </a:r>
            <a:r>
              <a:rPr lang="fr-FR" sz="1000" dirty="0" err="1"/>
              <a:t>br</a:t>
            </a:r>
            <a:r>
              <a:rPr lang="fr-FR" sz="1000" dirty="0"/>
              <a:t> /&gt;</a:t>
            </a:r>
            <a:br>
              <a:rPr lang="fr-FR" sz="1000" dirty="0"/>
            </a:br>
            <a:r>
              <a:rPr lang="fr-FR" sz="1000" dirty="0"/>
              <a:t>&lt;/</a:t>
            </a:r>
            <a:r>
              <a:rPr lang="fr-FR" sz="1000" dirty="0" err="1"/>
              <a:t>xsl:template</a:t>
            </a:r>
            <a:r>
              <a:rPr lang="fr-FR" sz="1000" dirty="0"/>
              <a:t>&gt;</a:t>
            </a:r>
            <a:br>
              <a:rPr lang="fr-FR" sz="1000" dirty="0"/>
            </a:br>
            <a:br>
              <a:rPr lang="fr-FR" sz="1000" dirty="0"/>
            </a:br>
            <a:r>
              <a:rPr lang="fr-FR" sz="1000" dirty="0"/>
              <a:t>&lt;/</a:t>
            </a:r>
            <a:r>
              <a:rPr lang="fr-FR" sz="1000" dirty="0" err="1"/>
              <a:t>xsl:stylesheet</a:t>
            </a:r>
            <a:r>
              <a:rPr lang="fr-FR" sz="1000" dirty="0"/>
              <a:t>&gt;</a:t>
            </a: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a:noFill/>
        </p:spPr>
        <p:txBody>
          <a:bodyPr/>
          <a:lstStyle/>
          <a:p>
            <a:pPr eaLnBrk="1" hangingPunct="1"/>
            <a:r>
              <a:rPr lang="fr-FR" sz="1000" dirty="0"/>
              <a:t>Les « param » sont souvent utilisés lors de déclaration de template pour définir un paramètres d’entrées d’un template et détruit à la sortie du template</a:t>
            </a: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lvl="1" eaLnBrk="1" hangingPunct="1"/>
            <a:r>
              <a:rPr lang="fr-FR" dirty="0">
                <a:ea typeface="MS Mincho" pitchFamily="49" charset="-128"/>
              </a:rPr>
              <a:t> On peut préciser text, xml, html, cependant des traitements différents seront opérés selon le processeur XSL-T, par exemple :</a:t>
            </a:r>
          </a:p>
          <a:p>
            <a:pPr lvl="2" eaLnBrk="1" hangingPunct="1"/>
            <a:r>
              <a:rPr lang="fr-FR" dirty="0">
                <a:ea typeface="MS Mincho" pitchFamily="49" charset="-128"/>
              </a:rPr>
              <a:t> sous MFF2.0.0.20, des balises &lt;html&gt; sont insérées même dans le cas d'une sortie purement texte demandée (la balise html &lt;</a:t>
            </a:r>
            <a:r>
              <a:rPr lang="fr-FR" dirty="0" err="1">
                <a:ea typeface="MS Mincho" pitchFamily="49" charset="-128"/>
              </a:rPr>
              <a:t>pre</a:t>
            </a:r>
            <a:r>
              <a:rPr lang="fr-FR" dirty="0">
                <a:ea typeface="MS Mincho" pitchFamily="49" charset="-128"/>
              </a:rPr>
              <a:t>&gt; simule une sortie texte à l'affichage dans le navigateur)</a:t>
            </a:r>
          </a:p>
          <a:p>
            <a:pPr lvl="2" eaLnBrk="1" hangingPunct="1"/>
            <a:r>
              <a:rPr lang="fr-FR" dirty="0">
                <a:ea typeface="MS Mincho" pitchFamily="49" charset="-128"/>
              </a:rPr>
              <a:t> sous certaines versions MFF3 et MFF2 et MSIE6 les balises &lt;html&gt;&lt;head&gt;&lt;body&gt; ne sont ajoutées que pour une sortie html</a:t>
            </a:r>
          </a:p>
          <a:p>
            <a:pPr lvl="2" eaLnBrk="1" hangingPunct="1"/>
            <a:r>
              <a:rPr lang="fr-FR" dirty="0">
                <a:ea typeface="MS Mincho" pitchFamily="49" charset="-128"/>
              </a:rPr>
              <a:t> sous MSIE7 la plupart du temps, aucune balise n'est ajoutée mais le code en sortie n'est considéré comme du HTML que si la sortie est précisée en méthode html (même si le document html est parfait)</a:t>
            </a:r>
          </a:p>
          <a:p>
            <a:pPr lvl="1" eaLnBrk="1" hangingPunct="1"/>
            <a:endParaRPr lang="fr-FR" dirty="0">
              <a:ea typeface="MS Mincho" pitchFamily="49" charset="-128"/>
            </a:endParaRPr>
          </a:p>
          <a:p>
            <a:pPr lvl="1" eaLnBrk="1" hangingPunct="1"/>
            <a:r>
              <a:rPr lang="fr-FR" dirty="0">
                <a:ea typeface="MS Mincho" pitchFamily="49" charset="-128"/>
              </a:rPr>
              <a:t> Il vaut donc mieux utiliser des design patterns de fichier XSL-T générant un document XHTML correctement interprété pour les navigateurs visés</a:t>
            </a:r>
          </a:p>
          <a:p>
            <a:pPr lvl="1" eaLnBrk="1" hangingPunct="1"/>
            <a:endParaRPr lang="fr-FR" dirty="0">
              <a:ea typeface="MS Mincho" pitchFamily="49" charset="-128"/>
            </a:endParaRPr>
          </a:p>
          <a:p>
            <a:pPr lvl="1" eaLnBrk="1" hangingPunct="1"/>
            <a:r>
              <a:rPr lang="fr-FR" dirty="0">
                <a:ea typeface="MS Mincho" pitchFamily="49" charset="-128"/>
              </a:rPr>
              <a:t> Attention l'import de fichiers d'entités n'est pas possible sous de nombreuses versions de MFF d'où l'obligation de redéfinir les entités dans le fichier XSL-T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179</a:t>
            </a:fld>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181251" name="Rectangle 1027"/>
          <p:cNvSpPr>
            <a:spLocks noGrp="1" noChangeArrowheads="1"/>
          </p:cNvSpPr>
          <p:nvPr>
            <p:ph type="body" idx="1"/>
          </p:nvPr>
        </p:nvSpPr>
        <p:spPr bwMode="auto">
          <a:noFill/>
        </p:spPr>
        <p:txBody>
          <a:bodyPr wrap="square" numCol="1" anchor="t" anchorCtr="0" compatLnSpc="1">
            <a:prstTxWarp prst="textNoShape">
              <a:avLst/>
            </a:prstTxWarp>
          </a:bodyPr>
          <a:lstStyle/>
          <a:p>
            <a:endParaRPr lang="fr-FR" dirty="0"/>
          </a:p>
        </p:txBody>
      </p:sp>
    </p:spTree>
    <p:extLst>
      <p:ext uri="{BB962C8B-B14F-4D97-AF65-F5344CB8AC3E}">
        <p14:creationId xmlns:p14="http://schemas.microsoft.com/office/powerpoint/2010/main" val="271468859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a:noFill/>
        </p:spPr>
        <p:txBody>
          <a:bodyPr>
            <a:normAutofit/>
          </a:bodyPr>
          <a:lstStyle/>
          <a:p>
            <a:pPr eaLnBrk="1" hangingPunct="1"/>
            <a:r>
              <a:rPr lang="fr-FR" sz="1000" b="1" dirty="0"/>
              <a:t>On peut générer dynamiquement des éléments</a:t>
            </a:r>
          </a:p>
          <a:p>
            <a:pPr eaLnBrk="1" hangingPunct="1"/>
            <a:r>
              <a:rPr lang="fr-FR" sz="1000" dirty="0">
                <a:cs typeface="Courier New" pitchFamily="49" charset="0"/>
              </a:rPr>
              <a:t>Par exemple ici les éléments sont créés en fonction de leur attribut @</a:t>
            </a:r>
            <a:r>
              <a:rPr lang="fr-FR" sz="1000" dirty="0" err="1">
                <a:cs typeface="Courier New" pitchFamily="49" charset="0"/>
              </a:rPr>
              <a:t>typeParagraphe</a:t>
            </a:r>
            <a:r>
              <a:rPr lang="fr-FR" sz="1000" dirty="0">
                <a:cs typeface="Courier New" pitchFamily="49" charset="0"/>
              </a:rPr>
              <a:t> (div, p, </a:t>
            </a:r>
            <a:r>
              <a:rPr lang="fr-FR" sz="1000" dirty="0" err="1">
                <a:cs typeface="Courier New" pitchFamily="49" charset="0"/>
              </a:rPr>
              <a:t>span</a:t>
            </a:r>
            <a:r>
              <a:rPr lang="fr-FR" sz="1000" dirty="0">
                <a:cs typeface="Courier New" pitchFamily="49" charset="0"/>
              </a:rPr>
              <a:t>, td…)</a:t>
            </a:r>
            <a:br>
              <a:rPr lang="fr-FR" sz="1000" dirty="0">
                <a:cs typeface="Courier New" pitchFamily="49" charset="0"/>
              </a:rPr>
            </a:br>
            <a:r>
              <a:rPr lang="fr-FR" sz="1000" dirty="0">
                <a:cs typeface="Courier New" pitchFamily="49" charset="0"/>
              </a:rPr>
              <a:t>&lt;</a:t>
            </a:r>
            <a:r>
              <a:rPr lang="fr-FR" sz="1000" dirty="0" err="1">
                <a:cs typeface="Courier New" pitchFamily="49" charset="0"/>
              </a:rPr>
              <a:t>xsl:element</a:t>
            </a:r>
            <a:r>
              <a:rPr lang="fr-FR" sz="1000" dirty="0">
                <a:cs typeface="Courier New" pitchFamily="49" charset="0"/>
              </a:rPr>
              <a:t> </a:t>
            </a:r>
            <a:r>
              <a:rPr lang="fr-FR" sz="1000" dirty="0" err="1">
                <a:cs typeface="Courier New" pitchFamily="49" charset="0"/>
              </a:rPr>
              <a:t>name</a:t>
            </a:r>
            <a:r>
              <a:rPr lang="fr-FR" sz="1000" dirty="0">
                <a:cs typeface="Courier New" pitchFamily="49" charset="0"/>
              </a:rPr>
              <a:t>="{paragraphe/@</a:t>
            </a:r>
            <a:r>
              <a:rPr lang="fr-FR" sz="1000" dirty="0" err="1">
                <a:cs typeface="Courier New" pitchFamily="49" charset="0"/>
              </a:rPr>
              <a:t>typeParagraphe</a:t>
            </a:r>
            <a:r>
              <a:rPr lang="fr-FR" sz="1000" dirty="0">
                <a:cs typeface="Courier New" pitchFamily="49" charset="0"/>
              </a:rPr>
              <a:t>}"&gt;&lt;xsl:value-of select="paragraphe/</a:t>
            </a:r>
            <a:r>
              <a:rPr lang="fr-FR" sz="1000" dirty="0" err="1">
                <a:cs typeface="Courier New" pitchFamily="49" charset="0"/>
              </a:rPr>
              <a:t>text</a:t>
            </a:r>
            <a:r>
              <a:rPr lang="fr-FR" sz="1000" dirty="0">
                <a:cs typeface="Courier New" pitchFamily="49" charset="0"/>
              </a:rPr>
              <a:t>()" /&gt;&lt;/</a:t>
            </a:r>
            <a:r>
              <a:rPr lang="fr-FR" sz="1000" dirty="0" err="1">
                <a:cs typeface="Courier New" pitchFamily="49" charset="0"/>
              </a:rPr>
              <a:t>xsl:element</a:t>
            </a:r>
            <a:r>
              <a:rPr lang="fr-FR" sz="1000" dirty="0">
                <a:cs typeface="Courier New" pitchFamily="49" charset="0"/>
              </a:rPr>
              <a:t>&gt;</a:t>
            </a:r>
          </a:p>
          <a:p>
            <a:pPr eaLnBrk="1" hangingPunct="1"/>
            <a:endParaRPr lang="fr-FR" sz="1000" dirty="0">
              <a:cs typeface="Courier New" pitchFamily="49" charset="0"/>
            </a:endParaRPr>
          </a:p>
          <a:p>
            <a:pPr eaLnBrk="1" hangingPunct="1"/>
            <a:r>
              <a:rPr lang="fr-FR" sz="1000" b="1" dirty="0"/>
              <a:t>Ou des attributs (dans des éléments existants) :</a:t>
            </a:r>
          </a:p>
          <a:p>
            <a:pPr eaLnBrk="1" hangingPunct="1"/>
            <a:r>
              <a:rPr lang="fr-FR" sz="1000" dirty="0">
                <a:cs typeface="Courier New" pitchFamily="49" charset="0"/>
              </a:rPr>
              <a:t>Par exemple ici l'attribut style="</a:t>
            </a:r>
            <a:r>
              <a:rPr lang="fr-FR" sz="1000" dirty="0" err="1">
                <a:cs typeface="Courier New" pitchFamily="49" charset="0"/>
              </a:rPr>
              <a:t>font-weight:bold</a:t>
            </a:r>
            <a:r>
              <a:rPr lang="fr-FR" sz="1000" dirty="0">
                <a:cs typeface="Courier New" pitchFamily="49" charset="0"/>
              </a:rPr>
              <a:t>;" est ajouté au td si l'attribut bold de &lt;paragraphe&gt; est à </a:t>
            </a:r>
            <a:r>
              <a:rPr lang="fr-FR" sz="1000" dirty="0" err="1">
                <a:cs typeface="Courier New" pitchFamily="49" charset="0"/>
              </a:rPr>
              <a:t>true</a:t>
            </a:r>
            <a:br>
              <a:rPr lang="fr-FR" sz="1000" dirty="0">
                <a:cs typeface="Courier New" pitchFamily="49" charset="0"/>
              </a:rPr>
            </a:br>
            <a:r>
              <a:rPr lang="fr-FR" sz="1000" dirty="0">
                <a:cs typeface="Courier New" pitchFamily="49" charset="0"/>
              </a:rPr>
              <a:t>&lt;td&gt;&lt;</a:t>
            </a:r>
            <a:r>
              <a:rPr lang="fr-FR" sz="1000" dirty="0" err="1">
                <a:cs typeface="Courier New" pitchFamily="49" charset="0"/>
              </a:rPr>
              <a:t>xsl:attribute</a:t>
            </a:r>
            <a:r>
              <a:rPr lang="fr-FR" sz="1000" dirty="0">
                <a:cs typeface="Courier New" pitchFamily="49" charset="0"/>
              </a:rPr>
              <a:t> </a:t>
            </a:r>
            <a:r>
              <a:rPr lang="fr-FR" sz="1000" dirty="0" err="1">
                <a:cs typeface="Courier New" pitchFamily="49" charset="0"/>
              </a:rPr>
              <a:t>name</a:t>
            </a:r>
            <a:r>
              <a:rPr lang="fr-FR" sz="1000" dirty="0">
                <a:cs typeface="Courier New" pitchFamily="49" charset="0"/>
              </a:rPr>
              <a:t>="style"&gt;&lt;xsl:if test="paragraphe/@bold='</a:t>
            </a:r>
            <a:r>
              <a:rPr lang="fr-FR" sz="1000" dirty="0" err="1">
                <a:cs typeface="Courier New" pitchFamily="49" charset="0"/>
              </a:rPr>
              <a:t>true</a:t>
            </a:r>
            <a:r>
              <a:rPr lang="fr-FR" sz="1000" dirty="0">
                <a:cs typeface="Courier New" pitchFamily="49" charset="0"/>
              </a:rPr>
              <a:t>'"&gt;&lt;</a:t>
            </a:r>
            <a:r>
              <a:rPr lang="fr-FR" sz="1000" dirty="0" err="1">
                <a:cs typeface="Courier New" pitchFamily="49" charset="0"/>
              </a:rPr>
              <a:t>xsl:text</a:t>
            </a:r>
            <a:r>
              <a:rPr lang="fr-FR" sz="1000" dirty="0">
                <a:cs typeface="Courier New" pitchFamily="49" charset="0"/>
              </a:rPr>
              <a:t>&gt;</a:t>
            </a:r>
            <a:r>
              <a:rPr lang="fr-FR" sz="1000" dirty="0" err="1">
                <a:cs typeface="Courier New" pitchFamily="49" charset="0"/>
              </a:rPr>
              <a:t>font-weight:bold</a:t>
            </a:r>
            <a:r>
              <a:rPr lang="fr-FR" sz="1000" dirty="0">
                <a:cs typeface="Courier New" pitchFamily="49" charset="0"/>
              </a:rPr>
              <a:t>;&lt;/</a:t>
            </a:r>
            <a:r>
              <a:rPr lang="fr-FR" sz="1000" dirty="0" err="1">
                <a:cs typeface="Courier New" pitchFamily="49" charset="0"/>
              </a:rPr>
              <a:t>xsl:text</a:t>
            </a:r>
            <a:r>
              <a:rPr lang="fr-FR" sz="1000" dirty="0">
                <a:cs typeface="Courier New" pitchFamily="49" charset="0"/>
              </a:rPr>
              <a:t>&gt;&lt;/xsl:if&gt;&lt;/</a:t>
            </a:r>
            <a:r>
              <a:rPr lang="fr-FR" sz="1000" dirty="0" err="1">
                <a:cs typeface="Courier New" pitchFamily="49" charset="0"/>
              </a:rPr>
              <a:t>xsl:attribute</a:t>
            </a:r>
            <a:r>
              <a:rPr lang="fr-FR" sz="1000" dirty="0">
                <a:cs typeface="Courier New" pitchFamily="49" charset="0"/>
              </a:rPr>
              <a:t>&gt;&lt;/td&gt;</a:t>
            </a:r>
          </a:p>
          <a:p>
            <a:pPr eaLnBrk="1" hangingPunct="1"/>
            <a:endParaRPr lang="fr-FR" sz="1000" dirty="0">
              <a:cs typeface="Courier New" pitchFamily="49" charset="0"/>
            </a:endParaRPr>
          </a:p>
          <a:p>
            <a:pPr eaLnBrk="1" hangingPunct="1"/>
            <a:r>
              <a:rPr lang="fr-FR" sz="1000" b="1" dirty="0">
                <a:cs typeface="Courier New" pitchFamily="49" charset="0"/>
              </a:rPr>
              <a:t>On peut même générer des ensembles d'attributs :</a:t>
            </a:r>
          </a:p>
          <a:p>
            <a:pPr eaLnBrk="1" hangingPunct="1"/>
            <a:r>
              <a:rPr lang="fr-FR" sz="1000" i="1" dirty="0">
                <a:cs typeface="Arial" charset="0"/>
              </a:rPr>
              <a:t>Définition :</a:t>
            </a:r>
            <a:br>
              <a:rPr lang="fr-FR" sz="1000" dirty="0">
                <a:cs typeface="Arial" charset="0"/>
              </a:rPr>
            </a:br>
            <a:r>
              <a:rPr lang="fr-FR" sz="1000" dirty="0">
                <a:cs typeface="Arial" charset="0"/>
              </a:rPr>
              <a:t>&lt;</a:t>
            </a:r>
            <a:r>
              <a:rPr lang="fr-FR" sz="1000" dirty="0" err="1">
                <a:cs typeface="Arial" charset="0"/>
              </a:rPr>
              <a:t>xsl:attribute-set</a:t>
            </a:r>
            <a:r>
              <a:rPr lang="fr-FR" sz="1000" dirty="0">
                <a:cs typeface="Arial" charset="0"/>
              </a:rPr>
              <a:t> </a:t>
            </a:r>
            <a:r>
              <a:rPr lang="fr-FR" sz="1000" dirty="0" err="1">
                <a:cs typeface="Arial" charset="0"/>
              </a:rPr>
              <a:t>name</a:t>
            </a:r>
            <a:r>
              <a:rPr lang="fr-FR" sz="1000" dirty="0">
                <a:cs typeface="Arial" charset="0"/>
              </a:rPr>
              <a:t>="</a:t>
            </a:r>
            <a:r>
              <a:rPr lang="fr-FR" sz="1000" dirty="0" err="1">
                <a:cs typeface="Arial" charset="0"/>
              </a:rPr>
              <a:t>table_title</a:t>
            </a:r>
            <a:r>
              <a:rPr lang="fr-FR" sz="1000" dirty="0">
                <a:cs typeface="Arial" charset="0"/>
              </a:rPr>
              <a:t>"&gt;</a:t>
            </a:r>
            <a:br>
              <a:rPr lang="fr-FR" sz="1000" dirty="0">
                <a:cs typeface="Arial" charset="0"/>
              </a:rPr>
            </a:br>
            <a:r>
              <a:rPr lang="fr-FR" sz="1000" dirty="0">
                <a:cs typeface="Arial" charset="0"/>
              </a:rPr>
              <a:t>  &lt;</a:t>
            </a:r>
            <a:r>
              <a:rPr lang="fr-FR" sz="1000" dirty="0" err="1">
                <a:cs typeface="Arial" charset="0"/>
              </a:rPr>
              <a:t>xsl:attribute</a:t>
            </a:r>
            <a:r>
              <a:rPr lang="fr-FR" sz="1000" dirty="0">
                <a:cs typeface="Arial" charset="0"/>
              </a:rPr>
              <a:t> </a:t>
            </a:r>
            <a:r>
              <a:rPr lang="fr-FR" sz="1000" dirty="0" err="1">
                <a:cs typeface="Arial" charset="0"/>
              </a:rPr>
              <a:t>name</a:t>
            </a:r>
            <a:r>
              <a:rPr lang="fr-FR" sz="1000" dirty="0">
                <a:cs typeface="Arial" charset="0"/>
              </a:rPr>
              <a:t>="</a:t>
            </a:r>
            <a:r>
              <a:rPr lang="fr-FR" sz="1000" dirty="0" err="1">
                <a:cs typeface="Arial" charset="0"/>
              </a:rPr>
              <a:t>align</a:t>
            </a:r>
            <a:r>
              <a:rPr lang="fr-FR" sz="1000" dirty="0">
                <a:cs typeface="Arial" charset="0"/>
              </a:rPr>
              <a:t>" &gt;center&lt;/</a:t>
            </a:r>
            <a:r>
              <a:rPr lang="fr-FR" sz="1000" dirty="0" err="1">
                <a:cs typeface="Arial" charset="0"/>
              </a:rPr>
              <a:t>xsl:attribute</a:t>
            </a:r>
            <a:r>
              <a:rPr lang="fr-FR" sz="1000" dirty="0">
                <a:cs typeface="Arial" charset="0"/>
              </a:rPr>
              <a:t>&gt;</a:t>
            </a:r>
            <a:br>
              <a:rPr lang="fr-FR" sz="1000" dirty="0">
                <a:cs typeface="Arial" charset="0"/>
              </a:rPr>
            </a:br>
            <a:r>
              <a:rPr lang="fr-FR" sz="1000" dirty="0">
                <a:cs typeface="Arial" charset="0"/>
              </a:rPr>
              <a:t>  &lt;</a:t>
            </a:r>
            <a:r>
              <a:rPr lang="fr-FR" sz="1000" dirty="0" err="1">
                <a:cs typeface="Arial" charset="0"/>
              </a:rPr>
              <a:t>xsl:attribute</a:t>
            </a:r>
            <a:r>
              <a:rPr lang="fr-FR" sz="1000" dirty="0">
                <a:cs typeface="Arial" charset="0"/>
              </a:rPr>
              <a:t> </a:t>
            </a:r>
            <a:r>
              <a:rPr lang="fr-FR" sz="1000" dirty="0" err="1">
                <a:cs typeface="Arial" charset="0"/>
              </a:rPr>
              <a:t>name</a:t>
            </a:r>
            <a:r>
              <a:rPr lang="fr-FR" sz="1000" dirty="0">
                <a:cs typeface="Arial" charset="0"/>
              </a:rPr>
              <a:t>="style" &gt;</a:t>
            </a:r>
            <a:r>
              <a:rPr lang="fr-FR" sz="1000" dirty="0" err="1">
                <a:cs typeface="Arial" charset="0"/>
              </a:rPr>
              <a:t>font-weight:bold;font-size</a:t>
            </a:r>
            <a:r>
              <a:rPr lang="fr-FR" sz="1000" dirty="0">
                <a:cs typeface="Arial" charset="0"/>
              </a:rPr>
              <a:t>:18px;&lt;/</a:t>
            </a:r>
            <a:r>
              <a:rPr lang="fr-FR" sz="1000" dirty="0" err="1">
                <a:cs typeface="Arial" charset="0"/>
              </a:rPr>
              <a:t>xsl:attribute</a:t>
            </a:r>
            <a:r>
              <a:rPr lang="fr-FR" sz="1000" dirty="0">
                <a:cs typeface="Arial" charset="0"/>
              </a:rPr>
              <a:t>&gt;</a:t>
            </a:r>
            <a:br>
              <a:rPr lang="fr-FR" sz="1000" dirty="0">
                <a:cs typeface="Arial" charset="0"/>
              </a:rPr>
            </a:br>
            <a:r>
              <a:rPr lang="fr-FR" sz="1000" dirty="0">
                <a:cs typeface="Arial" charset="0"/>
              </a:rPr>
              <a:t>  &lt;</a:t>
            </a:r>
            <a:r>
              <a:rPr lang="fr-FR" sz="1000" dirty="0" err="1">
                <a:cs typeface="Arial" charset="0"/>
              </a:rPr>
              <a:t>xsl:attribute</a:t>
            </a:r>
            <a:r>
              <a:rPr lang="fr-FR" sz="1000" dirty="0">
                <a:cs typeface="Arial" charset="0"/>
              </a:rPr>
              <a:t> </a:t>
            </a:r>
            <a:r>
              <a:rPr lang="fr-FR" sz="1000" dirty="0" err="1">
                <a:cs typeface="Arial" charset="0"/>
              </a:rPr>
              <a:t>name</a:t>
            </a:r>
            <a:r>
              <a:rPr lang="fr-FR" sz="1000" dirty="0">
                <a:cs typeface="Arial" charset="0"/>
              </a:rPr>
              <a:t>="bgcolor" &gt;#888888&lt;/</a:t>
            </a:r>
            <a:r>
              <a:rPr lang="fr-FR" sz="1000" dirty="0" err="1">
                <a:cs typeface="Arial" charset="0"/>
              </a:rPr>
              <a:t>xsl:attribute</a:t>
            </a:r>
            <a:r>
              <a:rPr lang="fr-FR" sz="1000" dirty="0">
                <a:cs typeface="Arial" charset="0"/>
              </a:rPr>
              <a:t>&gt;</a:t>
            </a:r>
            <a:br>
              <a:rPr lang="fr-FR" sz="1000" dirty="0">
                <a:cs typeface="Arial" charset="0"/>
              </a:rPr>
            </a:br>
            <a:r>
              <a:rPr lang="fr-FR" sz="1000" dirty="0">
                <a:cs typeface="Arial" charset="0"/>
              </a:rPr>
              <a:t>&lt;/</a:t>
            </a:r>
            <a:r>
              <a:rPr lang="fr-FR" sz="1000" dirty="0" err="1">
                <a:cs typeface="Arial" charset="0"/>
              </a:rPr>
              <a:t>xsl:attribute-set</a:t>
            </a:r>
            <a:r>
              <a:rPr lang="fr-FR" sz="1000" dirty="0">
                <a:cs typeface="Arial" charset="0"/>
              </a:rPr>
              <a:t>&gt;</a:t>
            </a:r>
            <a:br>
              <a:rPr lang="fr-FR" sz="1000" dirty="0">
                <a:cs typeface="Arial" charset="0"/>
              </a:rPr>
            </a:br>
            <a:br>
              <a:rPr lang="fr-FR" sz="1000" dirty="0">
                <a:cs typeface="Arial" charset="0"/>
              </a:rPr>
            </a:br>
            <a:r>
              <a:rPr lang="fr-FR" sz="1000" i="1" dirty="0">
                <a:cs typeface="Arial" charset="0"/>
              </a:rPr>
              <a:t>Utilisation :</a:t>
            </a:r>
            <a:r>
              <a:rPr lang="fr-FR" sz="1000" dirty="0">
                <a:cs typeface="Arial" charset="0"/>
              </a:rPr>
              <a:t> &lt;td </a:t>
            </a:r>
            <a:r>
              <a:rPr lang="fr-FR" sz="1000" dirty="0" err="1">
                <a:cs typeface="Arial" charset="0"/>
              </a:rPr>
              <a:t>xsl:use-attribute-sets</a:t>
            </a:r>
            <a:r>
              <a:rPr lang="fr-FR" sz="1000" dirty="0">
                <a:cs typeface="Arial" charset="0"/>
              </a:rPr>
              <a:t>="</a:t>
            </a:r>
            <a:r>
              <a:rPr lang="fr-FR" sz="1000" dirty="0" err="1">
                <a:cs typeface="Arial" charset="0"/>
              </a:rPr>
              <a:t>table_title</a:t>
            </a:r>
            <a:r>
              <a:rPr lang="fr-FR" sz="1000" dirty="0">
                <a:cs typeface="Arial" charset="0"/>
              </a:rPr>
              <a:t>"&gt;&lt;xsl:value-of select="titre" /&gt;&lt;/td&gt;</a:t>
            </a:r>
            <a:endParaRPr lang="fr-FR" sz="1000" dirty="0">
              <a:cs typeface="Times New Roman" pitchFamily="18" charset="0"/>
            </a:endParaRPr>
          </a:p>
          <a:p>
            <a:pPr eaLnBrk="1" hangingPunct="1"/>
            <a:endParaRPr lang="fr-FR" sz="1000" dirty="0">
              <a:cs typeface="Courier New" pitchFamily="49" charset="0"/>
            </a:endParaRPr>
          </a:p>
          <a:p>
            <a:pPr eaLnBrk="1" hangingPunct="1"/>
            <a:r>
              <a:rPr lang="fr-FR" sz="1000" b="1" dirty="0">
                <a:cs typeface="Courier New" pitchFamily="49" charset="0"/>
              </a:rPr>
              <a:t>Exemple de recherche par clé (l'usage de id est encore plus simple ) :</a:t>
            </a:r>
          </a:p>
          <a:p>
            <a:pPr eaLnBrk="1" hangingPunct="1"/>
            <a:r>
              <a:rPr lang="fr-FR" sz="1000" i="1" dirty="0">
                <a:cs typeface="Arial" charset="0"/>
              </a:rPr>
              <a:t>Définition de la clé : </a:t>
            </a:r>
            <a:r>
              <a:rPr lang="fr-FR" sz="1000" dirty="0">
                <a:cs typeface="Arial" charset="0"/>
              </a:rPr>
              <a:t>&lt;</a:t>
            </a:r>
            <a:r>
              <a:rPr lang="fr-FR" sz="1000" dirty="0" err="1">
                <a:cs typeface="Arial" charset="0"/>
              </a:rPr>
              <a:t>xsl:key</a:t>
            </a:r>
            <a:r>
              <a:rPr lang="fr-FR" sz="1000" dirty="0">
                <a:cs typeface="Arial" charset="0"/>
              </a:rPr>
              <a:t> </a:t>
            </a:r>
            <a:r>
              <a:rPr lang="fr-FR" sz="1000" dirty="0" err="1">
                <a:cs typeface="Arial" charset="0"/>
              </a:rPr>
              <a:t>name</a:t>
            </a:r>
            <a:r>
              <a:rPr lang="fr-FR" sz="1000" dirty="0">
                <a:cs typeface="Arial" charset="0"/>
              </a:rPr>
              <a:t>="</a:t>
            </a:r>
            <a:r>
              <a:rPr lang="fr-FR" sz="1000" dirty="0" err="1">
                <a:cs typeface="Arial" charset="0"/>
              </a:rPr>
              <a:t>keyParagraphe</a:t>
            </a:r>
            <a:r>
              <a:rPr lang="fr-FR" sz="1000" dirty="0">
                <a:cs typeface="Arial" charset="0"/>
              </a:rPr>
              <a:t>" match="paragraphe" use="@bold" /&gt;</a:t>
            </a:r>
            <a:br>
              <a:rPr lang="fr-FR" sz="1000" dirty="0">
                <a:cs typeface="Arial" charset="0"/>
              </a:rPr>
            </a:br>
            <a:r>
              <a:rPr lang="fr-FR" sz="1000" i="1" dirty="0">
                <a:cs typeface="Arial" charset="0"/>
              </a:rPr>
              <a:t>Utilisation de la clé : </a:t>
            </a:r>
            <a:r>
              <a:rPr lang="fr-FR" sz="1000" dirty="0">
                <a:cs typeface="Times New Roman" pitchFamily="18" charset="0"/>
              </a:rPr>
              <a:t>&lt;</a:t>
            </a:r>
            <a:r>
              <a:rPr lang="fr-FR" sz="1000" dirty="0" err="1">
                <a:cs typeface="Times New Roman" pitchFamily="18" charset="0"/>
              </a:rPr>
              <a:t>xsl:for-each</a:t>
            </a:r>
            <a:r>
              <a:rPr lang="fr-FR" sz="1000" dirty="0">
                <a:cs typeface="Times New Roman" pitchFamily="18" charset="0"/>
              </a:rPr>
              <a:t> select="key('</a:t>
            </a:r>
            <a:r>
              <a:rPr lang="fr-FR" sz="1000" dirty="0" err="1">
                <a:cs typeface="Times New Roman" pitchFamily="18" charset="0"/>
              </a:rPr>
              <a:t>keyParagraphe</a:t>
            </a:r>
            <a:r>
              <a:rPr lang="fr-FR" sz="1000" dirty="0">
                <a:cs typeface="Times New Roman" pitchFamily="18" charset="0"/>
              </a:rPr>
              <a:t>','true')"&gt;</a:t>
            </a:r>
            <a:r>
              <a:rPr lang="fr-FR" sz="1000" dirty="0">
                <a:cs typeface="Courier New" pitchFamily="49" charset="0"/>
              </a:rPr>
              <a:t> </a:t>
            </a: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a:noFill/>
        </p:spPr>
        <p:txBody>
          <a:bodyPr/>
          <a:lstStyle/>
          <a:p>
            <a:pPr eaLnBrk="1" hangingPunct="1"/>
            <a:endParaRPr lang="fr-F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a:noFill/>
        </p:spPr>
        <p:txBody>
          <a:bodyPr/>
          <a:lstStyle/>
          <a:p>
            <a:pPr eaLnBrk="1" hangingPunct="1"/>
            <a:endParaRPr lang="fr-F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a:bodyPr>
          <a:lstStyle/>
          <a:p>
            <a:r>
              <a:rPr lang="fr-FR" sz="1000" dirty="0"/>
              <a:t>exemple :</a:t>
            </a:r>
          </a:p>
          <a:p>
            <a:r>
              <a:rPr lang="fr-FR" sz="1000" dirty="0"/>
              <a:t>Prototype : </a:t>
            </a:r>
          </a:p>
          <a:p>
            <a:pPr marL="0" marR="0" lvl="2" indent="0" algn="l" defTabSz="914400" rtl="0" eaLnBrk="1" fontAlgn="auto" latinLnBrk="0" hangingPunct="1">
              <a:lnSpc>
                <a:spcPct val="100000"/>
              </a:lnSpc>
              <a:spcBef>
                <a:spcPts val="0"/>
              </a:spcBef>
              <a:spcAft>
                <a:spcPts val="0"/>
              </a:spcAft>
              <a:buClrTx/>
              <a:buSzTx/>
              <a:buFontTx/>
              <a:buNone/>
              <a:tabLst/>
              <a:defRPr/>
            </a:pPr>
            <a:r>
              <a:rPr lang="fr-FR" i="1" dirty="0">
                <a:ea typeface="MS Mincho" pitchFamily="49" charset="-128"/>
              </a:rPr>
              <a:t> &lt;</a:t>
            </a:r>
            <a:r>
              <a:rPr lang="fr-FR" b="1" i="1" dirty="0" err="1">
                <a:ea typeface="MS Mincho" pitchFamily="49" charset="-128"/>
              </a:rPr>
              <a:t>xsl:for-each</a:t>
            </a:r>
            <a:r>
              <a:rPr lang="fr-FR" b="1" i="1" dirty="0">
                <a:ea typeface="MS Mincho" pitchFamily="49" charset="-128"/>
              </a:rPr>
              <a:t> select</a:t>
            </a:r>
            <a:r>
              <a:rPr lang="fr-FR" i="1" dirty="0">
                <a:ea typeface="MS Mincho" pitchFamily="49" charset="-128"/>
              </a:rPr>
              <a:t>="emprunteurs/personne"&gt;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 </a:t>
            </a:r>
            <a:r>
              <a:rPr lang="fr-FR" i="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="nom"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="nom"/&gt;&lt;/td&gt;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"/&gt;&lt;/td&gt;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a:t>
            </a:r>
            <a:r>
              <a:rPr lang="fr-FR" b="1" i="1" dirty="0" err="1">
                <a:ea typeface="MS Mincho" pitchFamily="49" charset="-128"/>
              </a:rPr>
              <a:t>xsl:for-each</a:t>
            </a:r>
            <a:r>
              <a:rPr lang="fr-FR" i="1" dirty="0">
                <a:ea typeface="MS Mincho" pitchFamily="49" charset="-128"/>
              </a:rPr>
              <a:t>&gt;</a:t>
            </a:r>
            <a:endParaRPr lang="fr-FR" dirty="0"/>
          </a:p>
          <a:p>
            <a:r>
              <a:rPr lang="fr-FR" sz="1000" dirty="0"/>
              <a:t>&lt;</a:t>
            </a:r>
            <a:r>
              <a:rPr lang="fr-FR" sz="1000" dirty="0" err="1"/>
              <a:t>xsl:sort</a:t>
            </a:r>
            <a:r>
              <a:rPr lang="fr-FR" sz="1000" dirty="0"/>
              <a:t> select="</a:t>
            </a:r>
            <a:r>
              <a:rPr lang="fr-FR" sz="1000" i="1" dirty="0"/>
              <a:t>nœud</a:t>
            </a:r>
            <a:r>
              <a:rPr lang="fr-FR" sz="1000" dirty="0"/>
              <a:t>" data-type="</a:t>
            </a:r>
            <a:r>
              <a:rPr lang="fr-FR" sz="1000" i="1" dirty="0" err="1"/>
              <a:t>dtype</a:t>
            </a:r>
            <a:r>
              <a:rPr lang="fr-FR" sz="1000" dirty="0"/>
              <a:t>" </a:t>
            </a:r>
            <a:r>
              <a:rPr lang="fr-FR" sz="1000" dirty="0" err="1"/>
              <a:t>order</a:t>
            </a:r>
            <a:r>
              <a:rPr lang="fr-FR" sz="1000" dirty="0"/>
              <a:t>="</a:t>
            </a:r>
            <a:r>
              <a:rPr lang="fr-FR" sz="1000" i="1" dirty="0" err="1"/>
              <a:t>orderVal</a:t>
            </a:r>
            <a:r>
              <a:rPr lang="fr-FR" sz="1000" dirty="0"/>
              <a:t>" </a:t>
            </a:r>
            <a:r>
              <a:rPr lang="fr-FR" sz="1000" dirty="0" err="1"/>
              <a:t>lang</a:t>
            </a:r>
            <a:r>
              <a:rPr lang="fr-FR" sz="1000" dirty="0"/>
              <a:t>="</a:t>
            </a:r>
            <a:r>
              <a:rPr lang="fr-FR" sz="1000" i="1" dirty="0" err="1"/>
              <a:t>nmtoken</a:t>
            </a:r>
            <a:r>
              <a:rPr lang="fr-FR" sz="1000" dirty="0"/>
              <a:t>" case-</a:t>
            </a:r>
            <a:r>
              <a:rPr lang="fr-FR" sz="1000" dirty="0" err="1"/>
              <a:t>order</a:t>
            </a:r>
            <a:r>
              <a:rPr lang="fr-FR" sz="1000" dirty="0"/>
              <a:t>="</a:t>
            </a:r>
            <a:r>
              <a:rPr lang="fr-FR" sz="1000" i="1" dirty="0" err="1"/>
              <a:t>cOrderValue</a:t>
            </a:r>
            <a:r>
              <a:rPr lang="fr-FR" sz="1000" dirty="0"/>
              <a:t>" /&gt;</a:t>
            </a:r>
          </a:p>
          <a:p>
            <a:endParaRPr lang="fr-FR" sz="1000" dirty="0"/>
          </a:p>
          <a:p>
            <a:r>
              <a:rPr lang="fr-FR" sz="1000" i="1" dirty="0"/>
              <a:t>Nœud</a:t>
            </a:r>
            <a:r>
              <a:rPr lang="fr-FR" sz="1000" dirty="0"/>
              <a:t> : correspond au nœud à trier</a:t>
            </a:r>
          </a:p>
          <a:p>
            <a:r>
              <a:rPr lang="fr-FR" sz="1000" i="1" dirty="0" err="1"/>
              <a:t>dtype</a:t>
            </a:r>
            <a:r>
              <a:rPr lang="fr-FR" sz="1000" dirty="0"/>
              <a:t> : type de donnée pour le tri</a:t>
            </a:r>
          </a:p>
          <a:p>
            <a:r>
              <a:rPr lang="fr-FR" sz="1000" i="1" dirty="0"/>
              <a:t>	-text</a:t>
            </a:r>
            <a:r>
              <a:rPr lang="fr-FR" sz="1000" dirty="0"/>
              <a:t> 	</a:t>
            </a:r>
            <a:r>
              <a:rPr lang="fr-FR" sz="1000" dirty="0">
                <a:sym typeface="Wingdings" pitchFamily="2" charset="2"/>
              </a:rPr>
              <a:t> type texte</a:t>
            </a:r>
            <a:endParaRPr lang="fr-FR" sz="1000" dirty="0"/>
          </a:p>
          <a:p>
            <a:r>
              <a:rPr lang="fr-FR" sz="1000" i="1" dirty="0"/>
              <a:t>	-</a:t>
            </a:r>
            <a:r>
              <a:rPr lang="fr-FR" sz="1000" i="1" dirty="0" err="1"/>
              <a:t>number</a:t>
            </a:r>
            <a:r>
              <a:rPr lang="fr-FR" sz="1000" dirty="0"/>
              <a:t> 	</a:t>
            </a:r>
            <a:r>
              <a:rPr lang="fr-FR" sz="1000" dirty="0">
                <a:sym typeface="Wingdings" pitchFamily="2" charset="2"/>
              </a:rPr>
              <a:t> type numérique</a:t>
            </a:r>
            <a:endParaRPr lang="fr-FR" sz="1000" dirty="0"/>
          </a:p>
          <a:p>
            <a:r>
              <a:rPr lang="fr-FR" sz="1000" i="1" dirty="0"/>
              <a:t>	-</a:t>
            </a:r>
            <a:r>
              <a:rPr lang="fr-FR" sz="1000" i="1" dirty="0" err="1"/>
              <a:t>elt</a:t>
            </a:r>
            <a:endParaRPr lang="fr-FR" sz="1000" i="1" dirty="0"/>
          </a:p>
          <a:p>
            <a:endParaRPr lang="fr-FR" sz="1000" i="1" dirty="0"/>
          </a:p>
          <a:p>
            <a:r>
              <a:rPr lang="fr-FR" sz="1000" i="1" dirty="0" err="1"/>
              <a:t>orderValue</a:t>
            </a:r>
            <a:r>
              <a:rPr lang="fr-FR" sz="1000" i="1" dirty="0"/>
              <a:t> </a:t>
            </a:r>
            <a:r>
              <a:rPr lang="fr-FR" sz="1000" dirty="0"/>
              <a:t>: ordre de tri</a:t>
            </a:r>
          </a:p>
          <a:p>
            <a:r>
              <a:rPr lang="fr-FR" sz="1000" i="1" dirty="0"/>
              <a:t>	-</a:t>
            </a:r>
            <a:r>
              <a:rPr lang="fr-FR" sz="1000" i="1" dirty="0" err="1"/>
              <a:t>ascending</a:t>
            </a:r>
            <a:r>
              <a:rPr lang="fr-FR" sz="1000" dirty="0"/>
              <a:t> 	</a:t>
            </a:r>
            <a:r>
              <a:rPr lang="fr-FR" sz="1000" dirty="0">
                <a:sym typeface="Wingdings" pitchFamily="2" charset="2"/>
              </a:rPr>
              <a:t> croissant</a:t>
            </a:r>
            <a:endParaRPr lang="fr-FR" sz="1000" dirty="0"/>
          </a:p>
          <a:p>
            <a:r>
              <a:rPr lang="fr-FR" sz="1000" i="1" dirty="0"/>
              <a:t>	-</a:t>
            </a:r>
            <a:r>
              <a:rPr lang="fr-FR" sz="1000" i="1" dirty="0" err="1"/>
              <a:t>descending</a:t>
            </a:r>
            <a:r>
              <a:rPr lang="fr-FR" sz="1000" dirty="0"/>
              <a:t> 	</a:t>
            </a:r>
            <a:r>
              <a:rPr lang="fr-FR" sz="1000" dirty="0">
                <a:sym typeface="Wingdings" pitchFamily="2" charset="2"/>
              </a:rPr>
              <a:t> décroissant</a:t>
            </a:r>
          </a:p>
          <a:p>
            <a:endParaRPr lang="fr-FR" sz="1000" dirty="0">
              <a:sym typeface="Wingdings" pitchFamily="2" charset="2"/>
            </a:endParaRPr>
          </a:p>
          <a:p>
            <a:r>
              <a:rPr lang="fr-FR" sz="1000" i="1" dirty="0" err="1">
                <a:sym typeface="Wingdings" pitchFamily="2" charset="2"/>
              </a:rPr>
              <a:t>cOrderValue</a:t>
            </a:r>
            <a:r>
              <a:rPr lang="fr-FR" sz="1000" i="1" dirty="0">
                <a:sym typeface="Wingdings" pitchFamily="2" charset="2"/>
              </a:rPr>
              <a:t> </a:t>
            </a:r>
            <a:r>
              <a:rPr lang="fr-FR" sz="1000" dirty="0">
                <a:sym typeface="Wingdings" pitchFamily="2" charset="2"/>
              </a:rPr>
              <a:t>: choix de tri pour la case (string)</a:t>
            </a:r>
          </a:p>
          <a:p>
            <a:r>
              <a:rPr lang="fr-FR" sz="1000" i="1" dirty="0"/>
              <a:t>	-</a:t>
            </a:r>
            <a:r>
              <a:rPr lang="fr-FR" sz="1000" i="1" dirty="0" err="1"/>
              <a:t>upper</a:t>
            </a:r>
            <a:r>
              <a:rPr lang="fr-FR" sz="1000" i="1" dirty="0"/>
              <a:t>-first</a:t>
            </a:r>
            <a:r>
              <a:rPr lang="fr-FR" sz="1000" dirty="0"/>
              <a:t> </a:t>
            </a:r>
          </a:p>
          <a:p>
            <a:r>
              <a:rPr lang="fr-FR" sz="1000" i="1" dirty="0"/>
              <a:t>	-</a:t>
            </a:r>
            <a:r>
              <a:rPr lang="fr-FR" sz="1000" i="1" dirty="0" err="1"/>
              <a:t>lower</a:t>
            </a:r>
            <a:r>
              <a:rPr lang="fr-FR" sz="1000" i="1" dirty="0"/>
              <a:t>-first</a:t>
            </a:r>
            <a:endParaRPr lang="fr-FR" sz="100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183</a:t>
            </a:fld>
            <a:endParaRPr lang="fr-F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Rot="1" noChangeAspect="1" noChangeArrowheads="1" noTextEdit="1"/>
          </p:cNvSpPr>
          <p:nvPr>
            <p:ph type="sldImg"/>
          </p:nvPr>
        </p:nvSpPr>
        <p:spPr>
          <a:ln/>
        </p:spPr>
      </p:sp>
      <p:sp>
        <p:nvSpPr>
          <p:cNvPr id="415747" name="Rectangle 3"/>
          <p:cNvSpPr>
            <a:spLocks noGrp="1" noChangeArrowheads="1"/>
          </p:cNvSpPr>
          <p:nvPr>
            <p:ph type="body" idx="1"/>
          </p:nvPr>
        </p:nvSpPr>
        <p:spPr>
          <a:noFill/>
        </p:spPr>
        <p:txBody>
          <a:bodyPr/>
          <a:lstStyle/>
          <a:p>
            <a:pPr eaLnBrk="1" hangingPunct="1"/>
            <a:endParaRPr lang="fr-FR" dirty="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185</a:t>
            </a:fld>
            <a:endParaRPr lang="fr-F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186</a:t>
            </a:fld>
            <a:endParaRPr lang="fr-F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187</a:t>
            </a:fld>
            <a:endParaRPr lang="fr-F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Rot="1" noChangeAspect="1" noChangeArrowheads="1" noTextEdit="1"/>
          </p:cNvSpPr>
          <p:nvPr>
            <p:ph type="sldImg"/>
          </p:nvPr>
        </p:nvSpPr>
        <p:spPr>
          <a:ln/>
        </p:spPr>
      </p:sp>
      <p:sp>
        <p:nvSpPr>
          <p:cNvPr id="416771" name="Rectangle 3"/>
          <p:cNvSpPr>
            <a:spLocks noGrp="1" noChangeArrowheads="1"/>
          </p:cNvSpPr>
          <p:nvPr>
            <p:ph type="body" idx="1"/>
          </p:nvPr>
        </p:nvSpPr>
        <p:spPr>
          <a:noFill/>
        </p:spPr>
        <p:txBody>
          <a:bodyPr/>
          <a:lstStyle/>
          <a:p>
            <a:pPr eaLnBrk="1" hangingPunct="1"/>
            <a:endParaRPr lang="fr-F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normAutofit lnSpcReduction="10000"/>
          </a:bodyPr>
          <a:lstStyle/>
          <a:p>
            <a:pPr eaLnBrk="1" hangingPunct="1"/>
            <a:r>
              <a:rPr lang="fr-FR" sz="1000" b="1" dirty="0"/>
              <a:t>Exemple de traitement XSL-T avec liaison XML dynamique en JS :</a:t>
            </a:r>
          </a:p>
          <a:p>
            <a:pPr eaLnBrk="1" hangingPunct="1"/>
            <a:r>
              <a:rPr lang="fr-FR" sz="1000" dirty="0" err="1"/>
              <a:t>function</a:t>
            </a:r>
            <a:r>
              <a:rPr lang="fr-FR" sz="1000" dirty="0"/>
              <a:t> </a:t>
            </a:r>
            <a:r>
              <a:rPr lang="fr-FR" sz="1000" dirty="0" err="1"/>
              <a:t>loadXMLDoc</a:t>
            </a:r>
            <a:r>
              <a:rPr lang="fr-FR" sz="1000" dirty="0"/>
              <a:t>(</a:t>
            </a:r>
            <a:r>
              <a:rPr lang="fr-FR" sz="1000" dirty="0" err="1"/>
              <a:t>fname</a:t>
            </a:r>
            <a:r>
              <a:rPr lang="fr-FR" sz="1000" dirty="0"/>
              <a:t>) {</a:t>
            </a:r>
            <a:br>
              <a:rPr lang="fr-FR" sz="1000" dirty="0"/>
            </a:br>
            <a:r>
              <a:rPr lang="fr-FR" sz="1000" dirty="0"/>
              <a:t>   var </a:t>
            </a:r>
            <a:r>
              <a:rPr lang="fr-FR" sz="1000" dirty="0" err="1"/>
              <a:t>xmlDoc</a:t>
            </a:r>
            <a:r>
              <a:rPr lang="fr-FR" sz="1000" dirty="0"/>
              <a:t>;</a:t>
            </a:r>
            <a:br>
              <a:rPr lang="fr-FR" sz="1000" dirty="0"/>
            </a:br>
            <a:r>
              <a:rPr lang="fr-FR" sz="1000" dirty="0"/>
              <a:t>   if( </a:t>
            </a:r>
            <a:r>
              <a:rPr lang="fr-FR" sz="1000" dirty="0" err="1"/>
              <a:t>window.ActiveXObject</a:t>
            </a:r>
            <a:r>
              <a:rPr lang="fr-FR" sz="1000" dirty="0"/>
              <a:t>) { // pour MSIE</a:t>
            </a:r>
            <a:br>
              <a:rPr lang="fr-FR" sz="1000" dirty="0"/>
            </a:br>
            <a:r>
              <a:rPr lang="fr-FR" sz="1000" dirty="0"/>
              <a:t>      </a:t>
            </a:r>
            <a:r>
              <a:rPr lang="fr-FR" sz="1000" dirty="0" err="1"/>
              <a:t>xmlDoc</a:t>
            </a:r>
            <a:r>
              <a:rPr lang="fr-FR" sz="1000" dirty="0"/>
              <a:t> = new </a:t>
            </a:r>
            <a:r>
              <a:rPr lang="fr-FR" sz="1000" dirty="0" err="1"/>
              <a:t>ActiveXObject</a:t>
            </a:r>
            <a:r>
              <a:rPr lang="fr-FR" sz="1000" dirty="0"/>
              <a:t>( '</a:t>
            </a:r>
            <a:r>
              <a:rPr lang="fr-FR" sz="1000" dirty="0" err="1"/>
              <a:t>Microsoft.XMLDOM</a:t>
            </a:r>
            <a:r>
              <a:rPr lang="fr-FR" sz="1000" dirty="0"/>
              <a:t>');</a:t>
            </a:r>
            <a:br>
              <a:rPr lang="fr-FR" sz="1000" dirty="0"/>
            </a:br>
            <a:r>
              <a:rPr lang="fr-FR" sz="1000" dirty="0"/>
              <a:t>   }</a:t>
            </a:r>
            <a:br>
              <a:rPr lang="fr-FR" sz="1000" dirty="0"/>
            </a:br>
            <a:r>
              <a:rPr lang="fr-FR" sz="1000" dirty="0"/>
              <a:t>   else if( </a:t>
            </a:r>
            <a:r>
              <a:rPr lang="fr-FR" sz="1000" dirty="0" err="1"/>
              <a:t>document.implementation</a:t>
            </a:r>
            <a:r>
              <a:rPr lang="fr-FR" sz="1000" dirty="0"/>
              <a:t> &amp;&amp; </a:t>
            </a:r>
            <a:r>
              <a:rPr lang="fr-FR" sz="1000" dirty="0" err="1"/>
              <a:t>document.implementation.createDocument</a:t>
            </a:r>
            <a:r>
              <a:rPr lang="fr-FR" sz="1000" dirty="0"/>
              <a:t>) { // code pour MFF</a:t>
            </a:r>
            <a:br>
              <a:rPr lang="fr-FR" sz="1000" dirty="0"/>
            </a:br>
            <a:r>
              <a:rPr lang="fr-FR" sz="1000" dirty="0"/>
              <a:t>      </a:t>
            </a:r>
            <a:r>
              <a:rPr lang="fr-FR" sz="1000" dirty="0" err="1"/>
              <a:t>xmlDoc</a:t>
            </a:r>
            <a:r>
              <a:rPr lang="fr-FR" sz="1000" dirty="0"/>
              <a:t> = </a:t>
            </a:r>
            <a:r>
              <a:rPr lang="fr-FR" sz="1000" dirty="0" err="1"/>
              <a:t>document.implementation.createDocument</a:t>
            </a:r>
            <a:r>
              <a:rPr lang="fr-FR" sz="1000" dirty="0"/>
              <a:t>('','',null);</a:t>
            </a:r>
            <a:br>
              <a:rPr lang="fr-FR" sz="1000" dirty="0"/>
            </a:br>
            <a:r>
              <a:rPr lang="fr-FR" sz="1000" dirty="0"/>
              <a:t>  } else { /* ne rien faire */ }</a:t>
            </a:r>
            <a:br>
              <a:rPr lang="fr-FR" sz="1000" dirty="0"/>
            </a:br>
            <a:r>
              <a:rPr lang="fr-FR" sz="1000" dirty="0"/>
              <a:t>   </a:t>
            </a:r>
            <a:r>
              <a:rPr lang="fr-FR" sz="1000" dirty="0" err="1"/>
              <a:t>xmlDoc.async</a:t>
            </a:r>
            <a:r>
              <a:rPr lang="fr-FR" sz="1000" dirty="0"/>
              <a:t> = false;</a:t>
            </a:r>
            <a:br>
              <a:rPr lang="fr-FR" sz="1000" dirty="0"/>
            </a:br>
            <a:r>
              <a:rPr lang="fr-FR" sz="1000" dirty="0"/>
              <a:t>   </a:t>
            </a:r>
            <a:r>
              <a:rPr lang="fr-FR" sz="1000" dirty="0" err="1"/>
              <a:t>xmlDoc.load</a:t>
            </a:r>
            <a:r>
              <a:rPr lang="fr-FR" sz="1000" dirty="0"/>
              <a:t>( </a:t>
            </a:r>
            <a:r>
              <a:rPr lang="fr-FR" sz="1000" dirty="0" err="1"/>
              <a:t>fname</a:t>
            </a:r>
            <a:r>
              <a:rPr lang="fr-FR" sz="1000" dirty="0"/>
              <a:t>);</a:t>
            </a:r>
            <a:br>
              <a:rPr lang="fr-FR" sz="1000" dirty="0"/>
            </a:br>
            <a:r>
              <a:rPr lang="fr-FR" sz="1000" dirty="0"/>
              <a:t>   return( </a:t>
            </a:r>
            <a:r>
              <a:rPr lang="fr-FR" sz="1000" dirty="0" err="1"/>
              <a:t>xmlDoc</a:t>
            </a:r>
            <a:r>
              <a:rPr lang="fr-FR" sz="1000" dirty="0"/>
              <a:t>);</a:t>
            </a:r>
            <a:br>
              <a:rPr lang="fr-FR" sz="1000" dirty="0"/>
            </a:br>
            <a:r>
              <a:rPr lang="fr-FR" sz="1000" dirty="0"/>
              <a:t>}</a:t>
            </a:r>
            <a:br>
              <a:rPr lang="fr-FR" sz="1000" dirty="0"/>
            </a:br>
            <a:br>
              <a:rPr lang="fr-FR" sz="1000" dirty="0"/>
            </a:br>
            <a:r>
              <a:rPr lang="fr-FR" sz="1000" dirty="0" err="1"/>
              <a:t>function</a:t>
            </a:r>
            <a:r>
              <a:rPr lang="fr-FR" sz="1000" dirty="0"/>
              <a:t> </a:t>
            </a:r>
            <a:r>
              <a:rPr lang="fr-FR" sz="1000" dirty="0" err="1"/>
              <a:t>displayResult</a:t>
            </a:r>
            <a:r>
              <a:rPr lang="fr-FR" sz="1000" dirty="0"/>
              <a:t>() {</a:t>
            </a:r>
            <a:br>
              <a:rPr lang="fr-FR" sz="1000" dirty="0"/>
            </a:br>
            <a:r>
              <a:rPr lang="fr-FR" sz="1000" dirty="0"/>
              <a:t>   xml = </a:t>
            </a:r>
            <a:r>
              <a:rPr lang="fr-FR" sz="1000" dirty="0" err="1"/>
              <a:t>loadXMLDoc</a:t>
            </a:r>
            <a:r>
              <a:rPr lang="fr-FR" sz="1000" dirty="0"/>
              <a:t>( 'data.xml');</a:t>
            </a:r>
            <a:br>
              <a:rPr lang="fr-FR" sz="1000" dirty="0"/>
            </a:br>
            <a:r>
              <a:rPr lang="fr-FR" sz="1000" dirty="0"/>
              <a:t>   </a:t>
            </a:r>
            <a:r>
              <a:rPr lang="fr-FR" sz="1000" dirty="0" err="1"/>
              <a:t>xsl</a:t>
            </a:r>
            <a:r>
              <a:rPr lang="fr-FR" sz="1000" dirty="0"/>
              <a:t> = </a:t>
            </a:r>
            <a:r>
              <a:rPr lang="fr-FR" sz="1000" dirty="0" err="1"/>
              <a:t>loadXMLDoc</a:t>
            </a:r>
            <a:r>
              <a:rPr lang="fr-FR" sz="1000" dirty="0"/>
              <a:t>( 'transform.xsl');</a:t>
            </a:r>
            <a:br>
              <a:rPr lang="fr-FR" sz="1000" dirty="0"/>
            </a:br>
            <a:br>
              <a:rPr lang="fr-FR" sz="1000" dirty="0"/>
            </a:br>
            <a:r>
              <a:rPr lang="fr-FR" sz="1000" dirty="0"/>
              <a:t>   if( </a:t>
            </a:r>
            <a:r>
              <a:rPr lang="fr-FR" sz="1000" dirty="0" err="1"/>
              <a:t>window.ActiveXObject</a:t>
            </a:r>
            <a:r>
              <a:rPr lang="fr-FR" sz="1000" dirty="0"/>
              <a:t>) { // MSIE</a:t>
            </a:r>
            <a:br>
              <a:rPr lang="fr-FR" sz="1000" dirty="0"/>
            </a:br>
            <a:r>
              <a:rPr lang="fr-FR" sz="1000" dirty="0"/>
              <a:t>      ex = </a:t>
            </a:r>
            <a:r>
              <a:rPr lang="fr-FR" sz="1000" dirty="0" err="1"/>
              <a:t>xml.transformNode</a:t>
            </a:r>
            <a:r>
              <a:rPr lang="fr-FR" sz="1000" dirty="0"/>
              <a:t>( </a:t>
            </a:r>
            <a:r>
              <a:rPr lang="fr-FR" sz="1000" dirty="0" err="1"/>
              <a:t>xsl</a:t>
            </a:r>
            <a:r>
              <a:rPr lang="fr-FR" sz="1000" dirty="0"/>
              <a:t>);</a:t>
            </a:r>
            <a:br>
              <a:rPr lang="fr-FR" sz="1000" dirty="0"/>
            </a:br>
            <a:r>
              <a:rPr lang="fr-FR" sz="1000" dirty="0"/>
              <a:t>      </a:t>
            </a:r>
            <a:r>
              <a:rPr lang="fr-FR" sz="1000" dirty="0" err="1"/>
              <a:t>document.body</a:t>
            </a:r>
            <a:r>
              <a:rPr lang="fr-FR" sz="1000" dirty="0"/>
              <a:t>.</a:t>
            </a:r>
            <a:r>
              <a:rPr lang="fr-FR" sz="1000" dirty="0" err="1"/>
              <a:t>innerHTML</a:t>
            </a:r>
            <a:r>
              <a:rPr lang="fr-FR" sz="1000" dirty="0"/>
              <a:t> = ex;</a:t>
            </a:r>
            <a:br>
              <a:rPr lang="fr-FR" sz="1000" dirty="0"/>
            </a:br>
            <a:r>
              <a:rPr lang="fr-FR" sz="1000" dirty="0"/>
              <a:t>   } else if( </a:t>
            </a:r>
            <a:r>
              <a:rPr lang="fr-FR" sz="1000" dirty="0" err="1"/>
              <a:t>document.implementation</a:t>
            </a:r>
            <a:r>
              <a:rPr lang="fr-FR" sz="1000" dirty="0"/>
              <a:t> &amp;&amp; </a:t>
            </a:r>
            <a:r>
              <a:rPr lang="fr-FR" sz="1000" dirty="0" err="1"/>
              <a:t>document.implementation.createDocument</a:t>
            </a:r>
            <a:r>
              <a:rPr lang="fr-FR" sz="1000" dirty="0"/>
              <a:t>) { // pour MFF</a:t>
            </a:r>
            <a:br>
              <a:rPr lang="fr-FR" sz="1000" dirty="0"/>
            </a:br>
            <a:r>
              <a:rPr lang="fr-FR" sz="1000" dirty="0"/>
              <a:t>      </a:t>
            </a:r>
            <a:r>
              <a:rPr lang="fr-FR" sz="1000" dirty="0" err="1"/>
              <a:t>xsltProcessor</a:t>
            </a:r>
            <a:r>
              <a:rPr lang="fr-FR" sz="1000" dirty="0"/>
              <a:t> = new </a:t>
            </a:r>
            <a:r>
              <a:rPr lang="fr-FR" sz="1000" dirty="0" err="1"/>
              <a:t>XSLTProcessor</a:t>
            </a:r>
            <a:r>
              <a:rPr lang="fr-FR" sz="1000" dirty="0"/>
              <a:t>();</a:t>
            </a:r>
            <a:br>
              <a:rPr lang="fr-FR" sz="1000" dirty="0"/>
            </a:br>
            <a:r>
              <a:rPr lang="fr-FR" sz="1000" dirty="0"/>
              <a:t>      </a:t>
            </a:r>
            <a:r>
              <a:rPr lang="fr-FR" sz="1000" dirty="0" err="1"/>
              <a:t>xsltProcessor.importStylesheet</a:t>
            </a:r>
            <a:r>
              <a:rPr lang="fr-FR" sz="1000" dirty="0"/>
              <a:t>( </a:t>
            </a:r>
            <a:r>
              <a:rPr lang="fr-FR" sz="1000" dirty="0" err="1"/>
              <a:t>xsl</a:t>
            </a:r>
            <a:r>
              <a:rPr lang="fr-FR" sz="1000" dirty="0"/>
              <a:t>);</a:t>
            </a:r>
            <a:br>
              <a:rPr lang="fr-FR" sz="1000" dirty="0"/>
            </a:br>
            <a:r>
              <a:rPr lang="fr-FR" sz="1000" dirty="0"/>
              <a:t>      </a:t>
            </a:r>
            <a:r>
              <a:rPr lang="fr-FR" sz="1000" dirty="0" err="1"/>
              <a:t>resultDocument</a:t>
            </a:r>
            <a:r>
              <a:rPr lang="fr-FR" sz="1000" dirty="0"/>
              <a:t> = </a:t>
            </a:r>
            <a:r>
              <a:rPr lang="fr-FR" sz="1000" dirty="0" err="1"/>
              <a:t>xsltProcessor.transformToFragment</a:t>
            </a:r>
            <a:r>
              <a:rPr lang="fr-FR" sz="1000" dirty="0"/>
              <a:t>( xml, document);</a:t>
            </a:r>
            <a:br>
              <a:rPr lang="fr-FR" sz="1000" dirty="0"/>
            </a:br>
            <a:r>
              <a:rPr lang="fr-FR" sz="1000" dirty="0"/>
              <a:t>      </a:t>
            </a:r>
            <a:r>
              <a:rPr lang="fr-FR" sz="1000" dirty="0" err="1"/>
              <a:t>document.body</a:t>
            </a:r>
            <a:r>
              <a:rPr lang="fr-FR" sz="1000" dirty="0"/>
              <a:t>.</a:t>
            </a:r>
            <a:r>
              <a:rPr lang="fr-FR" sz="1000" dirty="0" err="1"/>
              <a:t>appendChild</a:t>
            </a:r>
            <a:r>
              <a:rPr lang="fr-FR" sz="1000" dirty="0"/>
              <a:t>( </a:t>
            </a:r>
            <a:r>
              <a:rPr lang="fr-FR" sz="1000" dirty="0" err="1"/>
              <a:t>resultDocument</a:t>
            </a:r>
            <a:r>
              <a:rPr lang="fr-FR" sz="1000" dirty="0"/>
              <a:t>);</a:t>
            </a:r>
            <a:br>
              <a:rPr lang="fr-FR" sz="1000" dirty="0"/>
            </a:br>
            <a:r>
              <a:rPr lang="fr-FR" sz="1000" dirty="0"/>
              <a:t>   }</a:t>
            </a:r>
            <a:br>
              <a:rPr lang="fr-FR" sz="1000" dirty="0"/>
            </a:br>
            <a:r>
              <a:rPr lang="fr-FR" sz="1000" dirty="0"/>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https://fr.wikipedia.org/wiki/Standard_Generalized_Markup_Language#Diff%C3%A9rences_entre_le_GML_ou_HTML_et_une_instance_SGML_bien_form%C3%A9e</a:t>
            </a: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19</a:t>
            </a:fld>
            <a:endParaRPr lang="fr-FR"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normAutofit/>
          </a:bodyPr>
          <a:lstStyle/>
          <a:p>
            <a:pPr eaLnBrk="1" hangingPunct="1"/>
            <a:r>
              <a:rPr lang="fr-FR" sz="1000" b="1" u="sng" dirty="0" err="1"/>
              <a:t>Xsltjs</a:t>
            </a:r>
            <a:r>
              <a:rPr lang="fr-FR" sz="1000" dirty="0"/>
              <a:t>: http://johannburkard.de/software/xsltjs/</a:t>
            </a: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lstStyle/>
          <a:p>
            <a:pPr eaLnBrk="1" hangingPunct="1"/>
            <a:r>
              <a:rPr lang="fr-FR" sz="1000" b="1" dirty="0"/>
              <a:t>Exemple de traitement XSL-T avec liaison XML dynamique coté serveur avec ASP:</a:t>
            </a:r>
            <a:r>
              <a:rPr lang="fr-FR" sz="1000" dirty="0"/>
              <a:t>&lt;%</a:t>
            </a:r>
            <a:br>
              <a:rPr lang="fr-FR" sz="1000" dirty="0"/>
            </a:br>
            <a:r>
              <a:rPr lang="fr-FR" sz="1000" dirty="0"/>
              <a:t>'</a:t>
            </a:r>
            <a:r>
              <a:rPr lang="fr-FR" sz="1000" dirty="0" err="1"/>
              <a:t>Load</a:t>
            </a:r>
            <a:r>
              <a:rPr lang="fr-FR" sz="1000" dirty="0"/>
              <a:t> XML</a:t>
            </a:r>
            <a:br>
              <a:rPr lang="fr-FR" sz="1000" dirty="0"/>
            </a:br>
            <a:r>
              <a:rPr lang="fr-FR" sz="1000" dirty="0"/>
              <a:t>set xml = </a:t>
            </a:r>
            <a:r>
              <a:rPr lang="fr-FR" sz="1000" dirty="0" err="1"/>
              <a:t>Server.CreateObject</a:t>
            </a:r>
            <a:r>
              <a:rPr lang="fr-FR" sz="1000" dirty="0"/>
              <a:t>("</a:t>
            </a:r>
            <a:r>
              <a:rPr lang="fr-FR" sz="1000" dirty="0" err="1"/>
              <a:t>Microsoft.XMLDOM</a:t>
            </a:r>
            <a:r>
              <a:rPr lang="fr-FR" sz="1000" dirty="0"/>
              <a:t>")</a:t>
            </a:r>
            <a:br>
              <a:rPr lang="fr-FR" sz="1000" dirty="0"/>
            </a:br>
            <a:r>
              <a:rPr lang="fr-FR" sz="1000" dirty="0" err="1"/>
              <a:t>xml.async</a:t>
            </a:r>
            <a:r>
              <a:rPr lang="fr-FR" sz="1000" dirty="0"/>
              <a:t> = false</a:t>
            </a:r>
            <a:br>
              <a:rPr lang="fr-FR" sz="1000" dirty="0"/>
            </a:br>
            <a:r>
              <a:rPr lang="fr-FR" sz="1000" dirty="0" err="1"/>
              <a:t>xml.load</a:t>
            </a:r>
            <a:r>
              <a:rPr lang="fr-FR" sz="1000" dirty="0"/>
              <a:t>(</a:t>
            </a:r>
            <a:r>
              <a:rPr lang="fr-FR" sz="1000" dirty="0" err="1"/>
              <a:t>Server.MapPath</a:t>
            </a:r>
            <a:r>
              <a:rPr lang="fr-FR" sz="1000" dirty="0"/>
              <a:t>("cdcatalog.xml"))</a:t>
            </a:r>
            <a:br>
              <a:rPr lang="fr-FR" sz="1000" dirty="0"/>
            </a:br>
            <a:br>
              <a:rPr lang="fr-FR" sz="1000" dirty="0"/>
            </a:br>
            <a:r>
              <a:rPr lang="fr-FR" sz="1000" dirty="0"/>
              <a:t>'</a:t>
            </a:r>
            <a:r>
              <a:rPr lang="fr-FR" sz="1000" dirty="0" err="1"/>
              <a:t>Load</a:t>
            </a:r>
            <a:r>
              <a:rPr lang="fr-FR" sz="1000" dirty="0"/>
              <a:t> XSL</a:t>
            </a:r>
            <a:br>
              <a:rPr lang="fr-FR" sz="1000" dirty="0"/>
            </a:br>
            <a:r>
              <a:rPr lang="fr-FR" sz="1000" dirty="0"/>
              <a:t>set </a:t>
            </a:r>
            <a:r>
              <a:rPr lang="fr-FR" sz="1000" dirty="0" err="1"/>
              <a:t>xsl</a:t>
            </a:r>
            <a:r>
              <a:rPr lang="fr-FR" sz="1000" dirty="0"/>
              <a:t> = </a:t>
            </a:r>
            <a:r>
              <a:rPr lang="fr-FR" sz="1000" dirty="0" err="1"/>
              <a:t>Server.CreateObject</a:t>
            </a:r>
            <a:r>
              <a:rPr lang="fr-FR" sz="1000" dirty="0"/>
              <a:t>("</a:t>
            </a:r>
            <a:r>
              <a:rPr lang="fr-FR" sz="1000" dirty="0" err="1"/>
              <a:t>Microsoft.XMLDOM</a:t>
            </a:r>
            <a:r>
              <a:rPr lang="fr-FR" sz="1000" dirty="0"/>
              <a:t>")</a:t>
            </a:r>
            <a:br>
              <a:rPr lang="fr-FR" sz="1000" dirty="0"/>
            </a:br>
            <a:r>
              <a:rPr lang="fr-FR" sz="1000" dirty="0" err="1"/>
              <a:t>xsl.async</a:t>
            </a:r>
            <a:r>
              <a:rPr lang="fr-FR" sz="1000" dirty="0"/>
              <a:t> = false</a:t>
            </a:r>
            <a:br>
              <a:rPr lang="fr-FR" sz="1000" dirty="0"/>
            </a:br>
            <a:r>
              <a:rPr lang="fr-FR" sz="1000" dirty="0" err="1"/>
              <a:t>xsl.load</a:t>
            </a:r>
            <a:r>
              <a:rPr lang="fr-FR" sz="1000" dirty="0"/>
              <a:t>(</a:t>
            </a:r>
            <a:r>
              <a:rPr lang="fr-FR" sz="1000" dirty="0" err="1"/>
              <a:t>Server.MapPath</a:t>
            </a:r>
            <a:r>
              <a:rPr lang="fr-FR" sz="1000" dirty="0"/>
              <a:t>("cdcatalog.xsl"))</a:t>
            </a:r>
            <a:br>
              <a:rPr lang="fr-FR" sz="1000" dirty="0"/>
            </a:br>
            <a:br>
              <a:rPr lang="fr-FR" sz="1000" dirty="0"/>
            </a:br>
            <a:r>
              <a:rPr lang="fr-FR" sz="1000" dirty="0"/>
              <a:t>'</a:t>
            </a:r>
            <a:r>
              <a:rPr lang="fr-FR" sz="1000" dirty="0" err="1"/>
              <a:t>Transform</a:t>
            </a:r>
            <a:r>
              <a:rPr lang="fr-FR" sz="1000" dirty="0"/>
              <a:t> file</a:t>
            </a:r>
            <a:br>
              <a:rPr lang="fr-FR" sz="1000" dirty="0"/>
            </a:br>
            <a:r>
              <a:rPr lang="fr-FR" sz="1000" dirty="0" err="1"/>
              <a:t>Response.Write</a:t>
            </a:r>
            <a:r>
              <a:rPr lang="fr-FR" sz="1000" dirty="0"/>
              <a:t>(</a:t>
            </a:r>
            <a:r>
              <a:rPr lang="fr-FR" sz="1000" dirty="0" err="1"/>
              <a:t>xml.transformNode</a:t>
            </a:r>
            <a:r>
              <a:rPr lang="fr-FR" sz="1000" dirty="0"/>
              <a:t>(</a:t>
            </a:r>
            <a:r>
              <a:rPr lang="fr-FR" sz="1000" dirty="0" err="1"/>
              <a:t>xsl</a:t>
            </a:r>
            <a:r>
              <a:rPr lang="fr-FR" sz="1000" dirty="0"/>
              <a:t>))</a:t>
            </a:r>
            <a:br>
              <a:rPr lang="fr-FR" sz="1000" dirty="0"/>
            </a:br>
            <a:r>
              <a:rPr lang="fr-FR" sz="1000" dirty="0"/>
              <a:t>%&gt; </a:t>
            </a:r>
          </a:p>
          <a:p>
            <a:pPr eaLnBrk="1" hangingPunct="1"/>
            <a:endParaRPr lang="fr-FR" sz="1000" dirty="0"/>
          </a:p>
          <a:p>
            <a:pPr eaLnBrk="1" hangingPunct="1"/>
            <a:r>
              <a:rPr lang="fr-FR" sz="1000" dirty="0"/>
              <a:t>Un équivalent est bien sûr faisable en </a:t>
            </a:r>
            <a:r>
              <a:rPr lang="fr-FR" sz="1000" dirty="0" err="1"/>
              <a:t>php</a:t>
            </a:r>
            <a:endParaRPr lang="fr-FR" sz="1000" dirty="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http://www.xml.com/pub/a/2002/04/10/xslt2.html</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193</a:t>
            </a:fld>
            <a:endParaRPr lang="fr-F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http://www.xml.com/pub/a/2002/04/10/xslt2.html</a:t>
            </a:r>
          </a:p>
          <a:p>
            <a:r>
              <a:rPr lang="fr-FR" dirty="0"/>
              <a:t>http://saxon.sourceforge.net/saxon7.8/functions.html#xslt:current-group</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194</a:t>
            </a:fld>
            <a:endParaRPr lang="fr-F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http://www.xml.com/pub/a/2002/04/10/xslt2.html</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195</a:t>
            </a:fld>
            <a:endParaRPr lang="fr-F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Recomendation</a:t>
            </a:r>
            <a:r>
              <a:rPr lang="fr-FR" dirty="0"/>
              <a:t> </a:t>
            </a:r>
            <a:r>
              <a:rPr lang="fr-FR" dirty="0" err="1"/>
              <a:t>Xpath</a:t>
            </a:r>
            <a:r>
              <a:rPr lang="fr-FR" dirty="0"/>
              <a:t> 3.0:https://www.w3.org/TR/xpath-30/</a:t>
            </a:r>
          </a:p>
          <a:p>
            <a:r>
              <a:rPr lang="fr-FR" dirty="0"/>
              <a:t>RC </a:t>
            </a:r>
            <a:r>
              <a:rPr lang="fr-FR" dirty="0" err="1"/>
              <a:t>Xpath</a:t>
            </a:r>
            <a:r>
              <a:rPr lang="fr-FR" dirty="0"/>
              <a:t> 3.1 :https://www.w3.org/TR/xpath-31/</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196</a:t>
            </a:fld>
            <a:endParaRPr lang="fr-F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Stylus studio </a:t>
            </a:r>
            <a:r>
              <a:rPr lang="fr-FR" dirty="0"/>
              <a:t>: 	http://www.stylusstudio.com/buy/</a:t>
            </a:r>
          </a:p>
          <a:p>
            <a:r>
              <a:rPr lang="fr-FR" b="1" u="sng" dirty="0" err="1"/>
              <a:t>Oxygen</a:t>
            </a:r>
            <a:r>
              <a:rPr lang="fr-FR" b="0" u="none" dirty="0"/>
              <a:t>: 		https://www.oxygenxml.com/buy.html</a:t>
            </a:r>
          </a:p>
          <a:p>
            <a:r>
              <a:rPr lang="fr-FR" b="1" u="sng" dirty="0"/>
              <a:t>Xml </a:t>
            </a:r>
            <a:r>
              <a:rPr lang="fr-FR" b="1" u="sng" dirty="0" err="1"/>
              <a:t>BluePrint</a:t>
            </a:r>
            <a:r>
              <a:rPr lang="fr-FR" b="0" u="none" dirty="0"/>
              <a:t>: 	https://www.xmlblueprint.com/buy.htm</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197</a:t>
            </a:fld>
            <a:endParaRPr lang="fr-F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http://fr.slideshare.net/jakubmaly/xslt-30-new-features</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198</a:t>
            </a:fld>
            <a:endParaRPr lang="fr-F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199</a:t>
            </a:fld>
            <a:endParaRPr lang="fr-F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200</a:t>
            </a:fld>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20</a:t>
            </a:fld>
            <a:endParaRPr lang="fr-FR"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201</a:t>
            </a:fld>
            <a:endParaRPr lang="fr-F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202</a:t>
            </a:fld>
            <a:endParaRPr lang="fr-F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Rot="1" noChangeAspect="1" noChangeArrowheads="1" noTextEdit="1"/>
          </p:cNvSpPr>
          <p:nvPr>
            <p:ph type="sldImg"/>
          </p:nvPr>
        </p:nvSpPr>
        <p:spPr>
          <a:ln/>
        </p:spPr>
      </p:sp>
      <p:sp>
        <p:nvSpPr>
          <p:cNvPr id="417795" name="Rectangle 3"/>
          <p:cNvSpPr>
            <a:spLocks noGrp="1" noChangeArrowheads="1"/>
          </p:cNvSpPr>
          <p:nvPr>
            <p:ph type="body" idx="1"/>
          </p:nvPr>
        </p:nvSpPr>
        <p:spPr>
          <a:noFill/>
        </p:spPr>
        <p:txBody>
          <a:bodyPr/>
          <a:lstStyle/>
          <a:p>
            <a:pPr eaLnBrk="1" hangingPunct="1"/>
            <a:r>
              <a:rPr lang="fr-FR" sz="1000" b="1" dirty="0">
                <a:ea typeface="MS Mincho" pitchFamily="49" charset="-128"/>
              </a:rPr>
              <a:t>Incompatibilité des processeurs XSL-FO :</a:t>
            </a:r>
            <a:r>
              <a:rPr lang="fr-FR" sz="1000" dirty="0">
                <a:ea typeface="MS Mincho" pitchFamily="49" charset="-128"/>
              </a:rPr>
              <a:t> </a:t>
            </a:r>
          </a:p>
          <a:p>
            <a:pPr eaLnBrk="1" hangingPunct="1"/>
            <a:r>
              <a:rPr lang="fr-FR" sz="1000" dirty="0">
                <a:ea typeface="MS Mincho" pitchFamily="49" charset="-128"/>
              </a:rPr>
              <a:t>Du fait du manque de DTD/XSD pour XSL-FO, les processeurs XSL-FO sont très différents. Il en ressort que même le plus utilisé FOP est incapable de formater le même code XSL-FO avec 2 versions différentes de processeur FO. Ainsi, les modèles XSL-FO doivent être créés spécifiquement pour chaque processeur et ne sont en aucun cas interchangeables. D'où une nécessité de forte adaptation ou de spécialisation des programmeurs.</a:t>
            </a:r>
          </a:p>
          <a:p>
            <a:pPr eaLnBrk="1" hangingPunct="1"/>
            <a:endParaRPr lang="fr-FR" sz="1000" dirty="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204</a:t>
            </a:fld>
            <a:endParaRPr lang="fr-FR" dirty="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1026"/>
          <p:cNvSpPr>
            <a:spLocks noGrp="1" noRot="1" noChangeAspect="1" noChangeArrowheads="1" noTextEdit="1"/>
          </p:cNvSpPr>
          <p:nvPr>
            <p:ph type="sldImg"/>
          </p:nvPr>
        </p:nvSpPr>
        <p:spPr>
          <a:ln/>
        </p:spPr>
      </p:sp>
      <p:sp>
        <p:nvSpPr>
          <p:cNvPr id="419843" name="Rectangle 1027"/>
          <p:cNvSpPr>
            <a:spLocks noGrp="1" noChangeArrowheads="1"/>
          </p:cNvSpPr>
          <p:nvPr>
            <p:ph type="body" idx="1"/>
          </p:nvPr>
        </p:nvSpPr>
        <p:spPr>
          <a:noFill/>
        </p:spPr>
        <p:txBody>
          <a:bodyPr/>
          <a:lstStyle/>
          <a:p>
            <a:pPr eaLnBrk="1" hangingPunct="1"/>
            <a:r>
              <a:rPr lang="fr-FR" b="1" dirty="0">
                <a:ea typeface="MS Mincho" pitchFamily="49" charset="-128"/>
              </a:rPr>
              <a:t>Exemple de page simple XSL-FO :</a:t>
            </a:r>
            <a:br>
              <a:rPr lang="fr-FR" b="1" dirty="0">
                <a:ea typeface="MS Mincho" pitchFamily="49" charset="-128"/>
              </a:rPr>
            </a:br>
            <a:r>
              <a:rPr lang="fr-FR" dirty="0">
                <a:solidFill>
                  <a:srgbClr val="000000"/>
                </a:solidFill>
                <a:cs typeface="Courier New" pitchFamily="49" charset="0"/>
              </a:rPr>
              <a:t>&lt;?xml version="1.0" encoding="ISO-8859-1"?&gt;</a:t>
            </a:r>
            <a:br>
              <a:rPr lang="fr-FR" dirty="0">
                <a:solidFill>
                  <a:srgbClr val="000000"/>
                </a:solidFill>
                <a:cs typeface="Courier New" pitchFamily="49" charset="0"/>
              </a:rPr>
            </a:br>
            <a:r>
              <a:rPr lang="fr-FR" dirty="0">
                <a:solidFill>
                  <a:srgbClr val="000000"/>
                </a:solidFill>
                <a:cs typeface="Courier New" pitchFamily="49" charset="0"/>
              </a:rPr>
              <a:t>&lt;</a:t>
            </a:r>
            <a:r>
              <a:rPr lang="fr-FR" dirty="0" err="1">
                <a:solidFill>
                  <a:srgbClr val="000000"/>
                </a:solidFill>
                <a:cs typeface="Courier New" pitchFamily="49" charset="0"/>
              </a:rPr>
              <a:t>fo:root</a:t>
            </a:r>
            <a:r>
              <a:rPr lang="fr-FR" dirty="0">
                <a:solidFill>
                  <a:srgbClr val="000000"/>
                </a:solidFill>
                <a:cs typeface="Courier New" pitchFamily="49" charset="0"/>
              </a:rPr>
              <a:t> </a:t>
            </a:r>
            <a:r>
              <a:rPr lang="fr-FR" dirty="0" err="1">
                <a:solidFill>
                  <a:srgbClr val="000000"/>
                </a:solidFill>
                <a:cs typeface="Courier New" pitchFamily="49" charset="0"/>
              </a:rPr>
              <a:t>xmlns:fo</a:t>
            </a:r>
            <a:r>
              <a:rPr lang="fr-FR" dirty="0">
                <a:solidFill>
                  <a:srgbClr val="000000"/>
                </a:solidFill>
                <a:cs typeface="Courier New" pitchFamily="49" charset="0"/>
              </a:rPr>
              <a:t>="http://www.w3.org/1999/XSL/Format"&gt;</a:t>
            </a:r>
            <a:br>
              <a:rPr lang="fr-FR" dirty="0">
                <a:solidFill>
                  <a:srgbClr val="000000"/>
                </a:solidFill>
                <a:cs typeface="Courier New" pitchFamily="49" charset="0"/>
              </a:rPr>
            </a:b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fo:layout-master-set</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fo:simple-page-master</a:t>
            </a:r>
            <a:r>
              <a:rPr lang="fr-FR" dirty="0">
                <a:solidFill>
                  <a:srgbClr val="000000"/>
                </a:solidFill>
                <a:cs typeface="Courier New" pitchFamily="49" charset="0"/>
              </a:rPr>
              <a:t> master-</a:t>
            </a:r>
            <a:r>
              <a:rPr lang="fr-FR" dirty="0" err="1">
                <a:solidFill>
                  <a:srgbClr val="000000"/>
                </a:solidFill>
                <a:cs typeface="Courier New" pitchFamily="49" charset="0"/>
              </a:rPr>
              <a:t>name</a:t>
            </a:r>
            <a:r>
              <a:rPr lang="fr-FR" dirty="0">
                <a:solidFill>
                  <a:srgbClr val="000000"/>
                </a:solidFill>
                <a:cs typeface="Courier New" pitchFamily="49" charset="0"/>
              </a:rPr>
              <a:t>="</a:t>
            </a:r>
            <a:r>
              <a:rPr lang="fr-FR" dirty="0" err="1">
                <a:solidFill>
                  <a:srgbClr val="000000"/>
                </a:solidFill>
                <a:cs typeface="Courier New" pitchFamily="49" charset="0"/>
              </a:rPr>
              <a:t>my_page_ref</a:t>
            </a:r>
            <a:r>
              <a:rPr lang="fr-FR" dirty="0">
                <a:solidFill>
                  <a:srgbClr val="000000"/>
                </a:solidFill>
                <a:cs typeface="Courier New" pitchFamily="49" charset="0"/>
              </a:rPr>
              <a:t>" </a:t>
            </a:r>
            <a:r>
              <a:rPr lang="fr-FR" dirty="0" err="1">
                <a:solidFill>
                  <a:srgbClr val="000000"/>
                </a:solidFill>
                <a:cs typeface="Courier New" pitchFamily="49" charset="0"/>
              </a:rPr>
              <a:t>margin</a:t>
            </a:r>
            <a:r>
              <a:rPr lang="fr-FR" dirty="0">
                <a:solidFill>
                  <a:srgbClr val="000000"/>
                </a:solidFill>
                <a:cs typeface="Courier New" pitchFamily="49" charset="0"/>
              </a:rPr>
              <a:t>-top="1.8cm" </a:t>
            </a:r>
            <a:r>
              <a:rPr lang="fr-FR" dirty="0" err="1">
                <a:solidFill>
                  <a:srgbClr val="000000"/>
                </a:solidFill>
                <a:cs typeface="Courier New" pitchFamily="49" charset="0"/>
              </a:rPr>
              <a:t>margin</a:t>
            </a:r>
            <a:r>
              <a:rPr lang="fr-FR" dirty="0">
                <a:solidFill>
                  <a:srgbClr val="000000"/>
                </a:solidFill>
                <a:cs typeface="Courier New" pitchFamily="49" charset="0"/>
              </a:rPr>
              <a:t>-</a:t>
            </a:r>
            <a:r>
              <a:rPr lang="fr-FR" dirty="0" err="1">
                <a:solidFill>
                  <a:srgbClr val="000000"/>
                </a:solidFill>
                <a:cs typeface="Courier New" pitchFamily="49" charset="0"/>
              </a:rPr>
              <a:t>bottom</a:t>
            </a:r>
            <a:r>
              <a:rPr lang="fr-FR" dirty="0">
                <a:solidFill>
                  <a:srgbClr val="000000"/>
                </a:solidFill>
                <a:cs typeface="Courier New" pitchFamily="49" charset="0"/>
              </a:rPr>
              <a:t>="1.8cm" </a:t>
            </a:r>
            <a:r>
              <a:rPr lang="fr-FR" dirty="0" err="1">
                <a:solidFill>
                  <a:srgbClr val="000000"/>
                </a:solidFill>
                <a:cs typeface="Courier New" pitchFamily="49" charset="0"/>
              </a:rPr>
              <a:t>margin</a:t>
            </a:r>
            <a:r>
              <a:rPr lang="fr-FR" dirty="0">
                <a:solidFill>
                  <a:srgbClr val="000000"/>
                </a:solidFill>
                <a:cs typeface="Courier New" pitchFamily="49" charset="0"/>
              </a:rPr>
              <a:t>-</a:t>
            </a:r>
            <a:r>
              <a:rPr lang="fr-FR" dirty="0" err="1">
                <a:solidFill>
                  <a:srgbClr val="000000"/>
                </a:solidFill>
                <a:cs typeface="Courier New" pitchFamily="49" charset="0"/>
              </a:rPr>
              <a:t>left</a:t>
            </a:r>
            <a:r>
              <a:rPr lang="fr-FR" dirty="0">
                <a:solidFill>
                  <a:srgbClr val="000000"/>
                </a:solidFill>
                <a:cs typeface="Courier New" pitchFamily="49" charset="0"/>
              </a:rPr>
              <a:t>="2.5cm" </a:t>
            </a:r>
            <a:r>
              <a:rPr lang="fr-FR" dirty="0" err="1">
                <a:solidFill>
                  <a:srgbClr val="000000"/>
                </a:solidFill>
                <a:cs typeface="Courier New" pitchFamily="49" charset="0"/>
              </a:rPr>
              <a:t>margin</a:t>
            </a:r>
            <a:r>
              <a:rPr lang="fr-FR" dirty="0">
                <a:solidFill>
                  <a:srgbClr val="000000"/>
                </a:solidFill>
                <a:cs typeface="Courier New" pitchFamily="49" charset="0"/>
              </a:rPr>
              <a:t>-right="1.8cm"&gt;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fo:region-body</a:t>
            </a:r>
            <a:r>
              <a:rPr lang="fr-FR" dirty="0">
                <a:solidFill>
                  <a:srgbClr val="000000"/>
                </a:solidFill>
                <a:cs typeface="Courier New" pitchFamily="49" charset="0"/>
              </a:rPr>
              <a:t> </a:t>
            </a:r>
            <a:r>
              <a:rPr lang="fr-FR" dirty="0" err="1">
                <a:solidFill>
                  <a:srgbClr val="000000"/>
                </a:solidFill>
                <a:cs typeface="Courier New" pitchFamily="49" charset="0"/>
              </a:rPr>
              <a:t>margin</a:t>
            </a:r>
            <a:r>
              <a:rPr lang="fr-FR" dirty="0">
                <a:solidFill>
                  <a:srgbClr val="000000"/>
                </a:solidFill>
                <a:cs typeface="Courier New" pitchFamily="49" charset="0"/>
              </a:rPr>
              <a:t>="1cm"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fo:region-before</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fo:region-after</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fo:region-start</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fo:region-end</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fo:simple-page-master</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fo:layout-master-set</a:t>
            </a:r>
            <a:r>
              <a:rPr lang="fr-FR" dirty="0">
                <a:solidFill>
                  <a:srgbClr val="000000"/>
                </a:solidFill>
                <a:cs typeface="Courier New" pitchFamily="49" charset="0"/>
              </a:rPr>
              <a:t>&gt;</a:t>
            </a:r>
            <a:br>
              <a:rPr lang="fr-FR" dirty="0">
                <a:solidFill>
                  <a:srgbClr val="000000"/>
                </a:solidFill>
                <a:cs typeface="Courier New" pitchFamily="49" charset="0"/>
              </a:rPr>
            </a:b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fo:page-sequence</a:t>
            </a:r>
            <a:r>
              <a:rPr lang="fr-FR" dirty="0">
                <a:solidFill>
                  <a:srgbClr val="000000"/>
                </a:solidFill>
                <a:cs typeface="Courier New" pitchFamily="49" charset="0"/>
              </a:rPr>
              <a:t> master-</a:t>
            </a:r>
            <a:r>
              <a:rPr lang="fr-FR" dirty="0" err="1">
                <a:solidFill>
                  <a:srgbClr val="000000"/>
                </a:solidFill>
                <a:cs typeface="Courier New" pitchFamily="49" charset="0"/>
              </a:rPr>
              <a:t>reference</a:t>
            </a:r>
            <a:r>
              <a:rPr lang="fr-FR" dirty="0">
                <a:solidFill>
                  <a:srgbClr val="000000"/>
                </a:solidFill>
                <a:cs typeface="Courier New" pitchFamily="49" charset="0"/>
              </a:rPr>
              <a:t>=" </a:t>
            </a:r>
            <a:r>
              <a:rPr lang="fr-FR" dirty="0" err="1">
                <a:solidFill>
                  <a:srgbClr val="000000"/>
                </a:solidFill>
                <a:cs typeface="Courier New" pitchFamily="49" charset="0"/>
              </a:rPr>
              <a:t>my_page_ref</a:t>
            </a:r>
            <a:r>
              <a:rPr lang="fr-FR" dirty="0">
                <a:solidFill>
                  <a:srgbClr val="000000"/>
                </a:solidFill>
                <a:cs typeface="Courier New" pitchFamily="49" charset="0"/>
              </a:rPr>
              <a:t>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fo:flow</a:t>
            </a:r>
            <a:r>
              <a:rPr lang="fr-FR" dirty="0">
                <a:solidFill>
                  <a:srgbClr val="000000"/>
                </a:solidFill>
                <a:cs typeface="Courier New" pitchFamily="49" charset="0"/>
              </a:rPr>
              <a:t> flow-</a:t>
            </a:r>
            <a:r>
              <a:rPr lang="fr-FR" dirty="0" err="1">
                <a:solidFill>
                  <a:srgbClr val="000000"/>
                </a:solidFill>
                <a:cs typeface="Courier New" pitchFamily="49" charset="0"/>
              </a:rPr>
              <a:t>name</a:t>
            </a:r>
            <a:r>
              <a:rPr lang="fr-FR" dirty="0">
                <a:solidFill>
                  <a:srgbClr val="000000"/>
                </a:solidFill>
                <a:cs typeface="Courier New" pitchFamily="49" charset="0"/>
              </a:rPr>
              <a:t>="</a:t>
            </a:r>
            <a:r>
              <a:rPr lang="fr-FR" dirty="0" err="1">
                <a:solidFill>
                  <a:srgbClr val="000000"/>
                </a:solidFill>
                <a:cs typeface="Courier New" pitchFamily="49" charset="0"/>
              </a:rPr>
              <a:t>xsl</a:t>
            </a:r>
            <a:r>
              <a:rPr lang="fr-FR" dirty="0">
                <a:solidFill>
                  <a:srgbClr val="000000"/>
                </a:solidFill>
                <a:cs typeface="Courier New" pitchFamily="49" charset="0"/>
              </a:rPr>
              <a:t>-</a:t>
            </a:r>
            <a:r>
              <a:rPr lang="fr-FR" dirty="0" err="1">
                <a:solidFill>
                  <a:srgbClr val="000000"/>
                </a:solidFill>
                <a:cs typeface="Courier New" pitchFamily="49" charset="0"/>
              </a:rPr>
              <a:t>region</a:t>
            </a:r>
            <a:r>
              <a:rPr lang="fr-FR" dirty="0">
                <a:solidFill>
                  <a:srgbClr val="000000"/>
                </a:solidFill>
                <a:cs typeface="Courier New" pitchFamily="49" charset="0"/>
              </a:rPr>
              <a:t>-body"&gt;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fo:block</a:t>
            </a:r>
            <a:r>
              <a:rPr lang="fr-FR" dirty="0">
                <a:solidFill>
                  <a:srgbClr val="000000"/>
                </a:solidFill>
                <a:cs typeface="Courier New" pitchFamily="49" charset="0"/>
              </a:rPr>
              <a:t> font-size="12pt" font-</a:t>
            </a:r>
            <a:r>
              <a:rPr lang="fr-FR" dirty="0" err="1">
                <a:solidFill>
                  <a:srgbClr val="000000"/>
                </a:solidFill>
                <a:cs typeface="Courier New" pitchFamily="49" charset="0"/>
              </a:rPr>
              <a:t>family</a:t>
            </a:r>
            <a:r>
              <a:rPr lang="fr-FR" dirty="0">
                <a:solidFill>
                  <a:srgbClr val="000000"/>
                </a:solidFill>
                <a:cs typeface="Courier New" pitchFamily="49" charset="0"/>
              </a:rPr>
              <a:t>="sans-</a:t>
            </a:r>
            <a:r>
              <a:rPr lang="fr-FR" dirty="0" err="1">
                <a:solidFill>
                  <a:srgbClr val="000000"/>
                </a:solidFill>
                <a:cs typeface="Courier New" pitchFamily="49" charset="0"/>
              </a:rPr>
              <a:t>serif</a:t>
            </a:r>
            <a:r>
              <a:rPr lang="fr-FR" dirty="0">
                <a:solidFill>
                  <a:srgbClr val="000000"/>
                </a:solidFill>
                <a:cs typeface="Courier New" pitchFamily="49" charset="0"/>
              </a:rPr>
              <a:t>" </a:t>
            </a:r>
            <a:r>
              <a:rPr lang="fr-FR" dirty="0" err="1">
                <a:solidFill>
                  <a:srgbClr val="000000"/>
                </a:solidFill>
                <a:cs typeface="Courier New" pitchFamily="49" charset="0"/>
              </a:rPr>
              <a:t>color</a:t>
            </a:r>
            <a:r>
              <a:rPr lang="fr-FR" dirty="0">
                <a:solidFill>
                  <a:srgbClr val="000000"/>
                </a:solidFill>
                <a:cs typeface="Courier New" pitchFamily="49" charset="0"/>
              </a:rPr>
              <a:t>="</a:t>
            </a:r>
            <a:r>
              <a:rPr lang="fr-FR" dirty="0" err="1">
                <a:solidFill>
                  <a:srgbClr val="000000"/>
                </a:solidFill>
                <a:cs typeface="Courier New" pitchFamily="49" charset="0"/>
              </a:rPr>
              <a:t>blue</a:t>
            </a:r>
            <a:r>
              <a:rPr lang="fr-FR" dirty="0">
                <a:solidFill>
                  <a:srgbClr val="000000"/>
                </a:solidFill>
                <a:cs typeface="Courier New" pitchFamily="49" charset="0"/>
              </a:rPr>
              <a:t>" </a:t>
            </a:r>
            <a:r>
              <a:rPr lang="fr-FR" dirty="0" err="1">
                <a:solidFill>
                  <a:srgbClr val="000000"/>
                </a:solidFill>
                <a:cs typeface="Courier New" pitchFamily="49" charset="0"/>
              </a:rPr>
              <a:t>space</a:t>
            </a:r>
            <a:r>
              <a:rPr lang="fr-FR" dirty="0">
                <a:solidFill>
                  <a:srgbClr val="000000"/>
                </a:solidFill>
                <a:cs typeface="Courier New" pitchFamily="49" charset="0"/>
              </a:rPr>
              <a:t>-</a:t>
            </a:r>
            <a:r>
              <a:rPr lang="fr-FR" dirty="0" err="1">
                <a:solidFill>
                  <a:srgbClr val="000000"/>
                </a:solidFill>
                <a:cs typeface="Courier New" pitchFamily="49" charset="0"/>
              </a:rPr>
              <a:t>before</a:t>
            </a:r>
            <a:r>
              <a:rPr lang="fr-FR" dirty="0">
                <a:solidFill>
                  <a:srgbClr val="000000"/>
                </a:solidFill>
                <a:cs typeface="Courier New" pitchFamily="49" charset="0"/>
              </a:rPr>
              <a:t>="5mm"&gt;Hello World !&lt;/</a:t>
            </a:r>
            <a:r>
              <a:rPr lang="fr-FR" dirty="0" err="1">
                <a:solidFill>
                  <a:srgbClr val="000000"/>
                </a:solidFill>
                <a:cs typeface="Courier New" pitchFamily="49" charset="0"/>
              </a:rPr>
              <a:t>fo:block</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fo:flow</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fo:page-sequence</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&lt;/</a:t>
            </a:r>
            <a:r>
              <a:rPr lang="fr-FR" dirty="0" err="1">
                <a:solidFill>
                  <a:srgbClr val="000000"/>
                </a:solidFill>
                <a:cs typeface="Courier New" pitchFamily="49" charset="0"/>
              </a:rPr>
              <a:t>fo:root</a:t>
            </a:r>
            <a:r>
              <a:rPr lang="fr-FR" dirty="0">
                <a:solidFill>
                  <a:srgbClr val="000000"/>
                </a:solidFill>
                <a:cs typeface="Courier New" pitchFamily="49" charset="0"/>
              </a:rPr>
              <a:t>&gt;</a:t>
            </a: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206</a:t>
            </a:fld>
            <a:endParaRPr lang="fr-F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a:noFill/>
        </p:spPr>
        <p:txBody>
          <a:bodyPr/>
          <a:lstStyle/>
          <a:p>
            <a:pPr eaLnBrk="1" hangingPunct="1"/>
            <a:endParaRPr lang="fr-FR" dirty="0"/>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25000" lnSpcReduction="20000"/>
          </a:bodyPr>
          <a:lstStyle/>
          <a:p>
            <a:r>
              <a:rPr lang="fr-FR" sz="1200" kern="1200" dirty="0">
                <a:solidFill>
                  <a:schemeClr val="tx1"/>
                </a:solidFill>
                <a:latin typeface="+mn-lt"/>
                <a:ea typeface="+mn-ea"/>
                <a:cs typeface="+mn-cs"/>
              </a:rPr>
              <a:t>&lt;?xml version="1.0" encoding="ISO-8859-1"?&gt;</a:t>
            </a:r>
          </a:p>
          <a:p>
            <a:r>
              <a:rPr lang="fr-FR" sz="1200" kern="1200" dirty="0">
                <a:solidFill>
                  <a:schemeClr val="tx1"/>
                </a:solidFill>
                <a:latin typeface="+mn-lt"/>
                <a:ea typeface="+mn-ea"/>
                <a:cs typeface="+mn-cs"/>
              </a:rPr>
              <a:t>&lt;!DOCTYPE </a:t>
            </a:r>
            <a:r>
              <a:rPr lang="fr-FR" sz="1200" kern="1200" dirty="0" err="1">
                <a:solidFill>
                  <a:schemeClr val="tx1"/>
                </a:solidFill>
                <a:latin typeface="+mn-lt"/>
                <a:ea typeface="+mn-ea"/>
                <a:cs typeface="+mn-cs"/>
              </a:rPr>
              <a:t>xsl:stylesheet</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&lt;!ENTITY euro "&amp;#x20AC;"&gt;</a:t>
            </a:r>
          </a:p>
          <a:p>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xsl:stylesheet</a:t>
            </a:r>
            <a:r>
              <a:rPr lang="fr-FR" sz="1200" kern="1200" dirty="0">
                <a:solidFill>
                  <a:schemeClr val="tx1"/>
                </a:solidFill>
                <a:latin typeface="+mn-lt"/>
                <a:ea typeface="+mn-ea"/>
                <a:cs typeface="+mn-cs"/>
              </a:rPr>
              <a:t> version="1.0" </a:t>
            </a:r>
            <a:r>
              <a:rPr lang="fr-FR" sz="1200" kern="1200" dirty="0" err="1">
                <a:solidFill>
                  <a:schemeClr val="tx1"/>
                </a:solidFill>
                <a:latin typeface="+mn-lt"/>
                <a:ea typeface="+mn-ea"/>
                <a:cs typeface="+mn-cs"/>
              </a:rPr>
              <a:t>xmlns:xsl</a:t>
            </a:r>
            <a:r>
              <a:rPr lang="fr-FR" sz="1200" kern="1200" dirty="0">
                <a:solidFill>
                  <a:schemeClr val="tx1"/>
                </a:solidFill>
                <a:latin typeface="+mn-lt"/>
                <a:ea typeface="+mn-ea"/>
                <a:cs typeface="+mn-cs"/>
              </a:rPr>
              <a:t>="http://www.w3.org/1999/XSL/Transform" </a:t>
            </a:r>
            <a:r>
              <a:rPr lang="fr-FR" sz="1200" kern="1200" dirty="0" err="1">
                <a:solidFill>
                  <a:schemeClr val="tx1"/>
                </a:solidFill>
                <a:latin typeface="+mn-lt"/>
                <a:ea typeface="+mn-ea"/>
                <a:cs typeface="+mn-cs"/>
              </a:rPr>
              <a:t>xmlns:fo</a:t>
            </a:r>
            <a:r>
              <a:rPr lang="fr-FR" sz="1200" kern="1200" dirty="0">
                <a:solidFill>
                  <a:schemeClr val="tx1"/>
                </a:solidFill>
                <a:latin typeface="+mn-lt"/>
                <a:ea typeface="+mn-ea"/>
                <a:cs typeface="+mn-cs"/>
              </a:rPr>
              <a:t>="http://www.w3.org/1999/XSL/Format"&gt;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xsl:output</a:t>
            </a:r>
            <a:r>
              <a:rPr lang="en-US" sz="1200" kern="1200" dirty="0">
                <a:solidFill>
                  <a:schemeClr val="tx1"/>
                </a:solidFill>
                <a:latin typeface="+mn-lt"/>
                <a:ea typeface="+mn-ea"/>
                <a:cs typeface="+mn-cs"/>
              </a:rPr>
              <a:t> method="xml" encoding="ISO-8859-1"/&gt;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xsl:template</a:t>
            </a:r>
            <a:r>
              <a:rPr lang="fr-FR" sz="1200" kern="1200" dirty="0">
                <a:solidFill>
                  <a:schemeClr val="tx1"/>
                </a:solidFill>
                <a:latin typeface="+mn-lt"/>
                <a:ea typeface="+mn-ea"/>
                <a:cs typeface="+mn-cs"/>
              </a:rPr>
              <a:t> match="/"&gt;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fo:root</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xmlns:fo</a:t>
            </a:r>
            <a:r>
              <a:rPr lang="fr-FR" sz="1200" kern="1200" dirty="0">
                <a:solidFill>
                  <a:schemeClr val="tx1"/>
                </a:solidFill>
                <a:latin typeface="+mn-lt"/>
                <a:ea typeface="+mn-ea"/>
                <a:cs typeface="+mn-cs"/>
              </a:rPr>
              <a:t>="http://www.w3.org/1999/XSL/Format"&gt;</a:t>
            </a:r>
          </a:p>
          <a:p>
            <a:r>
              <a:rPr lang="fr-FR" sz="1200" kern="1200" dirty="0">
                <a:solidFill>
                  <a:schemeClr val="tx1"/>
                </a:solidFill>
                <a:latin typeface="+mn-lt"/>
                <a:ea typeface="+mn-ea"/>
                <a:cs typeface="+mn-cs"/>
              </a:rPr>
              <a:t>			&lt;!--format de papier--&gt;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fo:layout-master-set</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fo:simple-page-master</a:t>
            </a:r>
            <a:r>
              <a:rPr lang="fr-FR" sz="1200" kern="1200" dirty="0">
                <a:solidFill>
                  <a:schemeClr val="tx1"/>
                </a:solidFill>
                <a:latin typeface="+mn-lt"/>
                <a:ea typeface="+mn-ea"/>
                <a:cs typeface="+mn-cs"/>
              </a:rPr>
              <a:t> master-</a:t>
            </a:r>
            <a:r>
              <a:rPr lang="fr-FR" sz="1200" kern="1200" dirty="0" err="1">
                <a:solidFill>
                  <a:schemeClr val="tx1"/>
                </a:solidFill>
                <a:latin typeface="+mn-lt"/>
                <a:ea typeface="+mn-ea"/>
                <a:cs typeface="+mn-cs"/>
              </a:rPr>
              <a:t>name</a:t>
            </a:r>
            <a:r>
              <a:rPr lang="fr-FR" sz="1200" kern="1200" dirty="0">
                <a:solidFill>
                  <a:schemeClr val="tx1"/>
                </a:solidFill>
                <a:latin typeface="+mn-lt"/>
                <a:ea typeface="+mn-ea"/>
                <a:cs typeface="+mn-cs"/>
              </a:rPr>
              <a:t>="a4Portrait" page-</a:t>
            </a:r>
            <a:r>
              <a:rPr lang="fr-FR" sz="1200" kern="1200" dirty="0" err="1">
                <a:solidFill>
                  <a:schemeClr val="tx1"/>
                </a:solidFill>
                <a:latin typeface="+mn-lt"/>
                <a:ea typeface="+mn-ea"/>
                <a:cs typeface="+mn-cs"/>
              </a:rPr>
              <a:t>height</a:t>
            </a:r>
            <a:r>
              <a:rPr lang="fr-FR" sz="1200" kern="1200" dirty="0">
                <a:solidFill>
                  <a:schemeClr val="tx1"/>
                </a:solidFill>
                <a:latin typeface="+mn-lt"/>
                <a:ea typeface="+mn-ea"/>
                <a:cs typeface="+mn-cs"/>
              </a:rPr>
              <a:t>="297mm" page-</a:t>
            </a:r>
            <a:r>
              <a:rPr lang="fr-FR" sz="1200" kern="1200" dirty="0" err="1">
                <a:solidFill>
                  <a:schemeClr val="tx1"/>
                </a:solidFill>
                <a:latin typeface="+mn-lt"/>
                <a:ea typeface="+mn-ea"/>
                <a:cs typeface="+mn-cs"/>
              </a:rPr>
              <a:t>width</a:t>
            </a:r>
            <a:r>
              <a:rPr lang="fr-FR" sz="1200" kern="1200" dirty="0">
                <a:solidFill>
                  <a:schemeClr val="tx1"/>
                </a:solidFill>
                <a:latin typeface="+mn-lt"/>
                <a:ea typeface="+mn-ea"/>
                <a:cs typeface="+mn-cs"/>
              </a:rPr>
              <a:t>="210mm"&gt;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fo:region</a:t>
            </a:r>
            <a:r>
              <a:rPr lang="en-US" sz="1200" kern="1200" dirty="0">
                <a:solidFill>
                  <a:schemeClr val="tx1"/>
                </a:solidFill>
                <a:latin typeface="+mn-lt"/>
                <a:ea typeface="+mn-ea"/>
                <a:cs typeface="+mn-cs"/>
              </a:rPr>
              <a:t>-body margin-top="20mm" margin-bottom="10mm"/&gt;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fo:region-before</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extent</a:t>
            </a:r>
            <a:r>
              <a:rPr lang="fr-FR" sz="1200" kern="1200" dirty="0">
                <a:solidFill>
                  <a:schemeClr val="tx1"/>
                </a:solidFill>
                <a:latin typeface="+mn-lt"/>
                <a:ea typeface="+mn-ea"/>
                <a:cs typeface="+mn-cs"/>
              </a:rPr>
              <a:t>="20mm"/&gt;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fo:region-after</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extent</a:t>
            </a:r>
            <a:r>
              <a:rPr lang="fr-FR" sz="1200" kern="1200" dirty="0">
                <a:solidFill>
                  <a:schemeClr val="tx1"/>
                </a:solidFill>
                <a:latin typeface="+mn-lt"/>
                <a:ea typeface="+mn-ea"/>
                <a:cs typeface="+mn-cs"/>
              </a:rPr>
              <a:t>="10mm"/&gt;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fo:simple-page-master</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fo:layout-master-set</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&lt;!--départ d'une nouvelle page pour un flux de données--&gt;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fo:page-sequence</a:t>
            </a:r>
            <a:r>
              <a:rPr lang="fr-FR" sz="1200" kern="1200" dirty="0">
                <a:solidFill>
                  <a:schemeClr val="tx1"/>
                </a:solidFill>
                <a:latin typeface="+mn-lt"/>
                <a:ea typeface="+mn-ea"/>
                <a:cs typeface="+mn-cs"/>
              </a:rPr>
              <a:t> master-</a:t>
            </a:r>
            <a:r>
              <a:rPr lang="fr-FR" sz="1200" kern="1200" dirty="0" err="1">
                <a:solidFill>
                  <a:schemeClr val="tx1"/>
                </a:solidFill>
                <a:latin typeface="+mn-lt"/>
                <a:ea typeface="+mn-ea"/>
                <a:cs typeface="+mn-cs"/>
              </a:rPr>
              <a:t>reference</a:t>
            </a:r>
            <a:r>
              <a:rPr lang="fr-FR" sz="1200" kern="1200" dirty="0">
                <a:solidFill>
                  <a:schemeClr val="tx1"/>
                </a:solidFill>
                <a:latin typeface="+mn-lt"/>
                <a:ea typeface="+mn-ea"/>
                <a:cs typeface="+mn-cs"/>
              </a:rPr>
              <a:t>="a4Portrait"&gt;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fo:flow</a:t>
            </a:r>
            <a:r>
              <a:rPr lang="fr-FR" sz="1200" kern="1200" dirty="0">
                <a:solidFill>
                  <a:schemeClr val="tx1"/>
                </a:solidFill>
                <a:latin typeface="+mn-lt"/>
                <a:ea typeface="+mn-ea"/>
                <a:cs typeface="+mn-cs"/>
              </a:rPr>
              <a:t> flow-</a:t>
            </a:r>
            <a:r>
              <a:rPr lang="fr-FR" sz="1200" kern="1200" dirty="0" err="1">
                <a:solidFill>
                  <a:schemeClr val="tx1"/>
                </a:solidFill>
                <a:latin typeface="+mn-lt"/>
                <a:ea typeface="+mn-ea"/>
                <a:cs typeface="+mn-cs"/>
              </a:rPr>
              <a:t>name</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xsl</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region</a:t>
            </a:r>
            <a:r>
              <a:rPr lang="fr-FR" sz="1200" kern="1200" dirty="0">
                <a:solidFill>
                  <a:schemeClr val="tx1"/>
                </a:solidFill>
                <a:latin typeface="+mn-lt"/>
                <a:ea typeface="+mn-ea"/>
                <a:cs typeface="+mn-cs"/>
              </a:rPr>
              <a:t>-body"&gt;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fo:block</a:t>
            </a:r>
            <a:r>
              <a:rPr lang="en-US" sz="1200" kern="1200" dirty="0">
                <a:solidFill>
                  <a:schemeClr val="tx1"/>
                </a:solidFill>
                <a:latin typeface="+mn-lt"/>
                <a:ea typeface="+mn-ea"/>
                <a:cs typeface="+mn-cs"/>
              </a:rPr>
              <a:t> background-color="LIGHTBLUE" margin-left="5mm" margin-right="120mm"&gt;</a:t>
            </a:r>
            <a:r>
              <a:rPr lang="en-US" sz="1200" kern="1200" dirty="0" err="1">
                <a:solidFill>
                  <a:schemeClr val="tx1"/>
                </a:solidFill>
                <a:latin typeface="+mn-lt"/>
                <a:ea typeface="+mn-ea"/>
                <a:cs typeface="+mn-cs"/>
              </a:rPr>
              <a:t>emeteur</a:t>
            </a:r>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fo:block</a:t>
            </a:r>
            <a:r>
              <a:rPr lang="en-US" sz="1200"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fo:block</a:t>
            </a:r>
            <a:r>
              <a:rPr lang="en-US" sz="1200" kern="1200" dirty="0">
                <a:solidFill>
                  <a:schemeClr val="tx1"/>
                </a:solidFill>
                <a:latin typeface="+mn-lt"/>
                <a:ea typeface="+mn-ea"/>
                <a:cs typeface="+mn-cs"/>
              </a:rPr>
              <a:t> background-color="RED" margin-right="20mm" margin-left="90mm"&gt;</a:t>
            </a:r>
            <a:r>
              <a:rPr lang="en-US" sz="1200" kern="1200" dirty="0" err="1">
                <a:solidFill>
                  <a:schemeClr val="tx1"/>
                </a:solidFill>
                <a:latin typeface="+mn-lt"/>
                <a:ea typeface="+mn-ea"/>
                <a:cs typeface="+mn-cs"/>
              </a:rPr>
              <a:t>destinataire</a:t>
            </a:r>
            <a:r>
              <a:rPr lang="en-US" sz="1200" kern="1200" dirty="0">
                <a:solidFill>
                  <a:schemeClr val="tx1"/>
                </a:solidFill>
                <a:latin typeface="+mn-lt"/>
                <a:ea typeface="+mn-ea"/>
                <a:cs typeface="+mn-cs"/>
              </a:rPr>
              <a:t>&lt;/</a:t>
            </a:r>
            <a:r>
              <a:rPr lang="en-US" sz="1200" kern="1200" dirty="0" err="1">
                <a:solidFill>
                  <a:schemeClr val="tx1"/>
                </a:solidFill>
                <a:latin typeface="+mn-lt"/>
                <a:ea typeface="+mn-ea"/>
                <a:cs typeface="+mn-cs"/>
              </a:rPr>
              <a:t>fo:block</a:t>
            </a:r>
            <a:r>
              <a:rPr lang="en-US"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fo:block-container</a:t>
            </a:r>
            <a:r>
              <a:rPr lang="fr-FR" sz="1200" kern="1200" dirty="0">
                <a:solidFill>
                  <a:schemeClr val="tx1"/>
                </a:solidFill>
                <a:latin typeface="+mn-lt"/>
                <a:ea typeface="+mn-ea"/>
                <a:cs typeface="+mn-cs"/>
              </a:rPr>
              <a:t> background-</a:t>
            </a:r>
            <a:r>
              <a:rPr lang="fr-FR" sz="1200" kern="1200" dirty="0" err="1">
                <a:solidFill>
                  <a:schemeClr val="tx1"/>
                </a:solidFill>
                <a:latin typeface="+mn-lt"/>
                <a:ea typeface="+mn-ea"/>
                <a:cs typeface="+mn-cs"/>
              </a:rPr>
              <a:t>color</a:t>
            </a:r>
            <a:r>
              <a:rPr lang="fr-FR" sz="1200" kern="1200" dirty="0">
                <a:solidFill>
                  <a:schemeClr val="tx1"/>
                </a:solidFill>
                <a:latin typeface="+mn-lt"/>
                <a:ea typeface="+mn-ea"/>
                <a:cs typeface="+mn-cs"/>
              </a:rPr>
              <a:t>="YELLOW"&gt;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 text-</a:t>
            </a:r>
            <a:r>
              <a:rPr lang="fr-FR" sz="1200" kern="1200" dirty="0" err="1">
                <a:solidFill>
                  <a:schemeClr val="tx1"/>
                </a:solidFill>
                <a:latin typeface="+mn-lt"/>
                <a:ea typeface="+mn-ea"/>
                <a:cs typeface="+mn-cs"/>
              </a:rPr>
              <a:t>align</a:t>
            </a:r>
            <a:r>
              <a:rPr lang="fr-FR" sz="1200" kern="1200" dirty="0">
                <a:solidFill>
                  <a:schemeClr val="tx1"/>
                </a:solidFill>
                <a:latin typeface="+mn-lt"/>
                <a:ea typeface="+mn-ea"/>
                <a:cs typeface="+mn-cs"/>
              </a:rPr>
              <a:t>="center"&gt;Facture N°&lt;</a:t>
            </a:r>
            <a:r>
              <a:rPr lang="fr-FR" sz="1200" kern="1200" dirty="0" err="1">
                <a:solidFill>
                  <a:schemeClr val="tx1"/>
                </a:solidFill>
                <a:latin typeface="+mn-lt"/>
                <a:ea typeface="+mn-ea"/>
                <a:cs typeface="+mn-cs"/>
              </a:rPr>
              <a:t>fo:inline</a:t>
            </a:r>
            <a:r>
              <a:rPr lang="fr-FR" sz="1200" kern="1200" dirty="0">
                <a:solidFill>
                  <a:schemeClr val="tx1"/>
                </a:solidFill>
                <a:latin typeface="+mn-lt"/>
                <a:ea typeface="+mn-ea"/>
                <a:cs typeface="+mn-cs"/>
              </a:rPr>
              <a:t> text-</a:t>
            </a:r>
            <a:r>
              <a:rPr lang="fr-FR" sz="1200" kern="1200" dirty="0" err="1">
                <a:solidFill>
                  <a:schemeClr val="tx1"/>
                </a:solidFill>
                <a:latin typeface="+mn-lt"/>
                <a:ea typeface="+mn-ea"/>
                <a:cs typeface="+mn-cs"/>
              </a:rPr>
              <a:t>decoration</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underline</a:t>
            </a:r>
            <a:r>
              <a:rPr lang="fr-FR" sz="1200" kern="1200" dirty="0">
                <a:solidFill>
                  <a:schemeClr val="tx1"/>
                </a:solidFill>
                <a:latin typeface="+mn-lt"/>
                <a:ea typeface="+mn-ea"/>
                <a:cs typeface="+mn-cs"/>
              </a:rPr>
              <a:t>"&gt;45515181&lt;/</a:t>
            </a:r>
            <a:r>
              <a:rPr lang="fr-FR" sz="1200" kern="1200" dirty="0" err="1">
                <a:solidFill>
                  <a:schemeClr val="tx1"/>
                </a:solidFill>
                <a:latin typeface="+mn-lt"/>
                <a:ea typeface="+mn-ea"/>
                <a:cs typeface="+mn-cs"/>
              </a:rPr>
              <a:t>fo:inline</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fo:block-container</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padding</a:t>
            </a:r>
            <a:r>
              <a:rPr lang="fr-FR" sz="1200" kern="1200" dirty="0">
                <a:solidFill>
                  <a:schemeClr val="tx1"/>
                </a:solidFill>
                <a:latin typeface="+mn-lt"/>
                <a:ea typeface="+mn-ea"/>
                <a:cs typeface="+mn-cs"/>
              </a:rPr>
              <a:t>="0 20mm"&gt;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fo:table-body</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fo:table-row</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fo:table-cell</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width</a:t>
            </a:r>
            <a:r>
              <a:rPr lang="fr-FR" sz="1200" kern="1200" dirty="0">
                <a:solidFill>
                  <a:schemeClr val="tx1"/>
                </a:solidFill>
                <a:latin typeface="+mn-lt"/>
                <a:ea typeface="+mn-ea"/>
                <a:cs typeface="+mn-cs"/>
              </a:rPr>
              <a:t>="5mm"&gt;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fo:table-cell</a:t>
            </a:r>
            <a:r>
              <a:rPr lang="fr-FR" sz="1200"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fo:table</a:t>
            </a:r>
            <a:r>
              <a:rPr lang="en-US" sz="1200" kern="1200" dirty="0">
                <a:solidFill>
                  <a:schemeClr val="tx1"/>
                </a:solidFill>
                <a:latin typeface="+mn-lt"/>
                <a:ea typeface="+mn-ea"/>
                <a:cs typeface="+mn-cs"/>
              </a:rPr>
              <a:t>-cell border="0.5mm solid black" width="30mm" start-indent="0"&gt;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&gt;REF-23445&lt;/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fo:table-cell</a:t>
            </a:r>
            <a:r>
              <a:rPr lang="fr-FR" sz="1200"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fo:table</a:t>
            </a:r>
            <a:r>
              <a:rPr lang="en-US" sz="1200" kern="1200" dirty="0">
                <a:solidFill>
                  <a:schemeClr val="tx1"/>
                </a:solidFill>
                <a:latin typeface="+mn-lt"/>
                <a:ea typeface="+mn-ea"/>
                <a:cs typeface="+mn-cs"/>
              </a:rPr>
              <a:t>-cell border="0.5mm solid black"&gt;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 text-</a:t>
            </a:r>
            <a:r>
              <a:rPr lang="fr-FR" sz="1200" kern="1200" dirty="0" err="1">
                <a:solidFill>
                  <a:schemeClr val="tx1"/>
                </a:solidFill>
                <a:latin typeface="+mn-lt"/>
                <a:ea typeface="+mn-ea"/>
                <a:cs typeface="+mn-cs"/>
              </a:rPr>
              <a:t>align</a:t>
            </a:r>
            <a:r>
              <a:rPr lang="fr-FR" sz="1200" kern="1200" dirty="0">
                <a:solidFill>
                  <a:schemeClr val="tx1"/>
                </a:solidFill>
                <a:latin typeface="+mn-lt"/>
                <a:ea typeface="+mn-ea"/>
                <a:cs typeface="+mn-cs"/>
              </a:rPr>
              <a:t>="center" </a:t>
            </a:r>
            <a:r>
              <a:rPr lang="fr-FR" sz="1200" kern="1200" dirty="0" err="1">
                <a:solidFill>
                  <a:schemeClr val="tx1"/>
                </a:solidFill>
                <a:latin typeface="+mn-lt"/>
                <a:ea typeface="+mn-ea"/>
                <a:cs typeface="+mn-cs"/>
              </a:rPr>
              <a:t>width</a:t>
            </a:r>
            <a:r>
              <a:rPr lang="fr-FR" sz="1200" kern="1200" dirty="0">
                <a:solidFill>
                  <a:schemeClr val="tx1"/>
                </a:solidFill>
                <a:latin typeface="+mn-lt"/>
                <a:ea typeface="+mn-ea"/>
                <a:cs typeface="+mn-cs"/>
              </a:rPr>
              <a:t>="90mm"&gt;Install. BA13&lt;/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fo:table-cell</a:t>
            </a:r>
            <a:r>
              <a:rPr lang="fr-FR" sz="1200"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fo:table</a:t>
            </a:r>
            <a:r>
              <a:rPr lang="en-US" sz="1200" kern="1200" dirty="0">
                <a:solidFill>
                  <a:schemeClr val="tx1"/>
                </a:solidFill>
                <a:latin typeface="+mn-lt"/>
                <a:ea typeface="+mn-ea"/>
                <a:cs typeface="+mn-cs"/>
              </a:rPr>
              <a:t>-cell border="0.5mm solid black" width="20mm"&gt;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 text-</a:t>
            </a:r>
            <a:r>
              <a:rPr lang="fr-FR" sz="1200" kern="1200" dirty="0" err="1">
                <a:solidFill>
                  <a:schemeClr val="tx1"/>
                </a:solidFill>
                <a:latin typeface="+mn-lt"/>
                <a:ea typeface="+mn-ea"/>
                <a:cs typeface="+mn-cs"/>
              </a:rPr>
              <a:t>align</a:t>
            </a:r>
            <a:r>
              <a:rPr lang="fr-FR" sz="1200" kern="1200" dirty="0">
                <a:solidFill>
                  <a:schemeClr val="tx1"/>
                </a:solidFill>
                <a:latin typeface="+mn-lt"/>
                <a:ea typeface="+mn-ea"/>
                <a:cs typeface="+mn-cs"/>
              </a:rPr>
              <a:t>="center"&gt;0.25&lt;/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fo:table-cell</a:t>
            </a:r>
            <a:r>
              <a:rPr lang="fr-FR" sz="1200"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fo:table</a:t>
            </a:r>
            <a:r>
              <a:rPr lang="en-US" sz="1200" kern="1200" dirty="0">
                <a:solidFill>
                  <a:schemeClr val="tx1"/>
                </a:solidFill>
                <a:latin typeface="+mn-lt"/>
                <a:ea typeface="+mn-ea"/>
                <a:cs typeface="+mn-cs"/>
              </a:rPr>
              <a:t>-cell border="0.5mm solid black" width="20mm"&gt;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 text-</a:t>
            </a:r>
            <a:r>
              <a:rPr lang="fr-FR" sz="1200" kern="1200" dirty="0" err="1">
                <a:solidFill>
                  <a:schemeClr val="tx1"/>
                </a:solidFill>
                <a:latin typeface="+mn-lt"/>
                <a:ea typeface="+mn-ea"/>
                <a:cs typeface="+mn-cs"/>
              </a:rPr>
              <a:t>align</a:t>
            </a:r>
            <a:r>
              <a:rPr lang="fr-FR" sz="1200" kern="1200" dirty="0">
                <a:solidFill>
                  <a:schemeClr val="tx1"/>
                </a:solidFill>
                <a:latin typeface="+mn-lt"/>
                <a:ea typeface="+mn-ea"/>
                <a:cs typeface="+mn-cs"/>
              </a:rPr>
              <a:t>="center" </a:t>
            </a:r>
            <a:r>
              <a:rPr lang="fr-FR" sz="1200" kern="1200" dirty="0" err="1">
                <a:solidFill>
                  <a:schemeClr val="tx1"/>
                </a:solidFill>
                <a:latin typeface="+mn-lt"/>
                <a:ea typeface="+mn-ea"/>
                <a:cs typeface="+mn-cs"/>
              </a:rPr>
              <a:t>width</a:t>
            </a:r>
            <a:r>
              <a:rPr lang="fr-FR" sz="1200" kern="1200" dirty="0">
                <a:solidFill>
                  <a:schemeClr val="tx1"/>
                </a:solidFill>
                <a:latin typeface="+mn-lt"/>
                <a:ea typeface="+mn-ea"/>
                <a:cs typeface="+mn-cs"/>
              </a:rPr>
              <a:t>="20mm"&gt;50.00&amp;euro;&lt;/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fo:table-cell</a:t>
            </a:r>
            <a:r>
              <a:rPr lang="fr-FR" sz="1200"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fo:table</a:t>
            </a:r>
            <a:r>
              <a:rPr lang="en-US" sz="1200" kern="1200" dirty="0">
                <a:solidFill>
                  <a:schemeClr val="tx1"/>
                </a:solidFill>
                <a:latin typeface="+mn-lt"/>
                <a:ea typeface="+mn-ea"/>
                <a:cs typeface="+mn-cs"/>
              </a:rPr>
              <a:t>-cell border="0.5mm solid black" width="20mm"&gt;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 text-</a:t>
            </a:r>
            <a:r>
              <a:rPr lang="fr-FR" sz="1200" kern="1200" dirty="0" err="1">
                <a:solidFill>
                  <a:schemeClr val="tx1"/>
                </a:solidFill>
                <a:latin typeface="+mn-lt"/>
                <a:ea typeface="+mn-ea"/>
                <a:cs typeface="+mn-cs"/>
              </a:rPr>
              <a:t>align</a:t>
            </a:r>
            <a:r>
              <a:rPr lang="fr-FR" sz="1200" kern="1200" dirty="0">
                <a:solidFill>
                  <a:schemeClr val="tx1"/>
                </a:solidFill>
                <a:latin typeface="+mn-lt"/>
                <a:ea typeface="+mn-ea"/>
                <a:cs typeface="+mn-cs"/>
              </a:rPr>
              <a:t>="center"&gt;12.50_&lt;/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fo:table-cell</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fo:table-cell</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width</a:t>
            </a:r>
            <a:r>
              <a:rPr lang="fr-FR" sz="1200" kern="1200" dirty="0">
                <a:solidFill>
                  <a:schemeClr val="tx1"/>
                </a:solidFill>
                <a:latin typeface="+mn-lt"/>
                <a:ea typeface="+mn-ea"/>
                <a:cs typeface="+mn-cs"/>
              </a:rPr>
              <a:t>="5mm"&gt;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fo:table-cell</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fo:table-row</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fo:table-body</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fo:table</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margin</a:t>
            </a:r>
            <a:r>
              <a:rPr lang="fr-FR" sz="1200" kern="1200" dirty="0">
                <a:solidFill>
                  <a:schemeClr val="tx1"/>
                </a:solidFill>
                <a:latin typeface="+mn-lt"/>
                <a:ea typeface="+mn-ea"/>
                <a:cs typeface="+mn-cs"/>
              </a:rPr>
              <a:t>="0 25cm"&gt;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fo:table-body</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fo:table-row</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fo:table-cell</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dfvfdv</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fo:table-cell</a:t>
            </a:r>
            <a:r>
              <a:rPr lang="fr-FR" sz="1200" kern="1200" dirty="0">
                <a:solidFill>
                  <a:schemeClr val="tx1"/>
                </a:solidFill>
                <a:latin typeface="+mn-lt"/>
                <a:ea typeface="+mn-ea"/>
                <a:cs typeface="+mn-cs"/>
              </a:rPr>
              <a:t>&gt;&lt;</a:t>
            </a:r>
            <a:r>
              <a:rPr lang="fr-FR" sz="1200" kern="1200" dirty="0" err="1">
                <a:solidFill>
                  <a:schemeClr val="tx1"/>
                </a:solidFill>
                <a:latin typeface="+mn-lt"/>
                <a:ea typeface="+mn-ea"/>
                <a:cs typeface="+mn-cs"/>
              </a:rPr>
              <a:t>fo:table-cell</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vdssdfv</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fo:table-cell</a:t>
            </a:r>
            <a:r>
              <a:rPr lang="fr-FR" sz="1200" kern="1200" dirty="0">
                <a:solidFill>
                  <a:schemeClr val="tx1"/>
                </a:solidFill>
                <a:latin typeface="+mn-lt"/>
                <a:ea typeface="+mn-ea"/>
                <a:cs typeface="+mn-cs"/>
              </a:rPr>
              <a:t>&gt;&lt;</a:t>
            </a:r>
            <a:r>
              <a:rPr lang="fr-FR" sz="1200" kern="1200" dirty="0" err="1">
                <a:solidFill>
                  <a:schemeClr val="tx1"/>
                </a:solidFill>
                <a:latin typeface="+mn-lt"/>
                <a:ea typeface="+mn-ea"/>
                <a:cs typeface="+mn-cs"/>
              </a:rPr>
              <a:t>fo:table-cell</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thrths</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fo:table-cell</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fo:table-row</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fo:table-body</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fo:table</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&gt;					</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fo:block</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fo:flow</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fo:page-sequence</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fo:root</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xsl:template</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xsl:stylesheet</a:t>
            </a:r>
            <a:r>
              <a:rPr lang="fr-FR" sz="1200" kern="1200" dirty="0">
                <a:solidFill>
                  <a:schemeClr val="tx1"/>
                </a:solidFill>
                <a:latin typeface="+mn-lt"/>
                <a:ea typeface="+mn-ea"/>
                <a:cs typeface="+mn-cs"/>
              </a:rPr>
              <a:t>&gt;</a:t>
            </a:r>
          </a:p>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208</a:t>
            </a:fld>
            <a:endParaRPr lang="fr-FR" dirty="0"/>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209</a:t>
            </a:fld>
            <a:endParaRPr lang="fr-FR" dirty="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210</a:t>
            </a:fld>
            <a:endParaRPr lang="fr-F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a:t>
            </a:fld>
            <a:endParaRPr lang="fr-F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21</a:t>
            </a:fld>
            <a:endParaRPr lang="fr-FR"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211</a:t>
            </a:fld>
            <a:endParaRPr lang="fr-FR" dirty="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212</a:t>
            </a:fld>
            <a:endParaRPr lang="fr-FR" dirty="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213</a:t>
            </a:fld>
            <a:endParaRPr lang="fr-FR" dirty="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214</a:t>
            </a:fld>
            <a:endParaRPr lang="fr-FR" dirty="0"/>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215</a:t>
            </a:fld>
            <a:endParaRPr lang="fr-FR" dirty="0"/>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47500" lnSpcReduction="20000"/>
          </a:bodyPr>
          <a:lstStyle/>
          <a:p>
            <a:r>
              <a:rPr lang="fr-FR" sz="1200" b="0" kern="1200" dirty="0">
                <a:solidFill>
                  <a:schemeClr val="tx1"/>
                </a:solidFill>
                <a:latin typeface="+mn-lt"/>
                <a:ea typeface="+mn-ea"/>
                <a:cs typeface="+mn-cs"/>
              </a:rPr>
              <a:t>public </a:t>
            </a:r>
            <a:r>
              <a:rPr lang="fr-FR" sz="1200" b="0" kern="1200" dirty="0" err="1">
                <a:solidFill>
                  <a:schemeClr val="tx1"/>
                </a:solidFill>
                <a:latin typeface="+mn-lt"/>
                <a:ea typeface="+mn-ea"/>
                <a:cs typeface="+mn-cs"/>
              </a:rPr>
              <a:t>static</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void</a:t>
            </a:r>
            <a:r>
              <a:rPr lang="fr-FR" sz="1200" b="0" kern="1200" dirty="0">
                <a:solidFill>
                  <a:schemeClr val="tx1"/>
                </a:solidFill>
                <a:latin typeface="+mn-lt"/>
                <a:ea typeface="+mn-ea"/>
                <a:cs typeface="+mn-cs"/>
              </a:rPr>
              <a:t> main(String </a:t>
            </a:r>
            <a:r>
              <a:rPr lang="fr-FR" sz="1200" b="0" kern="1200" dirty="0" err="1">
                <a:solidFill>
                  <a:schemeClr val="tx1"/>
                </a:solidFill>
                <a:latin typeface="+mn-lt"/>
                <a:ea typeface="+mn-ea"/>
                <a:cs typeface="+mn-cs"/>
              </a:rPr>
              <a:t>argv</a:t>
            </a:r>
            <a:r>
              <a:rPr lang="fr-FR" sz="1200" b="0" kern="1200" dirty="0">
                <a:solidFill>
                  <a:schemeClr val="tx1"/>
                </a:solidFill>
                <a:latin typeface="+mn-lt"/>
                <a:ea typeface="+mn-ea"/>
                <a:cs typeface="+mn-cs"/>
              </a:rPr>
              <a:t>[]) {</a:t>
            </a:r>
          </a:p>
          <a:p>
            <a:br>
              <a:rPr lang="fr-FR" sz="1200" b="0" kern="1200" dirty="0">
                <a:solidFill>
                  <a:schemeClr val="tx1"/>
                </a:solidFill>
                <a:latin typeface="+mn-lt"/>
                <a:ea typeface="+mn-ea"/>
                <a:cs typeface="+mn-cs"/>
              </a:rPr>
            </a:br>
            <a:r>
              <a:rPr lang="fr-FR" sz="1200" b="0" kern="1200" dirty="0" err="1">
                <a:solidFill>
                  <a:schemeClr val="tx1"/>
                </a:solidFill>
                <a:latin typeface="+mn-lt"/>
                <a:ea typeface="+mn-ea"/>
                <a:cs typeface="+mn-cs"/>
              </a:rPr>
              <a:t>try</a:t>
            </a:r>
            <a:r>
              <a:rPr lang="fr-FR" sz="1200" b="0" kern="1200" dirty="0">
                <a:solidFill>
                  <a:schemeClr val="tx1"/>
                </a:solidFill>
                <a:latin typeface="+mn-lt"/>
                <a:ea typeface="+mn-ea"/>
                <a:cs typeface="+mn-cs"/>
              </a:rPr>
              <a:t> {</a:t>
            </a:r>
          </a:p>
          <a:p>
            <a:br>
              <a:rPr lang="fr-FR" sz="1200" b="0" kern="1200" dirty="0">
                <a:solidFill>
                  <a:schemeClr val="tx1"/>
                </a:solidFill>
                <a:latin typeface="+mn-lt"/>
                <a:ea typeface="+mn-ea"/>
                <a:cs typeface="+mn-cs"/>
              </a:rPr>
            </a:br>
            <a:r>
              <a:rPr lang="fr-FR" sz="1200" b="0" kern="1200" dirty="0">
                <a:solidFill>
                  <a:schemeClr val="tx1"/>
                </a:solidFill>
                <a:latin typeface="+mn-lt"/>
                <a:ea typeface="+mn-ea"/>
                <a:cs typeface="+mn-cs"/>
              </a:rPr>
              <a:t>    File </a:t>
            </a:r>
            <a:r>
              <a:rPr lang="fr-FR" sz="1200" b="0" kern="1200" dirty="0" err="1">
                <a:solidFill>
                  <a:schemeClr val="tx1"/>
                </a:solidFill>
                <a:latin typeface="+mn-lt"/>
                <a:ea typeface="+mn-ea"/>
                <a:cs typeface="+mn-cs"/>
              </a:rPr>
              <a:t>fXmlFile</a:t>
            </a:r>
            <a:r>
              <a:rPr lang="fr-FR" sz="1200" b="0" kern="1200" dirty="0">
                <a:solidFill>
                  <a:schemeClr val="tx1"/>
                </a:solidFill>
                <a:latin typeface="+mn-lt"/>
                <a:ea typeface="+mn-ea"/>
                <a:cs typeface="+mn-cs"/>
              </a:rPr>
              <a:t> = new File("/</a:t>
            </a:r>
            <a:r>
              <a:rPr lang="fr-FR" sz="1200" b="0" kern="1200" dirty="0" err="1">
                <a:solidFill>
                  <a:schemeClr val="tx1"/>
                </a:solidFill>
                <a:latin typeface="+mn-lt"/>
                <a:ea typeface="+mn-ea"/>
                <a:cs typeface="+mn-cs"/>
              </a:rPr>
              <a:t>Users</a:t>
            </a:r>
            <a:r>
              <a:rPr lang="fr-FR" sz="1200" b="0" kern="1200" dirty="0">
                <a:solidFill>
                  <a:schemeClr val="tx1"/>
                </a:solidFill>
                <a:latin typeface="+mn-lt"/>
                <a:ea typeface="+mn-ea"/>
                <a:cs typeface="+mn-cs"/>
              </a:rPr>
              <a:t>/</a:t>
            </a:r>
            <a:r>
              <a:rPr lang="fr-FR" sz="1200" b="0" kern="1200" dirty="0" err="1">
                <a:solidFill>
                  <a:schemeClr val="tx1"/>
                </a:solidFill>
                <a:latin typeface="+mn-lt"/>
                <a:ea typeface="+mn-ea"/>
                <a:cs typeface="+mn-cs"/>
              </a:rPr>
              <a:t>mkyong</a:t>
            </a:r>
            <a:r>
              <a:rPr lang="fr-FR" sz="1200" b="0" kern="1200" dirty="0">
                <a:solidFill>
                  <a:schemeClr val="tx1"/>
                </a:solidFill>
                <a:latin typeface="+mn-lt"/>
                <a:ea typeface="+mn-ea"/>
                <a:cs typeface="+mn-cs"/>
              </a:rPr>
              <a:t>/staff.xml");</a:t>
            </a:r>
          </a:p>
          <a:p>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DocumentBuilderFactory</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dbFactory</a:t>
            </a:r>
            <a:r>
              <a:rPr lang="fr-FR" sz="1200" b="0" kern="1200" dirty="0">
                <a:solidFill>
                  <a:schemeClr val="tx1"/>
                </a:solidFill>
                <a:latin typeface="+mn-lt"/>
                <a:ea typeface="+mn-ea"/>
                <a:cs typeface="+mn-cs"/>
              </a:rPr>
              <a:t> = </a:t>
            </a:r>
            <a:r>
              <a:rPr lang="fr-FR" sz="1200" b="0" kern="1200" dirty="0" err="1">
                <a:solidFill>
                  <a:schemeClr val="tx1"/>
                </a:solidFill>
                <a:latin typeface="+mn-lt"/>
                <a:ea typeface="+mn-ea"/>
                <a:cs typeface="+mn-cs"/>
              </a:rPr>
              <a:t>DocumentBuilderFactory.newInstance</a:t>
            </a:r>
            <a:r>
              <a:rPr lang="fr-FR" sz="1200" b="0" kern="1200" dirty="0">
                <a:solidFill>
                  <a:schemeClr val="tx1"/>
                </a:solidFill>
                <a:latin typeface="+mn-lt"/>
                <a:ea typeface="+mn-ea"/>
                <a:cs typeface="+mn-cs"/>
              </a:rPr>
              <a:t>();</a:t>
            </a:r>
          </a:p>
          <a:p>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DocumentBuilder</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dBuilder</a:t>
            </a:r>
            <a:r>
              <a:rPr lang="fr-FR" sz="1200" b="0" kern="1200" dirty="0">
                <a:solidFill>
                  <a:schemeClr val="tx1"/>
                </a:solidFill>
                <a:latin typeface="+mn-lt"/>
                <a:ea typeface="+mn-ea"/>
                <a:cs typeface="+mn-cs"/>
              </a:rPr>
              <a:t> = </a:t>
            </a:r>
            <a:r>
              <a:rPr lang="fr-FR" sz="1200" b="0" kern="1200" dirty="0" err="1">
                <a:solidFill>
                  <a:schemeClr val="tx1"/>
                </a:solidFill>
                <a:latin typeface="+mn-lt"/>
                <a:ea typeface="+mn-ea"/>
                <a:cs typeface="+mn-cs"/>
              </a:rPr>
              <a:t>dbFactory.newDocumentBuilder</a:t>
            </a:r>
            <a:r>
              <a:rPr lang="fr-FR" sz="1200" b="0" kern="1200" dirty="0">
                <a:solidFill>
                  <a:schemeClr val="tx1"/>
                </a:solidFill>
                <a:latin typeface="+mn-lt"/>
                <a:ea typeface="+mn-ea"/>
                <a:cs typeface="+mn-cs"/>
              </a:rPr>
              <a:t>();</a:t>
            </a:r>
          </a:p>
          <a:p>
            <a:r>
              <a:rPr lang="fr-FR" sz="1200" b="0" kern="1200" dirty="0">
                <a:solidFill>
                  <a:schemeClr val="tx1"/>
                </a:solidFill>
                <a:latin typeface="+mn-lt"/>
                <a:ea typeface="+mn-ea"/>
                <a:cs typeface="+mn-cs"/>
              </a:rPr>
              <a:t>    Document doc = </a:t>
            </a:r>
            <a:r>
              <a:rPr lang="fr-FR" sz="1200" b="0" kern="1200" dirty="0" err="1">
                <a:solidFill>
                  <a:schemeClr val="tx1"/>
                </a:solidFill>
                <a:latin typeface="+mn-lt"/>
                <a:ea typeface="+mn-ea"/>
                <a:cs typeface="+mn-cs"/>
              </a:rPr>
              <a:t>dBuilder.parse</a:t>
            </a:r>
            <a:r>
              <a:rPr lang="fr-FR" sz="1200" b="0" kern="1200" dirty="0">
                <a:solidFill>
                  <a:schemeClr val="tx1"/>
                </a:solidFill>
                <a:latin typeface="+mn-lt"/>
                <a:ea typeface="+mn-ea"/>
                <a:cs typeface="+mn-cs"/>
              </a:rPr>
              <a:t>(</a:t>
            </a:r>
            <a:r>
              <a:rPr lang="fr-FR" sz="1200" b="0" kern="1200" dirty="0" err="1">
                <a:solidFill>
                  <a:schemeClr val="tx1"/>
                </a:solidFill>
                <a:latin typeface="+mn-lt"/>
                <a:ea typeface="+mn-ea"/>
                <a:cs typeface="+mn-cs"/>
              </a:rPr>
              <a:t>fXmlFile</a:t>
            </a:r>
            <a:r>
              <a:rPr lang="fr-FR" sz="1200" b="0" kern="1200" dirty="0">
                <a:solidFill>
                  <a:schemeClr val="tx1"/>
                </a:solidFill>
                <a:latin typeface="+mn-lt"/>
                <a:ea typeface="+mn-ea"/>
                <a:cs typeface="+mn-cs"/>
              </a:rPr>
              <a:t>);</a:t>
            </a:r>
          </a:p>
          <a:p>
            <a:r>
              <a:rPr lang="fr-FR" sz="1200" b="0" kern="1200" dirty="0">
                <a:solidFill>
                  <a:schemeClr val="tx1"/>
                </a:solidFill>
                <a:latin typeface="+mn-lt"/>
                <a:ea typeface="+mn-ea"/>
                <a:cs typeface="+mn-cs"/>
              </a:rPr>
              <a:t>            </a:t>
            </a:r>
          </a:p>
          <a:p>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optional</a:t>
            </a:r>
            <a:r>
              <a:rPr lang="fr-FR" sz="1200" b="0" kern="1200" dirty="0">
                <a:solidFill>
                  <a:schemeClr val="tx1"/>
                </a:solidFill>
                <a:latin typeface="+mn-lt"/>
                <a:ea typeface="+mn-ea"/>
                <a:cs typeface="+mn-cs"/>
              </a:rPr>
              <a:t>, but </a:t>
            </a:r>
            <a:r>
              <a:rPr lang="fr-FR" sz="1200" b="0" kern="1200" dirty="0" err="1">
                <a:solidFill>
                  <a:schemeClr val="tx1"/>
                </a:solidFill>
                <a:latin typeface="+mn-lt"/>
                <a:ea typeface="+mn-ea"/>
                <a:cs typeface="+mn-cs"/>
              </a:rPr>
              <a:t>recommended</a:t>
            </a:r>
            <a:endParaRPr lang="fr-FR" sz="1200" b="0" kern="1200" dirty="0">
              <a:solidFill>
                <a:schemeClr val="tx1"/>
              </a:solidFill>
              <a:latin typeface="+mn-lt"/>
              <a:ea typeface="+mn-ea"/>
              <a:cs typeface="+mn-cs"/>
            </a:endParaRPr>
          </a:p>
          <a:p>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read</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this</a:t>
            </a:r>
            <a:r>
              <a:rPr lang="fr-FR" sz="1200" b="0" kern="1200" dirty="0">
                <a:solidFill>
                  <a:schemeClr val="tx1"/>
                </a:solidFill>
                <a:latin typeface="+mn-lt"/>
                <a:ea typeface="+mn-ea"/>
                <a:cs typeface="+mn-cs"/>
              </a:rPr>
              <a:t> - http://stackoverflow.com/questions/13786607/normalization-in-dom-parsing-with-java-how-does-it-work</a:t>
            </a:r>
          </a:p>
          <a:p>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doc.getDocumentElement</a:t>
            </a:r>
            <a:r>
              <a:rPr lang="fr-FR" sz="1200" b="0" kern="1200" dirty="0">
                <a:solidFill>
                  <a:schemeClr val="tx1"/>
                </a:solidFill>
                <a:latin typeface="+mn-lt"/>
                <a:ea typeface="+mn-ea"/>
                <a:cs typeface="+mn-cs"/>
              </a:rPr>
              <a:t>().</a:t>
            </a:r>
            <a:r>
              <a:rPr lang="fr-FR" sz="1200" b="0" kern="1200" dirty="0" err="1">
                <a:solidFill>
                  <a:schemeClr val="tx1"/>
                </a:solidFill>
                <a:latin typeface="+mn-lt"/>
                <a:ea typeface="+mn-ea"/>
                <a:cs typeface="+mn-cs"/>
              </a:rPr>
              <a:t>normalize</a:t>
            </a:r>
            <a:r>
              <a:rPr lang="fr-FR" sz="1200" b="0" kern="1200" dirty="0">
                <a:solidFill>
                  <a:schemeClr val="tx1"/>
                </a:solidFill>
                <a:latin typeface="+mn-lt"/>
                <a:ea typeface="+mn-ea"/>
                <a:cs typeface="+mn-cs"/>
              </a:rPr>
              <a:t>();</a:t>
            </a:r>
          </a:p>
          <a:p>
            <a:br>
              <a:rPr lang="fr-FR" sz="1200" b="0" kern="1200" dirty="0">
                <a:solidFill>
                  <a:schemeClr val="tx1"/>
                </a:solidFill>
                <a:latin typeface="+mn-lt"/>
                <a:ea typeface="+mn-ea"/>
                <a:cs typeface="+mn-cs"/>
              </a:rPr>
            </a:br>
            <a:r>
              <a:rPr lang="fr-FR" sz="1200" b="0" kern="1200" dirty="0">
                <a:solidFill>
                  <a:schemeClr val="tx1"/>
                </a:solidFill>
                <a:latin typeface="+mn-lt"/>
                <a:ea typeface="+mn-ea"/>
                <a:cs typeface="+mn-cs"/>
              </a:rPr>
              <a:t>    System.out.println("</a:t>
            </a:r>
            <a:r>
              <a:rPr lang="fr-FR" sz="1200" b="0" kern="1200" dirty="0" err="1">
                <a:solidFill>
                  <a:schemeClr val="tx1"/>
                </a:solidFill>
                <a:latin typeface="+mn-lt"/>
                <a:ea typeface="+mn-ea"/>
                <a:cs typeface="+mn-cs"/>
              </a:rPr>
              <a:t>Root</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element</a:t>
            </a:r>
            <a:r>
              <a:rPr lang="fr-FR" sz="1200" b="0" kern="1200" dirty="0">
                <a:solidFill>
                  <a:schemeClr val="tx1"/>
                </a:solidFill>
                <a:latin typeface="+mn-lt"/>
                <a:ea typeface="+mn-ea"/>
                <a:cs typeface="+mn-cs"/>
              </a:rPr>
              <a:t> :" + </a:t>
            </a:r>
            <a:r>
              <a:rPr lang="fr-FR" sz="1200" b="0" kern="1200" dirty="0" err="1">
                <a:solidFill>
                  <a:schemeClr val="tx1"/>
                </a:solidFill>
                <a:latin typeface="+mn-lt"/>
                <a:ea typeface="+mn-ea"/>
                <a:cs typeface="+mn-cs"/>
              </a:rPr>
              <a:t>doc.getDocumentElement</a:t>
            </a:r>
            <a:r>
              <a:rPr lang="fr-FR" sz="1200" b="0" kern="1200" dirty="0">
                <a:solidFill>
                  <a:schemeClr val="tx1"/>
                </a:solidFill>
                <a:latin typeface="+mn-lt"/>
                <a:ea typeface="+mn-ea"/>
                <a:cs typeface="+mn-cs"/>
              </a:rPr>
              <a:t>().</a:t>
            </a:r>
            <a:r>
              <a:rPr lang="fr-FR" sz="1200" b="0" kern="1200" dirty="0" err="1">
                <a:solidFill>
                  <a:schemeClr val="tx1"/>
                </a:solidFill>
                <a:latin typeface="+mn-lt"/>
                <a:ea typeface="+mn-ea"/>
                <a:cs typeface="+mn-cs"/>
              </a:rPr>
              <a:t>getNodeName</a:t>
            </a:r>
            <a:r>
              <a:rPr lang="fr-FR" sz="1200" b="0" kern="1200" dirty="0">
                <a:solidFill>
                  <a:schemeClr val="tx1"/>
                </a:solidFill>
                <a:latin typeface="+mn-lt"/>
                <a:ea typeface="+mn-ea"/>
                <a:cs typeface="+mn-cs"/>
              </a:rPr>
              <a:t>());</a:t>
            </a:r>
          </a:p>
          <a:p>
            <a:r>
              <a:rPr lang="fr-FR" sz="1200" b="0" kern="1200" dirty="0">
                <a:solidFill>
                  <a:schemeClr val="tx1"/>
                </a:solidFill>
                <a:latin typeface="+mn-lt"/>
                <a:ea typeface="+mn-ea"/>
                <a:cs typeface="+mn-cs"/>
              </a:rPr>
              <a:t>            </a:t>
            </a:r>
          </a:p>
          <a:p>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NodeList</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nList</a:t>
            </a:r>
            <a:r>
              <a:rPr lang="fr-FR" sz="1200" b="0" kern="1200" dirty="0">
                <a:solidFill>
                  <a:schemeClr val="tx1"/>
                </a:solidFill>
                <a:latin typeface="+mn-lt"/>
                <a:ea typeface="+mn-ea"/>
                <a:cs typeface="+mn-cs"/>
              </a:rPr>
              <a:t> = </a:t>
            </a:r>
            <a:r>
              <a:rPr lang="fr-FR" sz="1200" b="0" kern="1200" dirty="0" err="1">
                <a:solidFill>
                  <a:schemeClr val="tx1"/>
                </a:solidFill>
                <a:latin typeface="+mn-lt"/>
                <a:ea typeface="+mn-ea"/>
                <a:cs typeface="+mn-cs"/>
              </a:rPr>
              <a:t>doc.getElementsByTagName</a:t>
            </a:r>
            <a:r>
              <a:rPr lang="fr-FR" sz="1200" b="0" kern="1200" dirty="0">
                <a:solidFill>
                  <a:schemeClr val="tx1"/>
                </a:solidFill>
                <a:latin typeface="+mn-lt"/>
                <a:ea typeface="+mn-ea"/>
                <a:cs typeface="+mn-cs"/>
              </a:rPr>
              <a:t>("staff");</a:t>
            </a:r>
          </a:p>
          <a:p>
            <a:r>
              <a:rPr lang="fr-FR" sz="1200" b="0" kern="1200" dirty="0">
                <a:solidFill>
                  <a:schemeClr val="tx1"/>
                </a:solidFill>
                <a:latin typeface="+mn-lt"/>
                <a:ea typeface="+mn-ea"/>
                <a:cs typeface="+mn-cs"/>
              </a:rPr>
              <a:t>            </a:t>
            </a:r>
          </a:p>
          <a:p>
            <a:r>
              <a:rPr lang="fr-FR" sz="1200" b="0" kern="1200" dirty="0">
                <a:solidFill>
                  <a:schemeClr val="tx1"/>
                </a:solidFill>
                <a:latin typeface="+mn-lt"/>
                <a:ea typeface="+mn-ea"/>
                <a:cs typeface="+mn-cs"/>
              </a:rPr>
              <a:t>    System.out.println("----------------------------");</a:t>
            </a:r>
          </a:p>
          <a:p>
            <a:br>
              <a:rPr lang="fr-FR" sz="1200" b="0" kern="1200" dirty="0">
                <a:solidFill>
                  <a:schemeClr val="tx1"/>
                </a:solidFill>
                <a:latin typeface="+mn-lt"/>
                <a:ea typeface="+mn-ea"/>
                <a:cs typeface="+mn-cs"/>
              </a:rPr>
            </a:br>
            <a:r>
              <a:rPr lang="fr-FR" sz="1200" b="0" kern="1200" dirty="0">
                <a:solidFill>
                  <a:schemeClr val="tx1"/>
                </a:solidFill>
                <a:latin typeface="+mn-lt"/>
                <a:ea typeface="+mn-ea"/>
                <a:cs typeface="+mn-cs"/>
              </a:rPr>
              <a:t>    for (</a:t>
            </a:r>
            <a:r>
              <a:rPr lang="fr-FR" sz="1200" b="0" kern="1200" dirty="0" err="1">
                <a:solidFill>
                  <a:schemeClr val="tx1"/>
                </a:solidFill>
                <a:latin typeface="+mn-lt"/>
                <a:ea typeface="+mn-ea"/>
                <a:cs typeface="+mn-cs"/>
              </a:rPr>
              <a:t>int</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temp</a:t>
            </a:r>
            <a:r>
              <a:rPr lang="fr-FR" sz="1200" b="0" kern="1200" dirty="0">
                <a:solidFill>
                  <a:schemeClr val="tx1"/>
                </a:solidFill>
                <a:latin typeface="+mn-lt"/>
                <a:ea typeface="+mn-ea"/>
                <a:cs typeface="+mn-cs"/>
              </a:rPr>
              <a:t> = 0; </a:t>
            </a:r>
            <a:r>
              <a:rPr lang="fr-FR" sz="1200" b="0" kern="1200" dirty="0" err="1">
                <a:solidFill>
                  <a:schemeClr val="tx1"/>
                </a:solidFill>
                <a:latin typeface="+mn-lt"/>
                <a:ea typeface="+mn-ea"/>
                <a:cs typeface="+mn-cs"/>
              </a:rPr>
              <a:t>temp</a:t>
            </a:r>
            <a:r>
              <a:rPr lang="fr-FR" sz="1200" b="0" kern="1200" dirty="0">
                <a:solidFill>
                  <a:schemeClr val="tx1"/>
                </a:solidFill>
                <a:latin typeface="+mn-lt"/>
                <a:ea typeface="+mn-ea"/>
                <a:cs typeface="+mn-cs"/>
              </a:rPr>
              <a:t> &lt; </a:t>
            </a:r>
            <a:r>
              <a:rPr lang="fr-FR" sz="1200" b="0" kern="1200" dirty="0" err="1">
                <a:solidFill>
                  <a:schemeClr val="tx1"/>
                </a:solidFill>
                <a:latin typeface="+mn-lt"/>
                <a:ea typeface="+mn-ea"/>
                <a:cs typeface="+mn-cs"/>
              </a:rPr>
              <a:t>nList.getLength</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temp</a:t>
            </a:r>
            <a:r>
              <a:rPr lang="fr-FR" sz="1200" b="0" kern="1200" dirty="0">
                <a:solidFill>
                  <a:schemeClr val="tx1"/>
                </a:solidFill>
                <a:latin typeface="+mn-lt"/>
                <a:ea typeface="+mn-ea"/>
                <a:cs typeface="+mn-cs"/>
              </a:rPr>
              <a:t>++) {</a:t>
            </a:r>
          </a:p>
          <a:p>
            <a:br>
              <a:rPr lang="fr-FR" sz="1200" b="0" kern="1200" dirty="0">
                <a:solidFill>
                  <a:schemeClr val="tx1"/>
                </a:solidFill>
                <a:latin typeface="+mn-lt"/>
                <a:ea typeface="+mn-ea"/>
                <a:cs typeface="+mn-cs"/>
              </a:rPr>
            </a:b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Node</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nNode</a:t>
            </a:r>
            <a:r>
              <a:rPr lang="fr-FR" sz="1200" b="0" kern="1200" dirty="0">
                <a:solidFill>
                  <a:schemeClr val="tx1"/>
                </a:solidFill>
                <a:latin typeface="+mn-lt"/>
                <a:ea typeface="+mn-ea"/>
                <a:cs typeface="+mn-cs"/>
              </a:rPr>
              <a:t> = </a:t>
            </a:r>
            <a:r>
              <a:rPr lang="fr-FR" sz="1200" b="0" kern="1200" dirty="0" err="1">
                <a:solidFill>
                  <a:schemeClr val="tx1"/>
                </a:solidFill>
                <a:latin typeface="+mn-lt"/>
                <a:ea typeface="+mn-ea"/>
                <a:cs typeface="+mn-cs"/>
              </a:rPr>
              <a:t>nList.item</a:t>
            </a:r>
            <a:r>
              <a:rPr lang="fr-FR" sz="1200" b="0" kern="1200" dirty="0">
                <a:solidFill>
                  <a:schemeClr val="tx1"/>
                </a:solidFill>
                <a:latin typeface="+mn-lt"/>
                <a:ea typeface="+mn-ea"/>
                <a:cs typeface="+mn-cs"/>
              </a:rPr>
              <a:t>(</a:t>
            </a:r>
            <a:r>
              <a:rPr lang="fr-FR" sz="1200" b="0" kern="1200" dirty="0" err="1">
                <a:solidFill>
                  <a:schemeClr val="tx1"/>
                </a:solidFill>
                <a:latin typeface="+mn-lt"/>
                <a:ea typeface="+mn-ea"/>
                <a:cs typeface="+mn-cs"/>
              </a:rPr>
              <a:t>temp</a:t>
            </a:r>
            <a:r>
              <a:rPr lang="fr-FR" sz="1200" b="0" kern="1200" dirty="0">
                <a:solidFill>
                  <a:schemeClr val="tx1"/>
                </a:solidFill>
                <a:latin typeface="+mn-lt"/>
                <a:ea typeface="+mn-ea"/>
                <a:cs typeface="+mn-cs"/>
              </a:rPr>
              <a:t>);</a:t>
            </a:r>
          </a:p>
          <a:p>
            <a:r>
              <a:rPr lang="fr-FR" sz="1200" b="0" kern="1200" dirty="0">
                <a:solidFill>
                  <a:schemeClr val="tx1"/>
                </a:solidFill>
                <a:latin typeface="+mn-lt"/>
                <a:ea typeface="+mn-ea"/>
                <a:cs typeface="+mn-cs"/>
              </a:rPr>
              <a:t>                </a:t>
            </a:r>
          </a:p>
          <a:p>
            <a:r>
              <a:rPr lang="fr-FR" sz="1200" b="0" kern="1200" dirty="0">
                <a:solidFill>
                  <a:schemeClr val="tx1"/>
                </a:solidFill>
                <a:latin typeface="+mn-lt"/>
                <a:ea typeface="+mn-ea"/>
                <a:cs typeface="+mn-cs"/>
              </a:rPr>
              <a:t>        System.out.println("\</a:t>
            </a:r>
            <a:r>
              <a:rPr lang="fr-FR" sz="1200" b="0" kern="1200" dirty="0" err="1">
                <a:solidFill>
                  <a:schemeClr val="tx1"/>
                </a:solidFill>
                <a:latin typeface="+mn-lt"/>
                <a:ea typeface="+mn-ea"/>
                <a:cs typeface="+mn-cs"/>
              </a:rPr>
              <a:t>nCurrent</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Element</a:t>
            </a:r>
            <a:r>
              <a:rPr lang="fr-FR" sz="1200" b="0" kern="1200" dirty="0">
                <a:solidFill>
                  <a:schemeClr val="tx1"/>
                </a:solidFill>
                <a:latin typeface="+mn-lt"/>
                <a:ea typeface="+mn-ea"/>
                <a:cs typeface="+mn-cs"/>
              </a:rPr>
              <a:t> :" + </a:t>
            </a:r>
            <a:r>
              <a:rPr lang="fr-FR" sz="1200" b="0" kern="1200" dirty="0" err="1">
                <a:solidFill>
                  <a:schemeClr val="tx1"/>
                </a:solidFill>
                <a:latin typeface="+mn-lt"/>
                <a:ea typeface="+mn-ea"/>
                <a:cs typeface="+mn-cs"/>
              </a:rPr>
              <a:t>nNode.getNodeName</a:t>
            </a:r>
            <a:r>
              <a:rPr lang="fr-FR" sz="1200" b="0" kern="1200" dirty="0">
                <a:solidFill>
                  <a:schemeClr val="tx1"/>
                </a:solidFill>
                <a:latin typeface="+mn-lt"/>
                <a:ea typeface="+mn-ea"/>
                <a:cs typeface="+mn-cs"/>
              </a:rPr>
              <a:t>());</a:t>
            </a:r>
          </a:p>
          <a:p>
            <a:r>
              <a:rPr lang="fr-FR" sz="1200" b="0" kern="1200" dirty="0">
                <a:solidFill>
                  <a:schemeClr val="tx1"/>
                </a:solidFill>
                <a:latin typeface="+mn-lt"/>
                <a:ea typeface="+mn-ea"/>
                <a:cs typeface="+mn-cs"/>
              </a:rPr>
              <a:t>                </a:t>
            </a:r>
          </a:p>
          <a:p>
            <a:r>
              <a:rPr lang="fr-FR" sz="1200" b="0" kern="1200" dirty="0">
                <a:solidFill>
                  <a:schemeClr val="tx1"/>
                </a:solidFill>
                <a:latin typeface="+mn-lt"/>
                <a:ea typeface="+mn-ea"/>
                <a:cs typeface="+mn-cs"/>
              </a:rPr>
              <a:t>        if (</a:t>
            </a:r>
            <a:r>
              <a:rPr lang="fr-FR" sz="1200" b="0" kern="1200" dirty="0" err="1">
                <a:solidFill>
                  <a:schemeClr val="tx1"/>
                </a:solidFill>
                <a:latin typeface="+mn-lt"/>
                <a:ea typeface="+mn-ea"/>
                <a:cs typeface="+mn-cs"/>
              </a:rPr>
              <a:t>nNode.getNodeType</a:t>
            </a:r>
            <a:r>
              <a:rPr lang="fr-FR" sz="1200" b="0" kern="1200" dirty="0">
                <a:solidFill>
                  <a:schemeClr val="tx1"/>
                </a:solidFill>
                <a:latin typeface="+mn-lt"/>
                <a:ea typeface="+mn-ea"/>
                <a:cs typeface="+mn-cs"/>
              </a:rPr>
              <a:t>() == </a:t>
            </a:r>
            <a:r>
              <a:rPr lang="fr-FR" sz="1200" b="0" kern="1200" dirty="0" err="1">
                <a:solidFill>
                  <a:schemeClr val="tx1"/>
                </a:solidFill>
                <a:latin typeface="+mn-lt"/>
                <a:ea typeface="+mn-ea"/>
                <a:cs typeface="+mn-cs"/>
              </a:rPr>
              <a:t>Node.ELEMENT_NODE</a:t>
            </a:r>
            <a:r>
              <a:rPr lang="fr-FR" sz="1200" b="0" kern="1200" dirty="0">
                <a:solidFill>
                  <a:schemeClr val="tx1"/>
                </a:solidFill>
                <a:latin typeface="+mn-lt"/>
                <a:ea typeface="+mn-ea"/>
                <a:cs typeface="+mn-cs"/>
              </a:rPr>
              <a:t>) {</a:t>
            </a:r>
          </a:p>
          <a:p>
            <a:br>
              <a:rPr lang="fr-FR" sz="1200" b="0" kern="1200" dirty="0">
                <a:solidFill>
                  <a:schemeClr val="tx1"/>
                </a:solidFill>
                <a:latin typeface="+mn-lt"/>
                <a:ea typeface="+mn-ea"/>
                <a:cs typeface="+mn-cs"/>
              </a:rPr>
            </a:b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Element</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eElement</a:t>
            </a:r>
            <a:r>
              <a:rPr lang="fr-FR" sz="1200" b="0" kern="1200" dirty="0">
                <a:solidFill>
                  <a:schemeClr val="tx1"/>
                </a:solidFill>
                <a:latin typeface="+mn-lt"/>
                <a:ea typeface="+mn-ea"/>
                <a:cs typeface="+mn-cs"/>
              </a:rPr>
              <a:t> = (</a:t>
            </a:r>
            <a:r>
              <a:rPr lang="fr-FR" sz="1200" b="0" kern="1200" dirty="0" err="1">
                <a:solidFill>
                  <a:schemeClr val="tx1"/>
                </a:solidFill>
                <a:latin typeface="+mn-lt"/>
                <a:ea typeface="+mn-ea"/>
                <a:cs typeface="+mn-cs"/>
              </a:rPr>
              <a:t>Element</a:t>
            </a:r>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nNode</a:t>
            </a:r>
            <a:r>
              <a:rPr lang="fr-FR" sz="1200" b="0" kern="1200" dirty="0">
                <a:solidFill>
                  <a:schemeClr val="tx1"/>
                </a:solidFill>
                <a:latin typeface="+mn-lt"/>
                <a:ea typeface="+mn-ea"/>
                <a:cs typeface="+mn-cs"/>
              </a:rPr>
              <a:t>;</a:t>
            </a:r>
          </a:p>
          <a:p>
            <a:br>
              <a:rPr lang="fr-FR" sz="1200" b="0" kern="1200" dirty="0">
                <a:solidFill>
                  <a:schemeClr val="tx1"/>
                </a:solidFill>
                <a:latin typeface="+mn-lt"/>
                <a:ea typeface="+mn-ea"/>
                <a:cs typeface="+mn-cs"/>
              </a:rPr>
            </a:br>
            <a:r>
              <a:rPr lang="fr-FR" sz="1200" b="0" kern="1200" dirty="0">
                <a:solidFill>
                  <a:schemeClr val="tx1"/>
                </a:solidFill>
                <a:latin typeface="+mn-lt"/>
                <a:ea typeface="+mn-ea"/>
                <a:cs typeface="+mn-cs"/>
              </a:rPr>
              <a:t>            System.out.println("Staff id : " + </a:t>
            </a:r>
            <a:r>
              <a:rPr lang="fr-FR" sz="1200" b="0" kern="1200" dirty="0" err="1">
                <a:solidFill>
                  <a:schemeClr val="tx1"/>
                </a:solidFill>
                <a:latin typeface="+mn-lt"/>
                <a:ea typeface="+mn-ea"/>
                <a:cs typeface="+mn-cs"/>
              </a:rPr>
              <a:t>eElement.getAttribute</a:t>
            </a:r>
            <a:r>
              <a:rPr lang="fr-FR" sz="1200" b="0" kern="1200" dirty="0">
                <a:solidFill>
                  <a:schemeClr val="tx1"/>
                </a:solidFill>
                <a:latin typeface="+mn-lt"/>
                <a:ea typeface="+mn-ea"/>
                <a:cs typeface="+mn-cs"/>
              </a:rPr>
              <a:t>("id"));</a:t>
            </a:r>
          </a:p>
          <a:p>
            <a:r>
              <a:rPr lang="fr-FR" sz="1200" b="0" kern="1200" dirty="0">
                <a:solidFill>
                  <a:schemeClr val="tx1"/>
                </a:solidFill>
                <a:latin typeface="+mn-lt"/>
                <a:ea typeface="+mn-ea"/>
                <a:cs typeface="+mn-cs"/>
              </a:rPr>
              <a:t>            System.out.println("First Name : " + </a:t>
            </a:r>
            <a:r>
              <a:rPr lang="fr-FR" sz="1200" b="0" kern="1200" dirty="0" err="1">
                <a:solidFill>
                  <a:schemeClr val="tx1"/>
                </a:solidFill>
                <a:latin typeface="+mn-lt"/>
                <a:ea typeface="+mn-ea"/>
                <a:cs typeface="+mn-cs"/>
              </a:rPr>
              <a:t>eElement.getElementsByTagName</a:t>
            </a:r>
            <a:r>
              <a:rPr lang="fr-FR" sz="1200" b="0" kern="1200" dirty="0">
                <a:solidFill>
                  <a:schemeClr val="tx1"/>
                </a:solidFill>
                <a:latin typeface="+mn-lt"/>
                <a:ea typeface="+mn-ea"/>
                <a:cs typeface="+mn-cs"/>
              </a:rPr>
              <a:t>("</a:t>
            </a:r>
            <a:r>
              <a:rPr lang="fr-FR" sz="1200" b="0" kern="1200" dirty="0" err="1">
                <a:solidFill>
                  <a:schemeClr val="tx1"/>
                </a:solidFill>
                <a:latin typeface="+mn-lt"/>
                <a:ea typeface="+mn-ea"/>
                <a:cs typeface="+mn-cs"/>
              </a:rPr>
              <a:t>firstname</a:t>
            </a:r>
            <a:r>
              <a:rPr lang="fr-FR" sz="1200" b="0" kern="1200" dirty="0">
                <a:solidFill>
                  <a:schemeClr val="tx1"/>
                </a:solidFill>
                <a:latin typeface="+mn-lt"/>
                <a:ea typeface="+mn-ea"/>
                <a:cs typeface="+mn-cs"/>
              </a:rPr>
              <a:t>").item(0).</a:t>
            </a:r>
            <a:r>
              <a:rPr lang="fr-FR" sz="1200" b="0" kern="1200" dirty="0" err="1">
                <a:solidFill>
                  <a:schemeClr val="tx1"/>
                </a:solidFill>
                <a:latin typeface="+mn-lt"/>
                <a:ea typeface="+mn-ea"/>
                <a:cs typeface="+mn-cs"/>
              </a:rPr>
              <a:t>getTextContent</a:t>
            </a:r>
            <a:r>
              <a:rPr lang="fr-FR" sz="1200" b="0" kern="1200" dirty="0">
                <a:solidFill>
                  <a:schemeClr val="tx1"/>
                </a:solidFill>
                <a:latin typeface="+mn-lt"/>
                <a:ea typeface="+mn-ea"/>
                <a:cs typeface="+mn-cs"/>
              </a:rPr>
              <a:t>());</a:t>
            </a:r>
          </a:p>
          <a:p>
            <a:r>
              <a:rPr lang="fr-FR" sz="1200" b="0" kern="1200" dirty="0">
                <a:solidFill>
                  <a:schemeClr val="tx1"/>
                </a:solidFill>
                <a:latin typeface="+mn-lt"/>
                <a:ea typeface="+mn-ea"/>
                <a:cs typeface="+mn-cs"/>
              </a:rPr>
              <a:t>            System.out.println("Last Name : " + </a:t>
            </a:r>
            <a:r>
              <a:rPr lang="fr-FR" sz="1200" b="0" kern="1200" dirty="0" err="1">
                <a:solidFill>
                  <a:schemeClr val="tx1"/>
                </a:solidFill>
                <a:latin typeface="+mn-lt"/>
                <a:ea typeface="+mn-ea"/>
                <a:cs typeface="+mn-cs"/>
              </a:rPr>
              <a:t>eElement.getElementsByTagName</a:t>
            </a:r>
            <a:r>
              <a:rPr lang="fr-FR" sz="1200" b="0" kern="1200" dirty="0">
                <a:solidFill>
                  <a:schemeClr val="tx1"/>
                </a:solidFill>
                <a:latin typeface="+mn-lt"/>
                <a:ea typeface="+mn-ea"/>
                <a:cs typeface="+mn-cs"/>
              </a:rPr>
              <a:t>("</a:t>
            </a:r>
            <a:r>
              <a:rPr lang="fr-FR" sz="1200" b="0" kern="1200" dirty="0" err="1">
                <a:solidFill>
                  <a:schemeClr val="tx1"/>
                </a:solidFill>
                <a:latin typeface="+mn-lt"/>
                <a:ea typeface="+mn-ea"/>
                <a:cs typeface="+mn-cs"/>
              </a:rPr>
              <a:t>lastname</a:t>
            </a:r>
            <a:r>
              <a:rPr lang="fr-FR" sz="1200" b="0" kern="1200" dirty="0">
                <a:solidFill>
                  <a:schemeClr val="tx1"/>
                </a:solidFill>
                <a:latin typeface="+mn-lt"/>
                <a:ea typeface="+mn-ea"/>
                <a:cs typeface="+mn-cs"/>
              </a:rPr>
              <a:t>").item(0).</a:t>
            </a:r>
            <a:r>
              <a:rPr lang="fr-FR" sz="1200" b="0" kern="1200" dirty="0" err="1">
                <a:solidFill>
                  <a:schemeClr val="tx1"/>
                </a:solidFill>
                <a:latin typeface="+mn-lt"/>
                <a:ea typeface="+mn-ea"/>
                <a:cs typeface="+mn-cs"/>
              </a:rPr>
              <a:t>getTextContent</a:t>
            </a:r>
            <a:r>
              <a:rPr lang="fr-FR" sz="1200" b="0" kern="1200" dirty="0">
                <a:solidFill>
                  <a:schemeClr val="tx1"/>
                </a:solidFill>
                <a:latin typeface="+mn-lt"/>
                <a:ea typeface="+mn-ea"/>
                <a:cs typeface="+mn-cs"/>
              </a:rPr>
              <a:t>());</a:t>
            </a:r>
          </a:p>
          <a:p>
            <a:r>
              <a:rPr lang="fr-FR" sz="1200" b="0" kern="1200" dirty="0">
                <a:solidFill>
                  <a:schemeClr val="tx1"/>
                </a:solidFill>
                <a:latin typeface="+mn-lt"/>
                <a:ea typeface="+mn-ea"/>
                <a:cs typeface="+mn-cs"/>
              </a:rPr>
              <a:t>            System.out.println("Nick Name : " + </a:t>
            </a:r>
            <a:r>
              <a:rPr lang="fr-FR" sz="1200" b="0" kern="1200" dirty="0" err="1">
                <a:solidFill>
                  <a:schemeClr val="tx1"/>
                </a:solidFill>
                <a:latin typeface="+mn-lt"/>
                <a:ea typeface="+mn-ea"/>
                <a:cs typeface="+mn-cs"/>
              </a:rPr>
              <a:t>eElement.getElementsByTagName</a:t>
            </a:r>
            <a:r>
              <a:rPr lang="fr-FR" sz="1200" b="0" kern="1200" dirty="0">
                <a:solidFill>
                  <a:schemeClr val="tx1"/>
                </a:solidFill>
                <a:latin typeface="+mn-lt"/>
                <a:ea typeface="+mn-ea"/>
                <a:cs typeface="+mn-cs"/>
              </a:rPr>
              <a:t>("</a:t>
            </a:r>
            <a:r>
              <a:rPr lang="fr-FR" sz="1200" b="0" kern="1200" dirty="0" err="1">
                <a:solidFill>
                  <a:schemeClr val="tx1"/>
                </a:solidFill>
                <a:latin typeface="+mn-lt"/>
                <a:ea typeface="+mn-ea"/>
                <a:cs typeface="+mn-cs"/>
              </a:rPr>
              <a:t>nickname</a:t>
            </a:r>
            <a:r>
              <a:rPr lang="fr-FR" sz="1200" b="0" kern="1200" dirty="0">
                <a:solidFill>
                  <a:schemeClr val="tx1"/>
                </a:solidFill>
                <a:latin typeface="+mn-lt"/>
                <a:ea typeface="+mn-ea"/>
                <a:cs typeface="+mn-cs"/>
              </a:rPr>
              <a:t>").item(0).</a:t>
            </a:r>
            <a:r>
              <a:rPr lang="fr-FR" sz="1200" b="0" kern="1200" dirty="0" err="1">
                <a:solidFill>
                  <a:schemeClr val="tx1"/>
                </a:solidFill>
                <a:latin typeface="+mn-lt"/>
                <a:ea typeface="+mn-ea"/>
                <a:cs typeface="+mn-cs"/>
              </a:rPr>
              <a:t>getTextContent</a:t>
            </a:r>
            <a:r>
              <a:rPr lang="fr-FR" sz="1200" b="0" kern="1200" dirty="0">
                <a:solidFill>
                  <a:schemeClr val="tx1"/>
                </a:solidFill>
                <a:latin typeface="+mn-lt"/>
                <a:ea typeface="+mn-ea"/>
                <a:cs typeface="+mn-cs"/>
              </a:rPr>
              <a:t>());</a:t>
            </a:r>
          </a:p>
          <a:p>
            <a:r>
              <a:rPr lang="fr-FR" sz="1200" b="0" kern="1200" dirty="0">
                <a:solidFill>
                  <a:schemeClr val="tx1"/>
                </a:solidFill>
                <a:latin typeface="+mn-lt"/>
                <a:ea typeface="+mn-ea"/>
                <a:cs typeface="+mn-cs"/>
              </a:rPr>
              <a:t>            System.out.println("</a:t>
            </a:r>
            <a:r>
              <a:rPr lang="fr-FR" sz="1200" b="0" kern="1200" dirty="0" err="1">
                <a:solidFill>
                  <a:schemeClr val="tx1"/>
                </a:solidFill>
                <a:latin typeface="+mn-lt"/>
                <a:ea typeface="+mn-ea"/>
                <a:cs typeface="+mn-cs"/>
              </a:rPr>
              <a:t>Salary</a:t>
            </a:r>
            <a:r>
              <a:rPr lang="fr-FR" sz="1200" b="0" kern="1200" dirty="0">
                <a:solidFill>
                  <a:schemeClr val="tx1"/>
                </a:solidFill>
                <a:latin typeface="+mn-lt"/>
                <a:ea typeface="+mn-ea"/>
                <a:cs typeface="+mn-cs"/>
              </a:rPr>
              <a:t> : " + </a:t>
            </a:r>
            <a:r>
              <a:rPr lang="fr-FR" sz="1200" b="0" kern="1200" dirty="0" err="1">
                <a:solidFill>
                  <a:schemeClr val="tx1"/>
                </a:solidFill>
                <a:latin typeface="+mn-lt"/>
                <a:ea typeface="+mn-ea"/>
                <a:cs typeface="+mn-cs"/>
              </a:rPr>
              <a:t>eElement.getElementsByTagName</a:t>
            </a:r>
            <a:r>
              <a:rPr lang="fr-FR" sz="1200" b="0" kern="1200" dirty="0">
                <a:solidFill>
                  <a:schemeClr val="tx1"/>
                </a:solidFill>
                <a:latin typeface="+mn-lt"/>
                <a:ea typeface="+mn-ea"/>
                <a:cs typeface="+mn-cs"/>
              </a:rPr>
              <a:t>("</a:t>
            </a:r>
            <a:r>
              <a:rPr lang="fr-FR" sz="1200" b="0" kern="1200" dirty="0" err="1">
                <a:solidFill>
                  <a:schemeClr val="tx1"/>
                </a:solidFill>
                <a:latin typeface="+mn-lt"/>
                <a:ea typeface="+mn-ea"/>
                <a:cs typeface="+mn-cs"/>
              </a:rPr>
              <a:t>salary</a:t>
            </a:r>
            <a:r>
              <a:rPr lang="fr-FR" sz="1200" b="0" kern="1200" dirty="0">
                <a:solidFill>
                  <a:schemeClr val="tx1"/>
                </a:solidFill>
                <a:latin typeface="+mn-lt"/>
                <a:ea typeface="+mn-ea"/>
                <a:cs typeface="+mn-cs"/>
              </a:rPr>
              <a:t>").item(0).</a:t>
            </a:r>
            <a:r>
              <a:rPr lang="fr-FR" sz="1200" b="0" kern="1200" dirty="0" err="1">
                <a:solidFill>
                  <a:schemeClr val="tx1"/>
                </a:solidFill>
                <a:latin typeface="+mn-lt"/>
                <a:ea typeface="+mn-ea"/>
                <a:cs typeface="+mn-cs"/>
              </a:rPr>
              <a:t>getTextContent</a:t>
            </a:r>
            <a:r>
              <a:rPr lang="fr-FR" sz="1200" b="0" kern="1200" dirty="0">
                <a:solidFill>
                  <a:schemeClr val="tx1"/>
                </a:solidFill>
                <a:latin typeface="+mn-lt"/>
                <a:ea typeface="+mn-ea"/>
                <a:cs typeface="+mn-cs"/>
              </a:rPr>
              <a:t>());</a:t>
            </a:r>
          </a:p>
          <a:p>
            <a:br>
              <a:rPr lang="fr-FR" sz="1200" b="0" kern="1200" dirty="0">
                <a:solidFill>
                  <a:schemeClr val="tx1"/>
                </a:solidFill>
                <a:latin typeface="+mn-lt"/>
                <a:ea typeface="+mn-ea"/>
                <a:cs typeface="+mn-cs"/>
              </a:rPr>
            </a:br>
            <a:r>
              <a:rPr lang="fr-FR" sz="1200" b="0" kern="1200" dirty="0">
                <a:solidFill>
                  <a:schemeClr val="tx1"/>
                </a:solidFill>
                <a:latin typeface="+mn-lt"/>
                <a:ea typeface="+mn-ea"/>
                <a:cs typeface="+mn-cs"/>
              </a:rPr>
              <a:t>        }</a:t>
            </a:r>
          </a:p>
          <a:p>
            <a:r>
              <a:rPr lang="fr-FR" sz="1200" b="0" kern="1200" dirty="0">
                <a:solidFill>
                  <a:schemeClr val="tx1"/>
                </a:solidFill>
                <a:latin typeface="+mn-lt"/>
                <a:ea typeface="+mn-ea"/>
                <a:cs typeface="+mn-cs"/>
              </a:rPr>
              <a:t>    }</a:t>
            </a:r>
          </a:p>
          <a:p>
            <a:r>
              <a:rPr lang="fr-FR" sz="1200" b="0" kern="1200" dirty="0">
                <a:solidFill>
                  <a:schemeClr val="tx1"/>
                </a:solidFill>
                <a:latin typeface="+mn-lt"/>
                <a:ea typeface="+mn-ea"/>
                <a:cs typeface="+mn-cs"/>
              </a:rPr>
              <a:t>} catch (Exception e) {</a:t>
            </a:r>
          </a:p>
          <a:p>
            <a:r>
              <a:rPr lang="fr-FR" sz="1200" b="0" kern="1200" dirty="0">
                <a:solidFill>
                  <a:schemeClr val="tx1"/>
                </a:solidFill>
                <a:latin typeface="+mn-lt"/>
                <a:ea typeface="+mn-ea"/>
                <a:cs typeface="+mn-cs"/>
              </a:rPr>
              <a:t>    </a:t>
            </a:r>
            <a:r>
              <a:rPr lang="fr-FR" sz="1200" b="0" kern="1200" dirty="0" err="1">
                <a:solidFill>
                  <a:schemeClr val="tx1"/>
                </a:solidFill>
                <a:latin typeface="+mn-lt"/>
                <a:ea typeface="+mn-ea"/>
                <a:cs typeface="+mn-cs"/>
              </a:rPr>
              <a:t>e.printStackTrace</a:t>
            </a:r>
            <a:r>
              <a:rPr lang="fr-FR" sz="1200" b="0" kern="1200" dirty="0">
                <a:solidFill>
                  <a:schemeClr val="tx1"/>
                </a:solidFill>
                <a:latin typeface="+mn-lt"/>
                <a:ea typeface="+mn-ea"/>
                <a:cs typeface="+mn-cs"/>
              </a:rPr>
              <a:t>();</a:t>
            </a:r>
          </a:p>
          <a:p>
            <a:r>
              <a:rPr lang="fr-FR" sz="1200" b="0" kern="1200" dirty="0">
                <a:solidFill>
                  <a:schemeClr val="tx1"/>
                </a:solidFill>
                <a:latin typeface="+mn-lt"/>
                <a:ea typeface="+mn-ea"/>
                <a:cs typeface="+mn-cs"/>
              </a:rPr>
              <a:t>}</a:t>
            </a:r>
          </a:p>
          <a:p>
            <a:r>
              <a:rPr lang="fr-FR" sz="1200" b="0" kern="1200" dirty="0">
                <a:solidFill>
                  <a:schemeClr val="tx1"/>
                </a:solidFill>
                <a:latin typeface="+mn-lt"/>
                <a:ea typeface="+mn-ea"/>
                <a:cs typeface="+mn-cs"/>
              </a:rPr>
              <a:t>}</a:t>
            </a:r>
          </a:p>
          <a:p>
            <a:br>
              <a:rPr lang="fr-FR" sz="1200" b="0" kern="1200" dirty="0">
                <a:solidFill>
                  <a:schemeClr val="tx1"/>
                </a:solidFill>
                <a:latin typeface="+mn-lt"/>
                <a:ea typeface="+mn-ea"/>
                <a:cs typeface="+mn-cs"/>
              </a:rPr>
            </a:br>
            <a:r>
              <a:rPr lang="fr-FR" sz="1200" b="0" kern="1200" dirty="0">
                <a:solidFill>
                  <a:schemeClr val="tx1"/>
                </a:solidFill>
                <a:latin typeface="+mn-lt"/>
                <a:ea typeface="+mn-ea"/>
                <a:cs typeface="+mn-cs"/>
              </a:rPr>
              <a:t>}</a:t>
            </a:r>
          </a:p>
          <a:p>
            <a:endParaRPr lang="fr-FR" sz="1200" b="0" kern="1200" dirty="0">
              <a:solidFill>
                <a:schemeClr val="tx1"/>
              </a:solidFill>
              <a:latin typeface="+mn-lt"/>
              <a:ea typeface="+mn-ea"/>
              <a:cs typeface="+mn-cs"/>
            </a:endParaRPr>
          </a:p>
          <a:p>
            <a:r>
              <a:rPr lang="fr-FR" sz="1200" kern="1200" dirty="0" err="1">
                <a:solidFill>
                  <a:schemeClr val="tx1"/>
                </a:solidFill>
                <a:latin typeface="+mn-lt"/>
                <a:ea typeface="+mn-ea"/>
                <a:cs typeface="+mn-cs"/>
              </a:rPr>
              <a:t>private</a:t>
            </a:r>
            <a:r>
              <a:rPr lang="fr-FR" dirty="0"/>
              <a:t> </a:t>
            </a:r>
            <a:r>
              <a:rPr lang="fr-FR" sz="1200" kern="1200" dirty="0" err="1">
                <a:solidFill>
                  <a:schemeClr val="tx1"/>
                </a:solidFill>
                <a:latin typeface="+mn-lt"/>
                <a:ea typeface="+mn-ea"/>
                <a:cs typeface="+mn-cs"/>
              </a:rPr>
              <a:t>static</a:t>
            </a:r>
            <a:r>
              <a:rPr lang="fr-FR" dirty="0"/>
              <a:t> </a:t>
            </a:r>
            <a:r>
              <a:rPr lang="fr-FR" sz="1200" kern="1200" dirty="0" err="1">
                <a:solidFill>
                  <a:schemeClr val="tx1"/>
                </a:solidFill>
                <a:latin typeface="+mn-lt"/>
                <a:ea typeface="+mn-ea"/>
                <a:cs typeface="+mn-cs"/>
              </a:rPr>
              <a:t>void</a:t>
            </a:r>
            <a:r>
              <a:rPr lang="fr-FR" dirty="0"/>
              <a:t> </a:t>
            </a:r>
            <a:r>
              <a:rPr lang="fr-FR" sz="1200" kern="1200" dirty="0" err="1">
                <a:solidFill>
                  <a:schemeClr val="tx1"/>
                </a:solidFill>
                <a:latin typeface="+mn-lt"/>
                <a:ea typeface="+mn-ea"/>
                <a:cs typeface="+mn-cs"/>
              </a:rPr>
              <a:t>printNote</a:t>
            </a:r>
            <a:r>
              <a:rPr lang="fr-FR" sz="1200" kern="1200" dirty="0">
                <a:solidFill>
                  <a:schemeClr val="tx1"/>
                </a:solidFill>
                <a:latin typeface="+mn-lt"/>
                <a:ea typeface="+mn-ea"/>
                <a:cs typeface="+mn-cs"/>
              </a:rPr>
              <a:t>(</a:t>
            </a:r>
            <a:r>
              <a:rPr lang="fr-FR" dirty="0" err="1"/>
              <a:t>NodeList</a:t>
            </a:r>
            <a:r>
              <a:rPr lang="fr-FR" dirty="0"/>
              <a:t> </a:t>
            </a:r>
            <a:r>
              <a:rPr lang="fr-FR" dirty="0" err="1"/>
              <a:t>nodeList</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for</a:t>
            </a:r>
            <a:r>
              <a:rPr lang="fr-FR" dirty="0"/>
              <a:t> </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int</a:t>
            </a:r>
            <a:r>
              <a:rPr lang="fr-FR" dirty="0"/>
              <a:t> count </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0;</a:t>
            </a:r>
            <a:r>
              <a:rPr lang="fr-FR" dirty="0"/>
              <a:t> count </a:t>
            </a:r>
            <a:r>
              <a:rPr lang="fr-FR" sz="1200" kern="1200" dirty="0">
                <a:solidFill>
                  <a:schemeClr val="tx1"/>
                </a:solidFill>
                <a:latin typeface="+mn-lt"/>
                <a:ea typeface="+mn-ea"/>
                <a:cs typeface="+mn-cs"/>
              </a:rPr>
              <a:t>&lt;</a:t>
            </a:r>
            <a:r>
              <a:rPr lang="fr-FR" dirty="0"/>
              <a:t> </a:t>
            </a:r>
            <a:r>
              <a:rPr lang="fr-FR" dirty="0" err="1"/>
              <a:t>nodeList</a:t>
            </a:r>
            <a:r>
              <a:rPr lang="fr-FR" sz="1200" kern="1200" dirty="0" err="1">
                <a:solidFill>
                  <a:schemeClr val="tx1"/>
                </a:solidFill>
                <a:latin typeface="+mn-lt"/>
                <a:ea typeface="+mn-ea"/>
                <a:cs typeface="+mn-cs"/>
              </a:rPr>
              <a:t>.getLength</a:t>
            </a:r>
            <a:r>
              <a:rPr lang="fr-FR" sz="1200" kern="1200" dirty="0">
                <a:solidFill>
                  <a:schemeClr val="tx1"/>
                </a:solidFill>
                <a:latin typeface="+mn-lt"/>
                <a:ea typeface="+mn-ea"/>
                <a:cs typeface="+mn-cs"/>
              </a:rPr>
              <a:t>();</a:t>
            </a:r>
            <a:r>
              <a:rPr lang="fr-FR" dirty="0"/>
              <a:t> count</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a:t>
            </a:r>
            <a:r>
              <a:rPr lang="fr-FR" dirty="0"/>
              <a:t> </a:t>
            </a:r>
            <a:r>
              <a:rPr lang="fr-FR" dirty="0" err="1"/>
              <a:t>Node</a:t>
            </a:r>
            <a:r>
              <a:rPr lang="fr-FR" dirty="0"/>
              <a:t> </a:t>
            </a:r>
            <a:r>
              <a:rPr lang="fr-FR" dirty="0" err="1"/>
              <a:t>tempNode</a:t>
            </a:r>
            <a:r>
              <a:rPr lang="fr-FR" dirty="0"/>
              <a:t> </a:t>
            </a:r>
            <a:r>
              <a:rPr lang="fr-FR" sz="1200" kern="1200" dirty="0">
                <a:solidFill>
                  <a:schemeClr val="tx1"/>
                </a:solidFill>
                <a:latin typeface="+mn-lt"/>
                <a:ea typeface="+mn-ea"/>
                <a:cs typeface="+mn-cs"/>
              </a:rPr>
              <a:t>=</a:t>
            </a:r>
            <a:r>
              <a:rPr lang="fr-FR" dirty="0"/>
              <a:t> </a:t>
            </a:r>
            <a:r>
              <a:rPr lang="fr-FR" dirty="0" err="1"/>
              <a:t>nodeList</a:t>
            </a:r>
            <a:r>
              <a:rPr lang="fr-FR" sz="1200" kern="1200" dirty="0" err="1">
                <a:solidFill>
                  <a:schemeClr val="tx1"/>
                </a:solidFill>
                <a:latin typeface="+mn-lt"/>
                <a:ea typeface="+mn-ea"/>
                <a:cs typeface="+mn-cs"/>
              </a:rPr>
              <a:t>.item</a:t>
            </a:r>
            <a:r>
              <a:rPr lang="fr-FR" sz="1200" kern="1200" dirty="0">
                <a:solidFill>
                  <a:schemeClr val="tx1"/>
                </a:solidFill>
                <a:latin typeface="+mn-lt"/>
                <a:ea typeface="+mn-ea"/>
                <a:cs typeface="+mn-cs"/>
              </a:rPr>
              <a:t>(</a:t>
            </a:r>
            <a:r>
              <a:rPr lang="fr-FR" dirty="0"/>
              <a:t>count</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make</a:t>
            </a:r>
            <a:r>
              <a:rPr lang="fr-FR" sz="1200" kern="1200" dirty="0">
                <a:solidFill>
                  <a:schemeClr val="tx1"/>
                </a:solidFill>
                <a:latin typeface="+mn-lt"/>
                <a:ea typeface="+mn-ea"/>
                <a:cs typeface="+mn-cs"/>
              </a:rPr>
              <a:t> sure it's </a:t>
            </a:r>
            <a:r>
              <a:rPr lang="fr-FR" sz="1200" kern="1200" dirty="0" err="1">
                <a:solidFill>
                  <a:schemeClr val="tx1"/>
                </a:solidFill>
                <a:latin typeface="+mn-lt"/>
                <a:ea typeface="+mn-ea"/>
                <a:cs typeface="+mn-cs"/>
              </a:rPr>
              <a:t>element</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node</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if</a:t>
            </a:r>
            <a:r>
              <a:rPr lang="fr-FR" dirty="0"/>
              <a:t> </a:t>
            </a:r>
            <a:r>
              <a:rPr lang="fr-FR" sz="1200" kern="1200" dirty="0">
                <a:solidFill>
                  <a:schemeClr val="tx1"/>
                </a:solidFill>
                <a:latin typeface="+mn-lt"/>
                <a:ea typeface="+mn-ea"/>
                <a:cs typeface="+mn-cs"/>
              </a:rPr>
              <a:t>(</a:t>
            </a:r>
            <a:r>
              <a:rPr lang="fr-FR" dirty="0" err="1"/>
              <a:t>tempNode</a:t>
            </a:r>
            <a:r>
              <a:rPr lang="fr-FR" sz="1200" kern="1200" dirty="0" err="1">
                <a:solidFill>
                  <a:schemeClr val="tx1"/>
                </a:solidFill>
                <a:latin typeface="+mn-lt"/>
                <a:ea typeface="+mn-ea"/>
                <a:cs typeface="+mn-cs"/>
              </a:rPr>
              <a:t>.getNodeType</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a:t>
            </a:r>
            <a:r>
              <a:rPr lang="fr-FR" dirty="0"/>
              <a:t> </a:t>
            </a:r>
            <a:r>
              <a:rPr lang="fr-FR" dirty="0" err="1"/>
              <a:t>Node</a:t>
            </a:r>
            <a:r>
              <a:rPr lang="fr-FR" sz="1200" kern="1200" dirty="0" err="1">
                <a:solidFill>
                  <a:schemeClr val="tx1"/>
                </a:solidFill>
                <a:latin typeface="+mn-lt"/>
                <a:ea typeface="+mn-ea"/>
                <a:cs typeface="+mn-cs"/>
              </a:rPr>
              <a:t>.</a:t>
            </a:r>
            <a:r>
              <a:rPr lang="fr-FR" dirty="0" err="1"/>
              <a:t>ELEMENT_NODE</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get</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node</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name</a:t>
            </a:r>
            <a:r>
              <a:rPr lang="fr-FR" sz="1200" kern="1200" dirty="0">
                <a:solidFill>
                  <a:schemeClr val="tx1"/>
                </a:solidFill>
                <a:latin typeface="+mn-lt"/>
                <a:ea typeface="+mn-ea"/>
                <a:cs typeface="+mn-cs"/>
              </a:rPr>
              <a:t> and value</a:t>
            </a:r>
            <a:r>
              <a:rPr lang="fr-FR" dirty="0"/>
              <a:t> System</a:t>
            </a:r>
            <a:r>
              <a:rPr lang="fr-FR" sz="1200" kern="1200" dirty="0">
                <a:solidFill>
                  <a:schemeClr val="tx1"/>
                </a:solidFill>
                <a:latin typeface="+mn-lt"/>
                <a:ea typeface="+mn-ea"/>
                <a:cs typeface="+mn-cs"/>
              </a:rPr>
              <a:t>.</a:t>
            </a:r>
            <a:r>
              <a:rPr lang="fr-FR" dirty="0"/>
              <a:t>out</a:t>
            </a:r>
            <a:r>
              <a:rPr lang="fr-FR" sz="1200" kern="1200" dirty="0">
                <a:solidFill>
                  <a:schemeClr val="tx1"/>
                </a:solidFill>
                <a:latin typeface="+mn-lt"/>
                <a:ea typeface="+mn-ea"/>
                <a:cs typeface="+mn-cs"/>
              </a:rPr>
              <a:t>.println("\</a:t>
            </a:r>
            <a:r>
              <a:rPr lang="fr-FR" sz="1200" kern="1200" dirty="0" err="1">
                <a:solidFill>
                  <a:schemeClr val="tx1"/>
                </a:solidFill>
                <a:latin typeface="+mn-lt"/>
                <a:ea typeface="+mn-ea"/>
                <a:cs typeface="+mn-cs"/>
              </a:rPr>
              <a:t>nNode</a:t>
            </a:r>
            <a:r>
              <a:rPr lang="fr-FR" sz="1200" kern="1200" dirty="0">
                <a:solidFill>
                  <a:schemeClr val="tx1"/>
                </a:solidFill>
                <a:latin typeface="+mn-lt"/>
                <a:ea typeface="+mn-ea"/>
                <a:cs typeface="+mn-cs"/>
              </a:rPr>
              <a:t> Name ="</a:t>
            </a:r>
            <a:r>
              <a:rPr lang="fr-FR" dirty="0"/>
              <a:t> </a:t>
            </a:r>
            <a:r>
              <a:rPr lang="fr-FR" sz="1200" kern="1200" dirty="0">
                <a:solidFill>
                  <a:schemeClr val="tx1"/>
                </a:solidFill>
                <a:latin typeface="+mn-lt"/>
                <a:ea typeface="+mn-ea"/>
                <a:cs typeface="+mn-cs"/>
              </a:rPr>
              <a:t>+</a:t>
            </a:r>
            <a:r>
              <a:rPr lang="fr-FR" dirty="0"/>
              <a:t> </a:t>
            </a:r>
            <a:r>
              <a:rPr lang="fr-FR" dirty="0" err="1"/>
              <a:t>tempNode</a:t>
            </a:r>
            <a:r>
              <a:rPr lang="fr-FR" sz="1200" kern="1200" dirty="0" err="1">
                <a:solidFill>
                  <a:schemeClr val="tx1"/>
                </a:solidFill>
                <a:latin typeface="+mn-lt"/>
                <a:ea typeface="+mn-ea"/>
                <a:cs typeface="+mn-cs"/>
              </a:rPr>
              <a:t>.getNodeName</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 [OPEN]");</a:t>
            </a:r>
            <a:r>
              <a:rPr lang="fr-FR" dirty="0"/>
              <a:t> System</a:t>
            </a:r>
            <a:r>
              <a:rPr lang="fr-FR" sz="1200" kern="1200" dirty="0">
                <a:solidFill>
                  <a:schemeClr val="tx1"/>
                </a:solidFill>
                <a:latin typeface="+mn-lt"/>
                <a:ea typeface="+mn-ea"/>
                <a:cs typeface="+mn-cs"/>
              </a:rPr>
              <a:t>.</a:t>
            </a:r>
            <a:r>
              <a:rPr lang="fr-FR" dirty="0"/>
              <a:t>out</a:t>
            </a:r>
            <a:r>
              <a:rPr lang="fr-FR" sz="1200" kern="1200" dirty="0">
                <a:solidFill>
                  <a:schemeClr val="tx1"/>
                </a:solidFill>
                <a:latin typeface="+mn-lt"/>
                <a:ea typeface="+mn-ea"/>
                <a:cs typeface="+mn-cs"/>
              </a:rPr>
              <a:t>.println("</a:t>
            </a:r>
            <a:r>
              <a:rPr lang="fr-FR" sz="1200" kern="1200" dirty="0" err="1">
                <a:solidFill>
                  <a:schemeClr val="tx1"/>
                </a:solidFill>
                <a:latin typeface="+mn-lt"/>
                <a:ea typeface="+mn-ea"/>
                <a:cs typeface="+mn-cs"/>
              </a:rPr>
              <a:t>Node</a:t>
            </a:r>
            <a:r>
              <a:rPr lang="fr-FR" sz="1200" kern="1200" dirty="0">
                <a:solidFill>
                  <a:schemeClr val="tx1"/>
                </a:solidFill>
                <a:latin typeface="+mn-lt"/>
                <a:ea typeface="+mn-ea"/>
                <a:cs typeface="+mn-cs"/>
              </a:rPr>
              <a:t> Value ="</a:t>
            </a:r>
            <a:r>
              <a:rPr lang="fr-FR" dirty="0"/>
              <a:t> </a:t>
            </a:r>
            <a:r>
              <a:rPr lang="fr-FR" sz="1200" kern="1200" dirty="0">
                <a:solidFill>
                  <a:schemeClr val="tx1"/>
                </a:solidFill>
                <a:latin typeface="+mn-lt"/>
                <a:ea typeface="+mn-ea"/>
                <a:cs typeface="+mn-cs"/>
              </a:rPr>
              <a:t>+</a:t>
            </a:r>
            <a:r>
              <a:rPr lang="fr-FR" dirty="0"/>
              <a:t> </a:t>
            </a:r>
            <a:r>
              <a:rPr lang="fr-FR" dirty="0" err="1"/>
              <a:t>tempNode</a:t>
            </a:r>
            <a:r>
              <a:rPr lang="fr-FR" sz="1200" kern="1200" dirty="0" err="1">
                <a:solidFill>
                  <a:schemeClr val="tx1"/>
                </a:solidFill>
                <a:latin typeface="+mn-lt"/>
                <a:ea typeface="+mn-ea"/>
                <a:cs typeface="+mn-cs"/>
              </a:rPr>
              <a:t>.getTextContent</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if</a:t>
            </a:r>
            <a:r>
              <a:rPr lang="fr-FR" dirty="0"/>
              <a:t> </a:t>
            </a:r>
            <a:r>
              <a:rPr lang="fr-FR" sz="1200" kern="1200" dirty="0">
                <a:solidFill>
                  <a:schemeClr val="tx1"/>
                </a:solidFill>
                <a:latin typeface="+mn-lt"/>
                <a:ea typeface="+mn-ea"/>
                <a:cs typeface="+mn-cs"/>
              </a:rPr>
              <a:t>(</a:t>
            </a:r>
            <a:r>
              <a:rPr lang="fr-FR" dirty="0" err="1"/>
              <a:t>tempNode</a:t>
            </a:r>
            <a:r>
              <a:rPr lang="fr-FR" sz="1200" kern="1200" dirty="0" err="1">
                <a:solidFill>
                  <a:schemeClr val="tx1"/>
                </a:solidFill>
                <a:latin typeface="+mn-lt"/>
                <a:ea typeface="+mn-ea"/>
                <a:cs typeface="+mn-cs"/>
              </a:rPr>
              <a:t>.hasAttributes</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get</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attributes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names</a:t>
            </a:r>
            <a:r>
              <a:rPr lang="fr-FR" sz="1200" kern="1200" dirty="0">
                <a:solidFill>
                  <a:schemeClr val="tx1"/>
                </a:solidFill>
                <a:latin typeface="+mn-lt"/>
                <a:ea typeface="+mn-ea"/>
                <a:cs typeface="+mn-cs"/>
              </a:rPr>
              <a:t> and values</a:t>
            </a:r>
            <a:r>
              <a:rPr lang="fr-FR" dirty="0"/>
              <a:t> </a:t>
            </a:r>
            <a:r>
              <a:rPr lang="fr-FR" dirty="0" err="1"/>
              <a:t>NamedNodeMap</a:t>
            </a:r>
            <a:r>
              <a:rPr lang="fr-FR" dirty="0"/>
              <a:t> </a:t>
            </a:r>
            <a:r>
              <a:rPr lang="fr-FR" dirty="0" err="1"/>
              <a:t>nodeMap</a:t>
            </a:r>
            <a:r>
              <a:rPr lang="fr-FR" dirty="0"/>
              <a:t> </a:t>
            </a:r>
            <a:r>
              <a:rPr lang="fr-FR" sz="1200" kern="1200" dirty="0">
                <a:solidFill>
                  <a:schemeClr val="tx1"/>
                </a:solidFill>
                <a:latin typeface="+mn-lt"/>
                <a:ea typeface="+mn-ea"/>
                <a:cs typeface="+mn-cs"/>
              </a:rPr>
              <a:t>=</a:t>
            </a:r>
            <a:r>
              <a:rPr lang="fr-FR" dirty="0"/>
              <a:t> </a:t>
            </a:r>
            <a:r>
              <a:rPr lang="fr-FR" dirty="0" err="1"/>
              <a:t>tempNode</a:t>
            </a:r>
            <a:r>
              <a:rPr lang="fr-FR" sz="1200" kern="1200" dirty="0" err="1">
                <a:solidFill>
                  <a:schemeClr val="tx1"/>
                </a:solidFill>
                <a:latin typeface="+mn-lt"/>
                <a:ea typeface="+mn-ea"/>
                <a:cs typeface="+mn-cs"/>
              </a:rPr>
              <a:t>.getAttributes</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for</a:t>
            </a:r>
            <a:r>
              <a:rPr lang="fr-FR" dirty="0"/>
              <a:t> </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int</a:t>
            </a:r>
            <a:r>
              <a:rPr lang="fr-FR" dirty="0"/>
              <a:t> i </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0;</a:t>
            </a:r>
            <a:r>
              <a:rPr lang="fr-FR" dirty="0"/>
              <a:t> i </a:t>
            </a:r>
            <a:r>
              <a:rPr lang="fr-FR" sz="1200" kern="1200" dirty="0">
                <a:solidFill>
                  <a:schemeClr val="tx1"/>
                </a:solidFill>
                <a:latin typeface="+mn-lt"/>
                <a:ea typeface="+mn-ea"/>
                <a:cs typeface="+mn-cs"/>
              </a:rPr>
              <a:t>&lt;</a:t>
            </a:r>
            <a:r>
              <a:rPr lang="fr-FR" dirty="0"/>
              <a:t> </a:t>
            </a:r>
            <a:r>
              <a:rPr lang="fr-FR" dirty="0" err="1"/>
              <a:t>nodeMap</a:t>
            </a:r>
            <a:r>
              <a:rPr lang="fr-FR" sz="1200" kern="1200" dirty="0" err="1">
                <a:solidFill>
                  <a:schemeClr val="tx1"/>
                </a:solidFill>
                <a:latin typeface="+mn-lt"/>
                <a:ea typeface="+mn-ea"/>
                <a:cs typeface="+mn-cs"/>
              </a:rPr>
              <a:t>.getLength</a:t>
            </a:r>
            <a:r>
              <a:rPr lang="fr-FR" sz="1200" kern="1200" dirty="0">
                <a:solidFill>
                  <a:schemeClr val="tx1"/>
                </a:solidFill>
                <a:latin typeface="+mn-lt"/>
                <a:ea typeface="+mn-ea"/>
                <a:cs typeface="+mn-cs"/>
              </a:rPr>
              <a:t>();</a:t>
            </a:r>
            <a:r>
              <a:rPr lang="fr-FR" dirty="0"/>
              <a:t> i</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a:t>
            </a:r>
            <a:r>
              <a:rPr lang="fr-FR" dirty="0"/>
              <a:t> </a:t>
            </a:r>
            <a:r>
              <a:rPr lang="fr-FR" dirty="0" err="1"/>
              <a:t>Node</a:t>
            </a:r>
            <a:r>
              <a:rPr lang="fr-FR" dirty="0"/>
              <a:t> </a:t>
            </a:r>
            <a:r>
              <a:rPr lang="fr-FR" dirty="0" err="1"/>
              <a:t>node</a:t>
            </a:r>
            <a:r>
              <a:rPr lang="fr-FR" dirty="0"/>
              <a:t> </a:t>
            </a:r>
            <a:r>
              <a:rPr lang="fr-FR" sz="1200" kern="1200" dirty="0">
                <a:solidFill>
                  <a:schemeClr val="tx1"/>
                </a:solidFill>
                <a:latin typeface="+mn-lt"/>
                <a:ea typeface="+mn-ea"/>
                <a:cs typeface="+mn-cs"/>
              </a:rPr>
              <a:t>=</a:t>
            </a:r>
            <a:r>
              <a:rPr lang="fr-FR" dirty="0"/>
              <a:t> </a:t>
            </a:r>
            <a:r>
              <a:rPr lang="fr-FR" dirty="0" err="1"/>
              <a:t>nodeMap</a:t>
            </a:r>
            <a:r>
              <a:rPr lang="fr-FR" sz="1200" kern="1200" dirty="0" err="1">
                <a:solidFill>
                  <a:schemeClr val="tx1"/>
                </a:solidFill>
                <a:latin typeface="+mn-lt"/>
                <a:ea typeface="+mn-ea"/>
                <a:cs typeface="+mn-cs"/>
              </a:rPr>
              <a:t>.item</a:t>
            </a:r>
            <a:r>
              <a:rPr lang="fr-FR" sz="1200" kern="1200" dirty="0">
                <a:solidFill>
                  <a:schemeClr val="tx1"/>
                </a:solidFill>
                <a:latin typeface="+mn-lt"/>
                <a:ea typeface="+mn-ea"/>
                <a:cs typeface="+mn-cs"/>
              </a:rPr>
              <a:t>(</a:t>
            </a:r>
            <a:r>
              <a:rPr lang="fr-FR" dirty="0"/>
              <a:t>i</a:t>
            </a:r>
            <a:r>
              <a:rPr lang="fr-FR" sz="1200" kern="1200" dirty="0">
                <a:solidFill>
                  <a:schemeClr val="tx1"/>
                </a:solidFill>
                <a:latin typeface="+mn-lt"/>
                <a:ea typeface="+mn-ea"/>
                <a:cs typeface="+mn-cs"/>
              </a:rPr>
              <a:t>);</a:t>
            </a:r>
            <a:r>
              <a:rPr lang="fr-FR" dirty="0"/>
              <a:t> System</a:t>
            </a:r>
            <a:r>
              <a:rPr lang="fr-FR" sz="1200" kern="1200" dirty="0">
                <a:solidFill>
                  <a:schemeClr val="tx1"/>
                </a:solidFill>
                <a:latin typeface="+mn-lt"/>
                <a:ea typeface="+mn-ea"/>
                <a:cs typeface="+mn-cs"/>
              </a:rPr>
              <a:t>.</a:t>
            </a:r>
            <a:r>
              <a:rPr lang="fr-FR" dirty="0"/>
              <a:t>out</a:t>
            </a:r>
            <a:r>
              <a:rPr lang="fr-FR" sz="1200" kern="1200" dirty="0">
                <a:solidFill>
                  <a:schemeClr val="tx1"/>
                </a:solidFill>
                <a:latin typeface="+mn-lt"/>
                <a:ea typeface="+mn-ea"/>
                <a:cs typeface="+mn-cs"/>
              </a:rPr>
              <a:t>.println("attr </a:t>
            </a:r>
            <a:r>
              <a:rPr lang="fr-FR" sz="1200" kern="1200" dirty="0" err="1">
                <a:solidFill>
                  <a:schemeClr val="tx1"/>
                </a:solidFill>
                <a:latin typeface="+mn-lt"/>
                <a:ea typeface="+mn-ea"/>
                <a:cs typeface="+mn-cs"/>
              </a:rPr>
              <a:t>name</a:t>
            </a:r>
            <a:r>
              <a:rPr lang="fr-FR" sz="1200" kern="1200" dirty="0">
                <a:solidFill>
                  <a:schemeClr val="tx1"/>
                </a:solidFill>
                <a:latin typeface="+mn-lt"/>
                <a:ea typeface="+mn-ea"/>
                <a:cs typeface="+mn-cs"/>
              </a:rPr>
              <a:t> : "</a:t>
            </a:r>
            <a:r>
              <a:rPr lang="fr-FR" dirty="0"/>
              <a:t> </a:t>
            </a:r>
            <a:r>
              <a:rPr lang="fr-FR" sz="1200" kern="1200" dirty="0">
                <a:solidFill>
                  <a:schemeClr val="tx1"/>
                </a:solidFill>
                <a:latin typeface="+mn-lt"/>
                <a:ea typeface="+mn-ea"/>
                <a:cs typeface="+mn-cs"/>
              </a:rPr>
              <a:t>+</a:t>
            </a:r>
            <a:r>
              <a:rPr lang="fr-FR" dirty="0"/>
              <a:t> </a:t>
            </a:r>
            <a:r>
              <a:rPr lang="fr-FR" dirty="0" err="1"/>
              <a:t>node</a:t>
            </a:r>
            <a:r>
              <a:rPr lang="fr-FR" sz="1200" kern="1200" dirty="0" err="1">
                <a:solidFill>
                  <a:schemeClr val="tx1"/>
                </a:solidFill>
                <a:latin typeface="+mn-lt"/>
                <a:ea typeface="+mn-ea"/>
                <a:cs typeface="+mn-cs"/>
              </a:rPr>
              <a:t>.getNodeName</a:t>
            </a:r>
            <a:r>
              <a:rPr lang="fr-FR" sz="1200" kern="1200" dirty="0">
                <a:solidFill>
                  <a:schemeClr val="tx1"/>
                </a:solidFill>
                <a:latin typeface="+mn-lt"/>
                <a:ea typeface="+mn-ea"/>
                <a:cs typeface="+mn-cs"/>
              </a:rPr>
              <a:t>());</a:t>
            </a:r>
            <a:r>
              <a:rPr lang="fr-FR" dirty="0"/>
              <a:t> System</a:t>
            </a:r>
            <a:r>
              <a:rPr lang="fr-FR" sz="1200" kern="1200" dirty="0">
                <a:solidFill>
                  <a:schemeClr val="tx1"/>
                </a:solidFill>
                <a:latin typeface="+mn-lt"/>
                <a:ea typeface="+mn-ea"/>
                <a:cs typeface="+mn-cs"/>
              </a:rPr>
              <a:t>.</a:t>
            </a:r>
            <a:r>
              <a:rPr lang="fr-FR" dirty="0"/>
              <a:t>out</a:t>
            </a:r>
            <a:r>
              <a:rPr lang="fr-FR" sz="1200" kern="1200" dirty="0">
                <a:solidFill>
                  <a:schemeClr val="tx1"/>
                </a:solidFill>
                <a:latin typeface="+mn-lt"/>
                <a:ea typeface="+mn-ea"/>
                <a:cs typeface="+mn-cs"/>
              </a:rPr>
              <a:t>.println("attr value : "</a:t>
            </a:r>
            <a:r>
              <a:rPr lang="fr-FR" dirty="0"/>
              <a:t> </a:t>
            </a:r>
            <a:r>
              <a:rPr lang="fr-FR" sz="1200" kern="1200" dirty="0">
                <a:solidFill>
                  <a:schemeClr val="tx1"/>
                </a:solidFill>
                <a:latin typeface="+mn-lt"/>
                <a:ea typeface="+mn-ea"/>
                <a:cs typeface="+mn-cs"/>
              </a:rPr>
              <a:t>+</a:t>
            </a:r>
            <a:r>
              <a:rPr lang="fr-FR" dirty="0"/>
              <a:t> </a:t>
            </a:r>
            <a:r>
              <a:rPr lang="fr-FR" dirty="0" err="1"/>
              <a:t>node</a:t>
            </a:r>
            <a:r>
              <a:rPr lang="fr-FR" sz="1200" kern="1200" dirty="0" err="1">
                <a:solidFill>
                  <a:schemeClr val="tx1"/>
                </a:solidFill>
                <a:latin typeface="+mn-lt"/>
                <a:ea typeface="+mn-ea"/>
                <a:cs typeface="+mn-cs"/>
              </a:rPr>
              <a:t>.getNodeValue</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if</a:t>
            </a:r>
            <a:r>
              <a:rPr lang="fr-FR" dirty="0"/>
              <a:t> </a:t>
            </a:r>
            <a:r>
              <a:rPr lang="fr-FR" sz="1200" kern="1200" dirty="0">
                <a:solidFill>
                  <a:schemeClr val="tx1"/>
                </a:solidFill>
                <a:latin typeface="+mn-lt"/>
                <a:ea typeface="+mn-ea"/>
                <a:cs typeface="+mn-cs"/>
              </a:rPr>
              <a:t>(</a:t>
            </a:r>
            <a:r>
              <a:rPr lang="fr-FR" dirty="0" err="1"/>
              <a:t>tempNode</a:t>
            </a:r>
            <a:r>
              <a:rPr lang="fr-FR" sz="1200" kern="1200" dirty="0" err="1">
                <a:solidFill>
                  <a:schemeClr val="tx1"/>
                </a:solidFill>
                <a:latin typeface="+mn-lt"/>
                <a:ea typeface="+mn-ea"/>
                <a:cs typeface="+mn-cs"/>
              </a:rPr>
              <a:t>.hasChildNodes</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loop</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again</a:t>
            </a:r>
            <a:r>
              <a:rPr lang="fr-FR" sz="1200" kern="1200" dirty="0">
                <a:solidFill>
                  <a:schemeClr val="tx1"/>
                </a:solidFill>
                <a:latin typeface="+mn-lt"/>
                <a:ea typeface="+mn-ea"/>
                <a:cs typeface="+mn-cs"/>
              </a:rPr>
              <a:t> if has child </a:t>
            </a:r>
            <a:r>
              <a:rPr lang="fr-FR" sz="1200" kern="1200" dirty="0" err="1">
                <a:solidFill>
                  <a:schemeClr val="tx1"/>
                </a:solidFill>
                <a:latin typeface="+mn-lt"/>
                <a:ea typeface="+mn-ea"/>
                <a:cs typeface="+mn-cs"/>
              </a:rPr>
              <a:t>nodes</a:t>
            </a:r>
            <a:r>
              <a:rPr lang="fr-FR" dirty="0"/>
              <a:t> </a:t>
            </a:r>
            <a:r>
              <a:rPr lang="fr-FR" sz="1200" kern="1200" dirty="0" err="1">
                <a:solidFill>
                  <a:schemeClr val="tx1"/>
                </a:solidFill>
                <a:latin typeface="+mn-lt"/>
                <a:ea typeface="+mn-ea"/>
                <a:cs typeface="+mn-cs"/>
              </a:rPr>
              <a:t>printNote</a:t>
            </a:r>
            <a:r>
              <a:rPr lang="fr-FR" sz="1200" kern="1200" dirty="0">
                <a:solidFill>
                  <a:schemeClr val="tx1"/>
                </a:solidFill>
                <a:latin typeface="+mn-lt"/>
                <a:ea typeface="+mn-ea"/>
                <a:cs typeface="+mn-cs"/>
              </a:rPr>
              <a:t>(</a:t>
            </a:r>
            <a:r>
              <a:rPr lang="fr-FR" dirty="0" err="1"/>
              <a:t>tempNode</a:t>
            </a:r>
            <a:r>
              <a:rPr lang="fr-FR" sz="1200" kern="1200" dirty="0" err="1">
                <a:solidFill>
                  <a:schemeClr val="tx1"/>
                </a:solidFill>
                <a:latin typeface="+mn-lt"/>
                <a:ea typeface="+mn-ea"/>
                <a:cs typeface="+mn-cs"/>
              </a:rPr>
              <a:t>.getChildNodes</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a:t>
            </a:r>
            <a:r>
              <a:rPr lang="fr-FR" dirty="0"/>
              <a:t> System</a:t>
            </a:r>
            <a:r>
              <a:rPr lang="fr-FR" sz="1200" kern="1200" dirty="0">
                <a:solidFill>
                  <a:schemeClr val="tx1"/>
                </a:solidFill>
                <a:latin typeface="+mn-lt"/>
                <a:ea typeface="+mn-ea"/>
                <a:cs typeface="+mn-cs"/>
              </a:rPr>
              <a:t>.</a:t>
            </a:r>
            <a:r>
              <a:rPr lang="fr-FR" dirty="0"/>
              <a:t>out</a:t>
            </a:r>
            <a:r>
              <a:rPr lang="fr-FR" sz="1200" kern="1200" dirty="0">
                <a:solidFill>
                  <a:schemeClr val="tx1"/>
                </a:solidFill>
                <a:latin typeface="+mn-lt"/>
                <a:ea typeface="+mn-ea"/>
                <a:cs typeface="+mn-cs"/>
              </a:rPr>
              <a:t>.println("</a:t>
            </a:r>
            <a:r>
              <a:rPr lang="fr-FR" sz="1200" kern="1200" dirty="0" err="1">
                <a:solidFill>
                  <a:schemeClr val="tx1"/>
                </a:solidFill>
                <a:latin typeface="+mn-lt"/>
                <a:ea typeface="+mn-ea"/>
                <a:cs typeface="+mn-cs"/>
              </a:rPr>
              <a:t>Node</a:t>
            </a:r>
            <a:r>
              <a:rPr lang="fr-FR" sz="1200" kern="1200" dirty="0">
                <a:solidFill>
                  <a:schemeClr val="tx1"/>
                </a:solidFill>
                <a:latin typeface="+mn-lt"/>
                <a:ea typeface="+mn-ea"/>
                <a:cs typeface="+mn-cs"/>
              </a:rPr>
              <a:t> Name ="</a:t>
            </a:r>
            <a:r>
              <a:rPr lang="fr-FR" dirty="0"/>
              <a:t> </a:t>
            </a:r>
            <a:r>
              <a:rPr lang="fr-FR" sz="1200" kern="1200" dirty="0">
                <a:solidFill>
                  <a:schemeClr val="tx1"/>
                </a:solidFill>
                <a:latin typeface="+mn-lt"/>
                <a:ea typeface="+mn-ea"/>
                <a:cs typeface="+mn-cs"/>
              </a:rPr>
              <a:t>+</a:t>
            </a:r>
            <a:r>
              <a:rPr lang="fr-FR" dirty="0"/>
              <a:t> </a:t>
            </a:r>
            <a:r>
              <a:rPr lang="fr-FR" dirty="0" err="1"/>
              <a:t>tempNode</a:t>
            </a:r>
            <a:r>
              <a:rPr lang="fr-FR" sz="1200" kern="1200" dirty="0" err="1">
                <a:solidFill>
                  <a:schemeClr val="tx1"/>
                </a:solidFill>
                <a:latin typeface="+mn-lt"/>
                <a:ea typeface="+mn-ea"/>
                <a:cs typeface="+mn-cs"/>
              </a:rPr>
              <a:t>.getNodeName</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 [CLOSE]");</a:t>
            </a:r>
            <a:r>
              <a:rPr lang="fr-FR" dirty="0"/>
              <a:t> </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a:t>
            </a:r>
            <a:r>
              <a:rPr lang="fr-FR" dirty="0"/>
              <a:t> </a:t>
            </a:r>
            <a:r>
              <a:rPr lang="fr-FR" sz="1200" kern="1200" dirty="0">
                <a:solidFill>
                  <a:schemeClr val="tx1"/>
                </a:solidFill>
                <a:latin typeface="+mn-lt"/>
                <a:ea typeface="+mn-ea"/>
                <a:cs typeface="+mn-cs"/>
              </a:rPr>
              <a:t>}</a:t>
            </a:r>
            <a:endParaRPr lang="fr-FR" sz="1200" b="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216</a:t>
            </a:fld>
            <a:endParaRPr lang="fr-FR" dirty="0"/>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doc DOM :https://www.ibm.com/support/knowledgecenter/en/SSVRGU_9.0.1/basic/H_ORG_W3C_DOM_PACKAGE.html</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ou </a:t>
            </a:r>
            <a:r>
              <a:rPr lang="fr-FR" dirty="0" err="1"/>
              <a:t>jdom</a:t>
            </a:r>
            <a:r>
              <a:rPr lang="fr-FR" baseline="0" dirty="0"/>
              <a:t> sax :https://cynober.developpez.com/tutoriel/java/xml/jdom/#LI-B</a:t>
            </a: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217</a:t>
            </a:fld>
            <a:endParaRPr lang="fr-FR" dirty="0"/>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55000" lnSpcReduction="20000"/>
          </a:bodyPr>
          <a:lstStyle/>
          <a:p>
            <a:pPr>
              <a:buNone/>
            </a:pPr>
            <a:r>
              <a:rPr lang="fr-FR" sz="1200" dirty="0">
                <a:solidFill>
                  <a:srgbClr val="5D5DB1"/>
                </a:solidFill>
                <a:latin typeface="Consolas"/>
              </a:rPr>
              <a:t>public</a:t>
            </a:r>
            <a:r>
              <a:rPr lang="fr-FR" sz="1200" dirty="0">
                <a:solidFill>
                  <a:srgbClr val="EBF8FF"/>
                </a:solidFill>
                <a:latin typeface="Consolas"/>
              </a:rPr>
              <a:t> </a:t>
            </a:r>
            <a:r>
              <a:rPr lang="fr-FR" sz="1200" dirty="0" err="1">
                <a:solidFill>
                  <a:srgbClr val="5D5DB1"/>
                </a:solidFill>
                <a:latin typeface="Consolas"/>
              </a:rPr>
              <a:t>static</a:t>
            </a:r>
            <a:r>
              <a:rPr lang="fr-FR" sz="1200" dirty="0">
                <a:solidFill>
                  <a:srgbClr val="EBF8FF"/>
                </a:solidFill>
                <a:latin typeface="Consolas"/>
              </a:rPr>
              <a:t> </a:t>
            </a:r>
            <a:r>
              <a:rPr lang="fr-FR" sz="1200" dirty="0" err="1">
                <a:solidFill>
                  <a:srgbClr val="5D5DB1"/>
                </a:solidFill>
                <a:latin typeface="Consolas"/>
              </a:rPr>
              <a:t>void</a:t>
            </a:r>
            <a:r>
              <a:rPr lang="fr-FR" sz="1200" dirty="0">
                <a:solidFill>
                  <a:srgbClr val="EBF8FF"/>
                </a:solidFill>
                <a:latin typeface="Consolas"/>
              </a:rPr>
              <a:t> </a:t>
            </a:r>
            <a:r>
              <a:rPr lang="fr-FR" sz="1200" dirty="0">
                <a:solidFill>
                  <a:srgbClr val="257FAD"/>
                </a:solidFill>
                <a:latin typeface="Consolas"/>
              </a:rPr>
              <a:t>main</a:t>
            </a:r>
            <a:r>
              <a:rPr lang="fr-FR" sz="1200" dirty="0">
                <a:solidFill>
                  <a:srgbClr val="7EA2B4"/>
                </a:solidFill>
                <a:latin typeface="Consolas"/>
              </a:rPr>
              <a:t>(</a:t>
            </a:r>
            <a:r>
              <a:rPr lang="fr-FR" sz="1200" dirty="0">
                <a:solidFill>
                  <a:srgbClr val="5D5DB1"/>
                </a:solidFill>
                <a:latin typeface="Consolas"/>
              </a:rPr>
              <a:t>String</a:t>
            </a:r>
            <a:r>
              <a:rPr lang="fr-FR" sz="1200" dirty="0">
                <a:solidFill>
                  <a:srgbClr val="EBF8FF"/>
                </a:solidFill>
                <a:latin typeface="Consolas"/>
              </a:rPr>
              <a:t> </a:t>
            </a:r>
            <a:r>
              <a:rPr lang="fr-FR" sz="1200" dirty="0" err="1">
                <a:solidFill>
                  <a:srgbClr val="D22D72"/>
                </a:solidFill>
                <a:latin typeface="Consolas"/>
              </a:rPr>
              <a:t>argv</a:t>
            </a:r>
            <a:r>
              <a:rPr lang="fr-FR" sz="1200" dirty="0">
                <a:solidFill>
                  <a:srgbClr val="EBF8FF"/>
                </a:solidFill>
                <a:latin typeface="Consolas"/>
              </a:rPr>
              <a:t>[]</a:t>
            </a:r>
            <a:r>
              <a:rPr lang="fr-FR" sz="1200" dirty="0">
                <a:solidFill>
                  <a:srgbClr val="7EA2B4"/>
                </a:solidFill>
                <a:latin typeface="Consolas"/>
              </a:rPr>
              <a:t>)</a:t>
            </a:r>
            <a:r>
              <a:rPr lang="fr-FR" sz="1200" dirty="0">
                <a:solidFill>
                  <a:srgbClr val="EBF8FF"/>
                </a:solidFill>
                <a:latin typeface="Consolas"/>
              </a:rPr>
              <a:t> </a:t>
            </a:r>
            <a:r>
              <a:rPr lang="fr-FR" sz="1200" dirty="0">
                <a:latin typeface="Consolas"/>
              </a:rPr>
              <a:t>{</a:t>
            </a:r>
          </a:p>
          <a:p>
            <a:pPr>
              <a:buNone/>
            </a:pPr>
            <a:br>
              <a:rPr lang="fr-FR" sz="1200" dirty="0">
                <a:solidFill>
                  <a:srgbClr val="7EA2B4"/>
                </a:solidFill>
                <a:latin typeface="Consolas"/>
              </a:rPr>
            </a:br>
            <a:r>
              <a:rPr lang="fr-FR" sz="1200" dirty="0" err="1">
                <a:solidFill>
                  <a:srgbClr val="5D5DB1"/>
                </a:solidFill>
                <a:latin typeface="Consolas"/>
              </a:rPr>
              <a:t>try</a:t>
            </a:r>
            <a:r>
              <a:rPr lang="fr-FR" sz="1200" dirty="0">
                <a:solidFill>
                  <a:srgbClr val="EBF8FF"/>
                </a:solidFill>
                <a:latin typeface="Consolas"/>
              </a:rPr>
              <a:t> </a:t>
            </a:r>
            <a:r>
              <a:rPr lang="fr-FR" sz="1200" dirty="0">
                <a:latin typeface="Consolas"/>
              </a:rPr>
              <a:t>{</a:t>
            </a:r>
          </a:p>
          <a:p>
            <a:pPr>
              <a:buNone/>
            </a:pPr>
            <a:br>
              <a:rPr lang="fr-FR" sz="1200" dirty="0">
                <a:solidFill>
                  <a:srgbClr val="7EA2B4"/>
                </a:solidFill>
                <a:latin typeface="Consolas"/>
              </a:rPr>
            </a:br>
            <a:r>
              <a:rPr lang="fr-FR" sz="1200" dirty="0">
                <a:solidFill>
                  <a:srgbClr val="EBF8FF"/>
                </a:solidFill>
                <a:latin typeface="Consolas"/>
              </a:rPr>
              <a:t>    </a:t>
            </a:r>
            <a:r>
              <a:rPr lang="fr-FR" sz="1200" dirty="0">
                <a:solidFill>
                  <a:srgbClr val="5D5DB1"/>
                </a:solidFill>
                <a:latin typeface="Consolas"/>
              </a:rPr>
              <a:t>File</a:t>
            </a:r>
            <a:r>
              <a:rPr lang="fr-FR" sz="1200" dirty="0">
                <a:solidFill>
                  <a:srgbClr val="EBF8FF"/>
                </a:solidFill>
                <a:latin typeface="Consolas"/>
              </a:rPr>
              <a:t> </a:t>
            </a:r>
            <a:r>
              <a:rPr lang="fr-FR" sz="1200" dirty="0" err="1">
                <a:solidFill>
                  <a:srgbClr val="D22D72"/>
                </a:solidFill>
                <a:latin typeface="Consolas"/>
              </a:rPr>
              <a:t>fXmlFile</a:t>
            </a:r>
            <a:r>
              <a:rPr lang="fr-FR" sz="1200" dirty="0">
                <a:solidFill>
                  <a:srgbClr val="EBF8FF"/>
                </a:solidFill>
                <a:latin typeface="Consolas"/>
              </a:rPr>
              <a:t> </a:t>
            </a:r>
            <a:r>
              <a:rPr lang="fr-FR" sz="1200" dirty="0">
                <a:solidFill>
                  <a:srgbClr val="7EA2B4"/>
                </a:solidFill>
                <a:latin typeface="Consolas"/>
              </a:rPr>
              <a:t>=</a:t>
            </a:r>
            <a:r>
              <a:rPr lang="fr-FR" sz="1200" dirty="0">
                <a:solidFill>
                  <a:srgbClr val="EBF8FF"/>
                </a:solidFill>
                <a:latin typeface="Consolas"/>
              </a:rPr>
              <a:t> </a:t>
            </a:r>
            <a:r>
              <a:rPr lang="fr-FR" sz="1200" dirty="0">
                <a:solidFill>
                  <a:srgbClr val="5D5DB1"/>
                </a:solidFill>
                <a:latin typeface="Consolas"/>
              </a:rPr>
              <a:t>new</a:t>
            </a:r>
            <a:r>
              <a:rPr lang="fr-FR" sz="1200" dirty="0">
                <a:solidFill>
                  <a:srgbClr val="EBF8FF"/>
                </a:solidFill>
                <a:latin typeface="Consolas"/>
              </a:rPr>
              <a:t> </a:t>
            </a:r>
            <a:r>
              <a:rPr lang="fr-FR" sz="1200" dirty="0">
                <a:solidFill>
                  <a:srgbClr val="257FAD"/>
                </a:solidFill>
                <a:latin typeface="Consolas"/>
              </a:rPr>
              <a:t>File</a:t>
            </a:r>
            <a:r>
              <a:rPr lang="fr-FR" sz="1200" dirty="0">
                <a:solidFill>
                  <a:srgbClr val="7EA2B4"/>
                </a:solidFill>
                <a:latin typeface="Consolas"/>
              </a:rPr>
              <a:t>("</a:t>
            </a:r>
            <a:r>
              <a:rPr lang="fr-FR" sz="1200" dirty="0">
                <a:solidFill>
                  <a:srgbClr val="568C3B"/>
                </a:solidFill>
                <a:latin typeface="Consolas"/>
              </a:rPr>
              <a:t>/</a:t>
            </a:r>
            <a:r>
              <a:rPr lang="fr-FR" sz="1200" dirty="0" err="1">
                <a:solidFill>
                  <a:srgbClr val="568C3B"/>
                </a:solidFill>
                <a:latin typeface="Consolas"/>
              </a:rPr>
              <a:t>Users</a:t>
            </a:r>
            <a:r>
              <a:rPr lang="fr-FR" sz="1200" dirty="0">
                <a:solidFill>
                  <a:srgbClr val="568C3B"/>
                </a:solidFill>
                <a:latin typeface="Consolas"/>
              </a:rPr>
              <a:t>/</a:t>
            </a:r>
            <a:r>
              <a:rPr lang="fr-FR" sz="1200" dirty="0" err="1">
                <a:solidFill>
                  <a:srgbClr val="568C3B"/>
                </a:solidFill>
                <a:latin typeface="Consolas"/>
              </a:rPr>
              <a:t>mkyong</a:t>
            </a:r>
            <a:r>
              <a:rPr lang="fr-FR" sz="1200" dirty="0">
                <a:solidFill>
                  <a:srgbClr val="568C3B"/>
                </a:solidFill>
                <a:latin typeface="Consolas"/>
              </a:rPr>
              <a:t>/staff.xml</a:t>
            </a:r>
            <a:r>
              <a:rPr lang="fr-FR" sz="1200" dirty="0">
                <a:solidFill>
                  <a:srgbClr val="7EA2B4"/>
                </a:solidFill>
                <a:latin typeface="Consolas"/>
              </a:rPr>
              <a:t>")</a:t>
            </a:r>
            <a:r>
              <a:rPr lang="fr-FR" sz="1200" dirty="0">
                <a:solidFill>
                  <a:srgbClr val="EBF8FF"/>
                </a:solidFill>
                <a:latin typeface="Consolas"/>
              </a:rPr>
              <a:t>;</a:t>
            </a:r>
            <a:endParaRPr lang="fr-FR" sz="1200" dirty="0">
              <a:solidFill>
                <a:srgbClr val="7EA2B4"/>
              </a:solidFill>
              <a:latin typeface="Consolas"/>
            </a:endParaRPr>
          </a:p>
          <a:p>
            <a:pPr>
              <a:buNone/>
            </a:pPr>
            <a:r>
              <a:rPr lang="fr-FR" sz="1200" dirty="0">
                <a:solidFill>
                  <a:srgbClr val="EBF8FF"/>
                </a:solidFill>
                <a:latin typeface="Consolas"/>
              </a:rPr>
              <a:t>    </a:t>
            </a:r>
            <a:r>
              <a:rPr lang="fr-FR" sz="1200" dirty="0" err="1">
                <a:solidFill>
                  <a:srgbClr val="5D5DB1"/>
                </a:solidFill>
                <a:latin typeface="Consolas"/>
              </a:rPr>
              <a:t>DocumentBuilderFactory</a:t>
            </a:r>
            <a:r>
              <a:rPr lang="fr-FR" sz="1200" dirty="0">
                <a:solidFill>
                  <a:srgbClr val="EBF8FF"/>
                </a:solidFill>
                <a:latin typeface="Consolas"/>
              </a:rPr>
              <a:t> </a:t>
            </a:r>
            <a:r>
              <a:rPr lang="fr-FR" sz="1200" dirty="0" err="1">
                <a:solidFill>
                  <a:srgbClr val="D22D72"/>
                </a:solidFill>
                <a:latin typeface="Consolas"/>
              </a:rPr>
              <a:t>dbFactory</a:t>
            </a:r>
            <a:r>
              <a:rPr lang="fr-FR" sz="1200" dirty="0">
                <a:solidFill>
                  <a:srgbClr val="EBF8FF"/>
                </a:solidFill>
                <a:latin typeface="Consolas"/>
              </a:rPr>
              <a:t> </a:t>
            </a:r>
            <a:r>
              <a:rPr lang="fr-FR" sz="1200" dirty="0">
                <a:solidFill>
                  <a:srgbClr val="7EA2B4"/>
                </a:solidFill>
                <a:latin typeface="Consolas"/>
              </a:rPr>
              <a:t>=</a:t>
            </a:r>
            <a:r>
              <a:rPr lang="fr-FR" sz="1200" dirty="0">
                <a:solidFill>
                  <a:srgbClr val="EBF8FF"/>
                </a:solidFill>
                <a:latin typeface="Consolas"/>
              </a:rPr>
              <a:t> </a:t>
            </a:r>
            <a:r>
              <a:rPr lang="fr-FR" sz="1200" dirty="0" err="1">
                <a:solidFill>
                  <a:srgbClr val="D22D72"/>
                </a:solidFill>
                <a:latin typeface="Consolas"/>
              </a:rPr>
              <a:t>DocumentBuilderFactory</a:t>
            </a:r>
            <a:r>
              <a:rPr lang="fr-FR" sz="1200" dirty="0" err="1">
                <a:solidFill>
                  <a:srgbClr val="EBF8FF"/>
                </a:solidFill>
                <a:latin typeface="Consolas"/>
              </a:rPr>
              <a:t>.</a:t>
            </a:r>
            <a:r>
              <a:rPr lang="fr-FR" sz="1200" dirty="0" err="1">
                <a:solidFill>
                  <a:srgbClr val="257FAD"/>
                </a:solidFill>
                <a:latin typeface="Consolas"/>
              </a:rPr>
              <a:t>newInstance</a:t>
            </a:r>
            <a:r>
              <a:rPr lang="fr-FR" sz="1200" dirty="0">
                <a:solidFill>
                  <a:srgbClr val="7EA2B4"/>
                </a:solidFill>
                <a:latin typeface="Consolas"/>
              </a:rPr>
              <a:t>()</a:t>
            </a:r>
            <a:r>
              <a:rPr lang="fr-FR" sz="1200" dirty="0">
                <a:solidFill>
                  <a:srgbClr val="EBF8FF"/>
                </a:solidFill>
                <a:latin typeface="Consolas"/>
              </a:rPr>
              <a:t>;</a:t>
            </a:r>
            <a:endParaRPr lang="fr-FR" sz="1200" dirty="0">
              <a:solidFill>
                <a:srgbClr val="7EA2B4"/>
              </a:solidFill>
              <a:latin typeface="Consolas"/>
            </a:endParaRPr>
          </a:p>
          <a:p>
            <a:pPr>
              <a:buNone/>
            </a:pPr>
            <a:r>
              <a:rPr lang="fr-FR" sz="1200" dirty="0">
                <a:solidFill>
                  <a:srgbClr val="EBF8FF"/>
                </a:solidFill>
                <a:latin typeface="Consolas"/>
              </a:rPr>
              <a:t>    </a:t>
            </a:r>
            <a:r>
              <a:rPr lang="fr-FR" sz="1200" dirty="0" err="1">
                <a:solidFill>
                  <a:srgbClr val="5D5DB1"/>
                </a:solidFill>
                <a:latin typeface="Consolas"/>
              </a:rPr>
              <a:t>DocumentBuilder</a:t>
            </a:r>
            <a:r>
              <a:rPr lang="fr-FR" sz="1200" dirty="0">
                <a:solidFill>
                  <a:srgbClr val="EBF8FF"/>
                </a:solidFill>
                <a:latin typeface="Consolas"/>
              </a:rPr>
              <a:t> </a:t>
            </a:r>
            <a:r>
              <a:rPr lang="fr-FR" sz="1200" dirty="0" err="1">
                <a:solidFill>
                  <a:srgbClr val="D22D72"/>
                </a:solidFill>
                <a:latin typeface="Consolas"/>
              </a:rPr>
              <a:t>dBuilder</a:t>
            </a:r>
            <a:r>
              <a:rPr lang="fr-FR" sz="1200" dirty="0">
                <a:solidFill>
                  <a:srgbClr val="EBF8FF"/>
                </a:solidFill>
                <a:latin typeface="Consolas"/>
              </a:rPr>
              <a:t> </a:t>
            </a:r>
            <a:r>
              <a:rPr lang="fr-FR" sz="1200" dirty="0">
                <a:solidFill>
                  <a:srgbClr val="7EA2B4"/>
                </a:solidFill>
                <a:latin typeface="Consolas"/>
              </a:rPr>
              <a:t>=</a:t>
            </a:r>
            <a:r>
              <a:rPr lang="fr-FR" sz="1200" dirty="0">
                <a:solidFill>
                  <a:srgbClr val="EBF8FF"/>
                </a:solidFill>
                <a:latin typeface="Consolas"/>
              </a:rPr>
              <a:t> </a:t>
            </a:r>
            <a:r>
              <a:rPr lang="fr-FR" sz="1200" dirty="0" err="1">
                <a:solidFill>
                  <a:srgbClr val="D22D72"/>
                </a:solidFill>
                <a:latin typeface="Consolas"/>
              </a:rPr>
              <a:t>dbFactory</a:t>
            </a:r>
            <a:r>
              <a:rPr lang="fr-FR" sz="1200" dirty="0" err="1">
                <a:solidFill>
                  <a:srgbClr val="EBF8FF"/>
                </a:solidFill>
                <a:latin typeface="Consolas"/>
              </a:rPr>
              <a:t>.</a:t>
            </a:r>
            <a:r>
              <a:rPr lang="fr-FR" sz="1200" dirty="0" err="1">
                <a:solidFill>
                  <a:srgbClr val="257FAD"/>
                </a:solidFill>
                <a:latin typeface="Consolas"/>
              </a:rPr>
              <a:t>newDocumentBuilder</a:t>
            </a:r>
            <a:r>
              <a:rPr lang="fr-FR" sz="1200" dirty="0">
                <a:solidFill>
                  <a:srgbClr val="7EA2B4"/>
                </a:solidFill>
                <a:latin typeface="Consolas"/>
              </a:rPr>
              <a:t>()</a:t>
            </a:r>
            <a:r>
              <a:rPr lang="fr-FR" sz="1200" dirty="0">
                <a:solidFill>
                  <a:srgbClr val="EBF8FF"/>
                </a:solidFill>
                <a:latin typeface="Consolas"/>
              </a:rPr>
              <a:t>;</a:t>
            </a:r>
            <a:endParaRPr lang="fr-FR" sz="1200" dirty="0">
              <a:solidFill>
                <a:srgbClr val="7EA2B4"/>
              </a:solidFill>
              <a:latin typeface="Consolas"/>
            </a:endParaRPr>
          </a:p>
          <a:p>
            <a:pPr>
              <a:buNone/>
            </a:pPr>
            <a:r>
              <a:rPr lang="fr-FR" sz="1200" dirty="0">
                <a:solidFill>
                  <a:srgbClr val="EBF8FF"/>
                </a:solidFill>
                <a:latin typeface="Consolas"/>
              </a:rPr>
              <a:t>    </a:t>
            </a:r>
            <a:r>
              <a:rPr lang="fr-FR" sz="1200" dirty="0">
                <a:solidFill>
                  <a:srgbClr val="5D5DB1"/>
                </a:solidFill>
                <a:latin typeface="Consolas"/>
              </a:rPr>
              <a:t>Document</a:t>
            </a:r>
            <a:r>
              <a:rPr lang="fr-FR" sz="1200" dirty="0">
                <a:solidFill>
                  <a:srgbClr val="EBF8FF"/>
                </a:solidFill>
                <a:latin typeface="Consolas"/>
              </a:rPr>
              <a:t> </a:t>
            </a:r>
            <a:r>
              <a:rPr lang="fr-FR" sz="1200" dirty="0">
                <a:solidFill>
                  <a:srgbClr val="D22D72"/>
                </a:solidFill>
                <a:latin typeface="Consolas"/>
              </a:rPr>
              <a:t>doc</a:t>
            </a:r>
            <a:r>
              <a:rPr lang="fr-FR" sz="1200" dirty="0">
                <a:solidFill>
                  <a:srgbClr val="EBF8FF"/>
                </a:solidFill>
                <a:latin typeface="Consolas"/>
              </a:rPr>
              <a:t> </a:t>
            </a:r>
            <a:r>
              <a:rPr lang="fr-FR" sz="1200" dirty="0">
                <a:solidFill>
                  <a:srgbClr val="7EA2B4"/>
                </a:solidFill>
                <a:latin typeface="Consolas"/>
              </a:rPr>
              <a:t>=</a:t>
            </a:r>
            <a:r>
              <a:rPr lang="fr-FR" sz="1200" dirty="0">
                <a:solidFill>
                  <a:srgbClr val="EBF8FF"/>
                </a:solidFill>
                <a:latin typeface="Consolas"/>
              </a:rPr>
              <a:t> </a:t>
            </a:r>
            <a:r>
              <a:rPr lang="fr-FR" sz="1200" dirty="0" err="1">
                <a:solidFill>
                  <a:srgbClr val="D22D72"/>
                </a:solidFill>
                <a:latin typeface="Consolas"/>
              </a:rPr>
              <a:t>dBuilder</a:t>
            </a:r>
            <a:r>
              <a:rPr lang="fr-FR" sz="1200" dirty="0" err="1">
                <a:solidFill>
                  <a:srgbClr val="EBF8FF"/>
                </a:solidFill>
                <a:latin typeface="Consolas"/>
              </a:rPr>
              <a:t>.</a:t>
            </a:r>
            <a:r>
              <a:rPr lang="fr-FR" sz="1200" dirty="0" err="1">
                <a:solidFill>
                  <a:srgbClr val="257FAD"/>
                </a:solidFill>
                <a:latin typeface="Consolas"/>
              </a:rPr>
              <a:t>parse</a:t>
            </a:r>
            <a:r>
              <a:rPr lang="fr-FR" sz="1200" dirty="0">
                <a:solidFill>
                  <a:srgbClr val="7EA2B4"/>
                </a:solidFill>
                <a:latin typeface="Consolas"/>
              </a:rPr>
              <a:t>(</a:t>
            </a:r>
            <a:r>
              <a:rPr lang="fr-FR" sz="1200" dirty="0" err="1">
                <a:solidFill>
                  <a:srgbClr val="EBF8FF"/>
                </a:solidFill>
                <a:latin typeface="Consolas"/>
              </a:rPr>
              <a:t>fXmlFile</a:t>
            </a:r>
            <a:r>
              <a:rPr lang="fr-FR" sz="1200" dirty="0">
                <a:solidFill>
                  <a:srgbClr val="7EA2B4"/>
                </a:solidFill>
                <a:latin typeface="Consolas"/>
              </a:rPr>
              <a:t>)</a:t>
            </a:r>
            <a:r>
              <a:rPr lang="fr-FR" sz="1200" dirty="0">
                <a:solidFill>
                  <a:srgbClr val="EBF8FF"/>
                </a:solidFill>
                <a:latin typeface="Consolas"/>
              </a:rPr>
              <a:t>;</a:t>
            </a:r>
            <a:endParaRPr lang="fr-FR" sz="1200" dirty="0">
              <a:solidFill>
                <a:srgbClr val="7EA2B4"/>
              </a:solidFill>
              <a:latin typeface="Consolas"/>
            </a:endParaRPr>
          </a:p>
          <a:p>
            <a:pPr>
              <a:buNone/>
            </a:pPr>
            <a:r>
              <a:rPr lang="fr-FR" sz="1200" dirty="0">
                <a:solidFill>
                  <a:srgbClr val="EBF8FF"/>
                </a:solidFill>
                <a:latin typeface="Consolas"/>
              </a:rPr>
              <a:t>            </a:t>
            </a:r>
            <a:endParaRPr lang="fr-FR" sz="1200" dirty="0">
              <a:solidFill>
                <a:srgbClr val="7EA2B4"/>
              </a:solidFill>
              <a:latin typeface="Consolas"/>
            </a:endParaRPr>
          </a:p>
          <a:p>
            <a:pPr>
              <a:buNone/>
            </a:pPr>
            <a:r>
              <a:rPr lang="fr-FR" sz="1200" dirty="0">
                <a:solidFill>
                  <a:srgbClr val="EBF8FF"/>
                </a:solidFill>
                <a:latin typeface="Consolas"/>
              </a:rPr>
              <a:t>    </a:t>
            </a:r>
            <a:r>
              <a:rPr lang="fr-FR" sz="1200" dirty="0">
                <a:solidFill>
                  <a:srgbClr val="5A7B8C"/>
                </a:solidFill>
                <a:latin typeface="Consolas"/>
              </a:rPr>
              <a:t>//</a:t>
            </a:r>
            <a:r>
              <a:rPr lang="fr-FR" sz="1200" dirty="0" err="1">
                <a:solidFill>
                  <a:srgbClr val="5A7B8C"/>
                </a:solidFill>
                <a:latin typeface="Consolas"/>
              </a:rPr>
              <a:t>optional</a:t>
            </a:r>
            <a:r>
              <a:rPr lang="fr-FR" sz="1200" dirty="0">
                <a:solidFill>
                  <a:srgbClr val="5A7B8C"/>
                </a:solidFill>
                <a:latin typeface="Consolas"/>
              </a:rPr>
              <a:t>, but </a:t>
            </a:r>
            <a:r>
              <a:rPr lang="fr-FR" sz="1200" dirty="0" err="1">
                <a:solidFill>
                  <a:srgbClr val="5A7B8C"/>
                </a:solidFill>
                <a:latin typeface="Consolas"/>
              </a:rPr>
              <a:t>recommended</a:t>
            </a:r>
            <a:endParaRPr lang="fr-FR" sz="1200" dirty="0">
              <a:solidFill>
                <a:srgbClr val="7EA2B4"/>
              </a:solidFill>
              <a:latin typeface="Consolas"/>
            </a:endParaRPr>
          </a:p>
          <a:p>
            <a:pPr>
              <a:buNone/>
            </a:pPr>
            <a:r>
              <a:rPr lang="fr-FR" sz="1200" dirty="0">
                <a:solidFill>
                  <a:srgbClr val="EBF8FF"/>
                </a:solidFill>
                <a:latin typeface="Consolas"/>
              </a:rPr>
              <a:t>    </a:t>
            </a:r>
            <a:r>
              <a:rPr lang="fr-FR" sz="1200" dirty="0">
                <a:solidFill>
                  <a:srgbClr val="5A7B8C"/>
                </a:solidFill>
                <a:latin typeface="Consolas"/>
              </a:rPr>
              <a:t>//</a:t>
            </a:r>
            <a:r>
              <a:rPr lang="fr-FR" sz="1200" dirty="0" err="1">
                <a:solidFill>
                  <a:srgbClr val="5A7B8C"/>
                </a:solidFill>
                <a:latin typeface="Consolas"/>
              </a:rPr>
              <a:t>read</a:t>
            </a:r>
            <a:r>
              <a:rPr lang="fr-FR" sz="1200" dirty="0">
                <a:solidFill>
                  <a:srgbClr val="5A7B8C"/>
                </a:solidFill>
                <a:latin typeface="Consolas"/>
              </a:rPr>
              <a:t> </a:t>
            </a:r>
            <a:r>
              <a:rPr lang="fr-FR" sz="1200" dirty="0" err="1">
                <a:solidFill>
                  <a:srgbClr val="5A7B8C"/>
                </a:solidFill>
                <a:latin typeface="Consolas"/>
              </a:rPr>
              <a:t>this</a:t>
            </a:r>
            <a:r>
              <a:rPr lang="fr-FR" sz="1200" dirty="0">
                <a:solidFill>
                  <a:srgbClr val="5A7B8C"/>
                </a:solidFill>
                <a:latin typeface="Consolas"/>
              </a:rPr>
              <a:t> - http://stackoverflow.com/questions/13786607/normalization-in-dom-parsing-with-java-how-does-it-work</a:t>
            </a:r>
            <a:endParaRPr lang="fr-FR" sz="1200" dirty="0">
              <a:solidFill>
                <a:srgbClr val="7EA2B4"/>
              </a:solidFill>
              <a:latin typeface="Consolas"/>
            </a:endParaRPr>
          </a:p>
          <a:p>
            <a:pPr>
              <a:buNone/>
            </a:pPr>
            <a:r>
              <a:rPr lang="fr-FR" sz="1200" dirty="0">
                <a:solidFill>
                  <a:srgbClr val="EBF8FF"/>
                </a:solidFill>
                <a:latin typeface="Consolas"/>
              </a:rPr>
              <a:t>    </a:t>
            </a:r>
            <a:r>
              <a:rPr lang="fr-FR" sz="1200" dirty="0" err="1">
                <a:solidFill>
                  <a:srgbClr val="D22D72"/>
                </a:solidFill>
                <a:latin typeface="Consolas"/>
              </a:rPr>
              <a:t>doc</a:t>
            </a:r>
            <a:r>
              <a:rPr lang="fr-FR" sz="1200" dirty="0" err="1">
                <a:solidFill>
                  <a:srgbClr val="EBF8FF"/>
                </a:solidFill>
                <a:latin typeface="Consolas"/>
              </a:rPr>
              <a:t>.</a:t>
            </a:r>
            <a:r>
              <a:rPr lang="fr-FR" sz="1200" dirty="0" err="1">
                <a:solidFill>
                  <a:srgbClr val="257FAD"/>
                </a:solidFill>
                <a:latin typeface="Consolas"/>
              </a:rPr>
              <a:t>getDocumentElement</a:t>
            </a:r>
            <a:r>
              <a:rPr lang="fr-FR" sz="1200" dirty="0">
                <a:solidFill>
                  <a:srgbClr val="7EA2B4"/>
                </a:solidFill>
                <a:latin typeface="Consolas"/>
              </a:rPr>
              <a:t>()</a:t>
            </a:r>
            <a:r>
              <a:rPr lang="fr-FR" sz="1200" dirty="0">
                <a:solidFill>
                  <a:srgbClr val="EBF8FF"/>
                </a:solidFill>
                <a:latin typeface="Consolas"/>
              </a:rPr>
              <a:t>.</a:t>
            </a:r>
            <a:r>
              <a:rPr lang="fr-FR" sz="1200" dirty="0" err="1">
                <a:solidFill>
                  <a:srgbClr val="257FAD"/>
                </a:solidFill>
                <a:latin typeface="Consolas"/>
              </a:rPr>
              <a:t>normalize</a:t>
            </a:r>
            <a:r>
              <a:rPr lang="fr-FR" sz="1200" dirty="0">
                <a:solidFill>
                  <a:srgbClr val="7EA2B4"/>
                </a:solidFill>
                <a:latin typeface="Consolas"/>
              </a:rPr>
              <a:t>()</a:t>
            </a:r>
            <a:r>
              <a:rPr lang="fr-FR" sz="1200" dirty="0">
                <a:solidFill>
                  <a:srgbClr val="EBF8FF"/>
                </a:solidFill>
                <a:latin typeface="Consolas"/>
              </a:rPr>
              <a:t>;</a:t>
            </a:r>
            <a:endParaRPr lang="fr-FR" sz="1200" dirty="0">
              <a:solidFill>
                <a:srgbClr val="7EA2B4"/>
              </a:solidFill>
              <a:latin typeface="Consolas"/>
            </a:endParaRPr>
          </a:p>
          <a:p>
            <a:pPr>
              <a:buNone/>
            </a:pPr>
            <a:br>
              <a:rPr lang="fr-FR" sz="1200" dirty="0">
                <a:solidFill>
                  <a:srgbClr val="7EA2B4"/>
                </a:solidFill>
                <a:latin typeface="Consolas"/>
              </a:rPr>
            </a:br>
            <a:r>
              <a:rPr lang="fr-FR" sz="1200" dirty="0">
                <a:solidFill>
                  <a:srgbClr val="EBF8FF"/>
                </a:solidFill>
                <a:latin typeface="Consolas"/>
              </a:rPr>
              <a:t>    </a:t>
            </a:r>
            <a:r>
              <a:rPr lang="fr-FR" sz="1200" dirty="0">
                <a:solidFill>
                  <a:srgbClr val="D22D72"/>
                </a:solidFill>
                <a:latin typeface="Consolas"/>
              </a:rPr>
              <a:t>System</a:t>
            </a:r>
            <a:r>
              <a:rPr lang="fr-FR" sz="1200" dirty="0">
                <a:solidFill>
                  <a:srgbClr val="EBF8FF"/>
                </a:solidFill>
                <a:latin typeface="Consolas"/>
              </a:rPr>
              <a:t>.</a:t>
            </a:r>
            <a:r>
              <a:rPr lang="fr-FR" sz="1200" dirty="0">
                <a:solidFill>
                  <a:srgbClr val="D22D72"/>
                </a:solidFill>
                <a:latin typeface="Consolas"/>
              </a:rPr>
              <a:t>out</a:t>
            </a:r>
            <a:r>
              <a:rPr lang="fr-FR" sz="1200" dirty="0">
                <a:solidFill>
                  <a:srgbClr val="EBF8FF"/>
                </a:solidFill>
                <a:latin typeface="Consolas"/>
              </a:rPr>
              <a:t>.</a:t>
            </a:r>
            <a:r>
              <a:rPr lang="fr-FR" sz="1200" dirty="0">
                <a:solidFill>
                  <a:srgbClr val="257FAD"/>
                </a:solidFill>
                <a:latin typeface="Consolas"/>
              </a:rPr>
              <a:t>println</a:t>
            </a:r>
            <a:r>
              <a:rPr lang="fr-FR" sz="1200" dirty="0">
                <a:solidFill>
                  <a:srgbClr val="7EA2B4"/>
                </a:solidFill>
                <a:latin typeface="Consolas"/>
              </a:rPr>
              <a:t>("</a:t>
            </a:r>
            <a:r>
              <a:rPr lang="fr-FR" sz="1200" dirty="0" err="1">
                <a:solidFill>
                  <a:srgbClr val="568C3B"/>
                </a:solidFill>
                <a:latin typeface="Consolas"/>
              </a:rPr>
              <a:t>Root</a:t>
            </a:r>
            <a:r>
              <a:rPr lang="fr-FR" sz="1200" dirty="0">
                <a:solidFill>
                  <a:srgbClr val="568C3B"/>
                </a:solidFill>
                <a:latin typeface="Consolas"/>
              </a:rPr>
              <a:t> </a:t>
            </a:r>
            <a:r>
              <a:rPr lang="fr-FR" sz="1200" dirty="0" err="1">
                <a:solidFill>
                  <a:srgbClr val="568C3B"/>
                </a:solidFill>
                <a:latin typeface="Consolas"/>
              </a:rPr>
              <a:t>element</a:t>
            </a:r>
            <a:r>
              <a:rPr lang="fr-FR" sz="1200" dirty="0">
                <a:solidFill>
                  <a:srgbClr val="568C3B"/>
                </a:solidFill>
                <a:latin typeface="Consolas"/>
              </a:rPr>
              <a:t> :</a:t>
            </a:r>
            <a:r>
              <a:rPr lang="fr-FR" sz="1200" dirty="0">
                <a:solidFill>
                  <a:srgbClr val="7EA2B4"/>
                </a:solidFill>
                <a:latin typeface="Consolas"/>
              </a:rPr>
              <a:t>"</a:t>
            </a:r>
            <a:r>
              <a:rPr lang="fr-FR" sz="1200" dirty="0">
                <a:solidFill>
                  <a:srgbClr val="EBF8FF"/>
                </a:solidFill>
                <a:latin typeface="Consolas"/>
              </a:rPr>
              <a:t> </a:t>
            </a:r>
            <a:r>
              <a:rPr lang="fr-FR" sz="1200" dirty="0">
                <a:solidFill>
                  <a:srgbClr val="7EA2B4"/>
                </a:solidFill>
                <a:latin typeface="Consolas"/>
              </a:rPr>
              <a:t>+</a:t>
            </a:r>
            <a:r>
              <a:rPr lang="fr-FR" sz="1200" dirty="0">
                <a:solidFill>
                  <a:srgbClr val="EBF8FF"/>
                </a:solidFill>
                <a:latin typeface="Consolas"/>
              </a:rPr>
              <a:t> </a:t>
            </a:r>
            <a:r>
              <a:rPr lang="fr-FR" sz="1200" dirty="0" err="1">
                <a:solidFill>
                  <a:srgbClr val="D22D72"/>
                </a:solidFill>
                <a:latin typeface="Consolas"/>
              </a:rPr>
              <a:t>doc</a:t>
            </a:r>
            <a:r>
              <a:rPr lang="fr-FR" sz="1200" dirty="0" err="1">
                <a:solidFill>
                  <a:srgbClr val="EBF8FF"/>
                </a:solidFill>
                <a:latin typeface="Consolas"/>
              </a:rPr>
              <a:t>.</a:t>
            </a:r>
            <a:r>
              <a:rPr lang="fr-FR" sz="1200" dirty="0" err="1">
                <a:solidFill>
                  <a:srgbClr val="257FAD"/>
                </a:solidFill>
                <a:latin typeface="Consolas"/>
              </a:rPr>
              <a:t>getDocumentElement</a:t>
            </a:r>
            <a:r>
              <a:rPr lang="fr-FR" sz="1200" dirty="0">
                <a:solidFill>
                  <a:srgbClr val="7EA2B4"/>
                </a:solidFill>
                <a:latin typeface="Consolas"/>
              </a:rPr>
              <a:t>()</a:t>
            </a:r>
            <a:r>
              <a:rPr lang="fr-FR" sz="1200" dirty="0">
                <a:solidFill>
                  <a:srgbClr val="EBF8FF"/>
                </a:solidFill>
                <a:latin typeface="Consolas"/>
              </a:rPr>
              <a:t>.</a:t>
            </a:r>
            <a:r>
              <a:rPr lang="fr-FR" sz="1200" dirty="0" err="1">
                <a:solidFill>
                  <a:srgbClr val="257FAD"/>
                </a:solidFill>
                <a:latin typeface="Consolas"/>
              </a:rPr>
              <a:t>getNodeName</a:t>
            </a:r>
            <a:r>
              <a:rPr lang="fr-FR" sz="1200" dirty="0">
                <a:solidFill>
                  <a:srgbClr val="7EA2B4"/>
                </a:solidFill>
                <a:latin typeface="Consolas"/>
              </a:rPr>
              <a:t>())</a:t>
            </a:r>
            <a:r>
              <a:rPr lang="fr-FR" sz="1200" dirty="0">
                <a:solidFill>
                  <a:srgbClr val="EBF8FF"/>
                </a:solidFill>
                <a:latin typeface="Consolas"/>
              </a:rPr>
              <a:t>;</a:t>
            </a:r>
            <a:endParaRPr lang="fr-FR" sz="1200" dirty="0">
              <a:solidFill>
                <a:srgbClr val="7EA2B4"/>
              </a:solidFill>
              <a:latin typeface="Consolas"/>
            </a:endParaRPr>
          </a:p>
          <a:p>
            <a:pPr>
              <a:buNone/>
            </a:pPr>
            <a:r>
              <a:rPr lang="fr-FR" sz="1200" dirty="0">
                <a:solidFill>
                  <a:srgbClr val="EBF8FF"/>
                </a:solidFill>
                <a:latin typeface="Consolas"/>
              </a:rPr>
              <a:t>            </a:t>
            </a:r>
            <a:endParaRPr lang="fr-FR" sz="1200" dirty="0">
              <a:solidFill>
                <a:srgbClr val="7EA2B4"/>
              </a:solidFill>
              <a:latin typeface="Consolas"/>
            </a:endParaRPr>
          </a:p>
          <a:p>
            <a:pPr>
              <a:buNone/>
            </a:pPr>
            <a:r>
              <a:rPr lang="fr-FR" sz="1200" dirty="0">
                <a:solidFill>
                  <a:srgbClr val="EBF8FF"/>
                </a:solidFill>
                <a:latin typeface="Consolas"/>
              </a:rPr>
              <a:t>    </a:t>
            </a:r>
            <a:r>
              <a:rPr lang="fr-FR" sz="1200" dirty="0" err="1">
                <a:solidFill>
                  <a:srgbClr val="5D5DB1"/>
                </a:solidFill>
                <a:latin typeface="Consolas"/>
              </a:rPr>
              <a:t>NodeList</a:t>
            </a:r>
            <a:r>
              <a:rPr lang="fr-FR" sz="1200" dirty="0">
                <a:solidFill>
                  <a:srgbClr val="EBF8FF"/>
                </a:solidFill>
                <a:latin typeface="Consolas"/>
              </a:rPr>
              <a:t> </a:t>
            </a:r>
            <a:r>
              <a:rPr lang="fr-FR" sz="1200" dirty="0" err="1">
                <a:solidFill>
                  <a:srgbClr val="D22D72"/>
                </a:solidFill>
                <a:latin typeface="Consolas"/>
              </a:rPr>
              <a:t>nList</a:t>
            </a:r>
            <a:r>
              <a:rPr lang="fr-FR" sz="1200" dirty="0">
                <a:solidFill>
                  <a:srgbClr val="EBF8FF"/>
                </a:solidFill>
                <a:latin typeface="Consolas"/>
              </a:rPr>
              <a:t> </a:t>
            </a:r>
            <a:r>
              <a:rPr lang="fr-FR" sz="1200" dirty="0">
                <a:solidFill>
                  <a:srgbClr val="7EA2B4"/>
                </a:solidFill>
                <a:latin typeface="Consolas"/>
              </a:rPr>
              <a:t>=</a:t>
            </a:r>
            <a:r>
              <a:rPr lang="fr-FR" sz="1200" dirty="0">
                <a:solidFill>
                  <a:srgbClr val="EBF8FF"/>
                </a:solidFill>
                <a:latin typeface="Consolas"/>
              </a:rPr>
              <a:t> </a:t>
            </a:r>
            <a:r>
              <a:rPr lang="fr-FR" sz="1200" dirty="0" err="1">
                <a:solidFill>
                  <a:srgbClr val="D22D72"/>
                </a:solidFill>
                <a:latin typeface="Consolas"/>
              </a:rPr>
              <a:t>doc</a:t>
            </a:r>
            <a:r>
              <a:rPr lang="fr-FR" sz="1200" dirty="0" err="1">
                <a:solidFill>
                  <a:srgbClr val="EBF8FF"/>
                </a:solidFill>
                <a:latin typeface="Consolas"/>
              </a:rPr>
              <a:t>.</a:t>
            </a:r>
            <a:r>
              <a:rPr lang="fr-FR" sz="1200" dirty="0" err="1">
                <a:solidFill>
                  <a:srgbClr val="257FAD"/>
                </a:solidFill>
                <a:latin typeface="Consolas"/>
              </a:rPr>
              <a:t>getElementsByTagName</a:t>
            </a:r>
            <a:r>
              <a:rPr lang="fr-FR" sz="1200" dirty="0">
                <a:solidFill>
                  <a:srgbClr val="7EA2B4"/>
                </a:solidFill>
                <a:latin typeface="Consolas"/>
              </a:rPr>
              <a:t>("</a:t>
            </a:r>
            <a:r>
              <a:rPr lang="fr-FR" sz="1200" dirty="0">
                <a:solidFill>
                  <a:srgbClr val="568C3B"/>
                </a:solidFill>
                <a:latin typeface="Consolas"/>
              </a:rPr>
              <a:t>staff</a:t>
            </a:r>
            <a:r>
              <a:rPr lang="fr-FR" sz="1200" dirty="0">
                <a:solidFill>
                  <a:srgbClr val="7EA2B4"/>
                </a:solidFill>
                <a:latin typeface="Consolas"/>
              </a:rPr>
              <a:t>")</a:t>
            </a:r>
            <a:r>
              <a:rPr lang="fr-FR" sz="1200" dirty="0">
                <a:solidFill>
                  <a:srgbClr val="EBF8FF"/>
                </a:solidFill>
                <a:latin typeface="Consolas"/>
              </a:rPr>
              <a:t>;</a:t>
            </a:r>
            <a:endParaRPr lang="fr-FR" sz="1200" dirty="0">
              <a:solidFill>
                <a:srgbClr val="7EA2B4"/>
              </a:solidFill>
              <a:latin typeface="Consolas"/>
            </a:endParaRPr>
          </a:p>
          <a:p>
            <a:pPr>
              <a:buNone/>
            </a:pPr>
            <a:r>
              <a:rPr lang="fr-FR" sz="1200" dirty="0">
                <a:solidFill>
                  <a:srgbClr val="EBF8FF"/>
                </a:solidFill>
                <a:latin typeface="Consolas"/>
              </a:rPr>
              <a:t>            </a:t>
            </a:r>
            <a:endParaRPr lang="fr-FR" sz="1200" dirty="0">
              <a:solidFill>
                <a:srgbClr val="7EA2B4"/>
              </a:solidFill>
              <a:latin typeface="Consolas"/>
            </a:endParaRPr>
          </a:p>
          <a:p>
            <a:pPr>
              <a:buNone/>
            </a:pPr>
            <a:r>
              <a:rPr lang="fr-FR" sz="1200" dirty="0">
                <a:solidFill>
                  <a:srgbClr val="EBF8FF"/>
                </a:solidFill>
                <a:latin typeface="Consolas"/>
              </a:rPr>
              <a:t>    </a:t>
            </a:r>
            <a:r>
              <a:rPr lang="fr-FR" sz="1200" dirty="0">
                <a:solidFill>
                  <a:srgbClr val="D22D72"/>
                </a:solidFill>
                <a:latin typeface="Consolas"/>
              </a:rPr>
              <a:t>System</a:t>
            </a:r>
            <a:r>
              <a:rPr lang="fr-FR" sz="1200" dirty="0">
                <a:solidFill>
                  <a:srgbClr val="EBF8FF"/>
                </a:solidFill>
                <a:latin typeface="Consolas"/>
              </a:rPr>
              <a:t>.</a:t>
            </a:r>
            <a:r>
              <a:rPr lang="fr-FR" sz="1200" dirty="0">
                <a:solidFill>
                  <a:srgbClr val="D22D72"/>
                </a:solidFill>
                <a:latin typeface="Consolas"/>
              </a:rPr>
              <a:t>out</a:t>
            </a:r>
            <a:r>
              <a:rPr lang="fr-FR" sz="1200" dirty="0">
                <a:solidFill>
                  <a:srgbClr val="EBF8FF"/>
                </a:solidFill>
                <a:latin typeface="Consolas"/>
              </a:rPr>
              <a:t>.</a:t>
            </a:r>
            <a:r>
              <a:rPr lang="fr-FR" sz="1200" dirty="0">
                <a:solidFill>
                  <a:srgbClr val="257FAD"/>
                </a:solidFill>
                <a:latin typeface="Consolas"/>
              </a:rPr>
              <a:t>println</a:t>
            </a:r>
            <a:r>
              <a:rPr lang="fr-FR" sz="1200" dirty="0">
                <a:solidFill>
                  <a:srgbClr val="7EA2B4"/>
                </a:solidFill>
                <a:latin typeface="Consolas"/>
              </a:rPr>
              <a:t>("</a:t>
            </a:r>
            <a:r>
              <a:rPr lang="fr-FR" sz="1200" dirty="0">
                <a:solidFill>
                  <a:srgbClr val="568C3B"/>
                </a:solidFill>
                <a:latin typeface="Consolas"/>
              </a:rPr>
              <a:t>----------------------------</a:t>
            </a:r>
            <a:r>
              <a:rPr lang="fr-FR" sz="1200" dirty="0">
                <a:solidFill>
                  <a:srgbClr val="7EA2B4"/>
                </a:solidFill>
                <a:latin typeface="Consolas"/>
              </a:rPr>
              <a:t>")</a:t>
            </a:r>
            <a:r>
              <a:rPr lang="fr-FR" sz="1200" dirty="0">
                <a:solidFill>
                  <a:srgbClr val="EBF8FF"/>
                </a:solidFill>
                <a:latin typeface="Consolas"/>
              </a:rPr>
              <a:t>;</a:t>
            </a:r>
            <a:endParaRPr lang="fr-FR" sz="1200" dirty="0">
              <a:solidFill>
                <a:srgbClr val="7EA2B4"/>
              </a:solidFill>
              <a:latin typeface="Consolas"/>
            </a:endParaRPr>
          </a:p>
          <a:p>
            <a:pPr>
              <a:buNone/>
            </a:pPr>
            <a:br>
              <a:rPr lang="fr-FR" sz="1200" dirty="0">
                <a:solidFill>
                  <a:srgbClr val="7EA2B4"/>
                </a:solidFill>
                <a:latin typeface="Consolas"/>
              </a:rPr>
            </a:br>
            <a:r>
              <a:rPr lang="fr-FR" sz="1200" dirty="0">
                <a:solidFill>
                  <a:srgbClr val="EBF8FF"/>
                </a:solidFill>
                <a:latin typeface="Consolas"/>
              </a:rPr>
              <a:t>    </a:t>
            </a:r>
            <a:r>
              <a:rPr lang="fr-FR" sz="1200" dirty="0">
                <a:solidFill>
                  <a:srgbClr val="5D5DB1"/>
                </a:solidFill>
                <a:latin typeface="Consolas"/>
              </a:rPr>
              <a:t>for</a:t>
            </a:r>
            <a:r>
              <a:rPr lang="fr-FR" sz="1200" dirty="0">
                <a:solidFill>
                  <a:srgbClr val="EBF8FF"/>
                </a:solidFill>
                <a:latin typeface="Consolas"/>
              </a:rPr>
              <a:t> (</a:t>
            </a:r>
            <a:r>
              <a:rPr lang="fr-FR" sz="1200" dirty="0" err="1">
                <a:solidFill>
                  <a:srgbClr val="5D5DB1"/>
                </a:solidFill>
                <a:latin typeface="Consolas"/>
              </a:rPr>
              <a:t>int</a:t>
            </a:r>
            <a:r>
              <a:rPr lang="fr-FR" sz="1200" dirty="0">
                <a:solidFill>
                  <a:srgbClr val="EBF8FF"/>
                </a:solidFill>
                <a:latin typeface="Consolas"/>
              </a:rPr>
              <a:t> </a:t>
            </a:r>
            <a:r>
              <a:rPr lang="fr-FR" sz="1200" dirty="0" err="1">
                <a:solidFill>
                  <a:srgbClr val="D22D72"/>
                </a:solidFill>
                <a:latin typeface="Consolas"/>
              </a:rPr>
              <a:t>temp</a:t>
            </a:r>
            <a:r>
              <a:rPr lang="fr-FR" sz="1200" dirty="0">
                <a:solidFill>
                  <a:srgbClr val="EBF8FF"/>
                </a:solidFill>
                <a:latin typeface="Consolas"/>
              </a:rPr>
              <a:t> </a:t>
            </a:r>
            <a:r>
              <a:rPr lang="fr-FR" sz="1200" dirty="0">
                <a:solidFill>
                  <a:srgbClr val="7EA2B4"/>
                </a:solidFill>
                <a:latin typeface="Consolas"/>
              </a:rPr>
              <a:t>=</a:t>
            </a:r>
            <a:r>
              <a:rPr lang="fr-FR" sz="1200" dirty="0">
                <a:solidFill>
                  <a:srgbClr val="EBF8FF"/>
                </a:solidFill>
                <a:latin typeface="Consolas"/>
              </a:rPr>
              <a:t> </a:t>
            </a:r>
            <a:r>
              <a:rPr lang="fr-FR" sz="1200" dirty="0">
                <a:solidFill>
                  <a:srgbClr val="935C25"/>
                </a:solidFill>
                <a:latin typeface="Consolas"/>
              </a:rPr>
              <a:t>0</a:t>
            </a:r>
            <a:r>
              <a:rPr lang="fr-FR" sz="1200" dirty="0">
                <a:solidFill>
                  <a:srgbClr val="EBF8FF"/>
                </a:solidFill>
                <a:latin typeface="Consolas"/>
              </a:rPr>
              <a:t>; </a:t>
            </a:r>
            <a:r>
              <a:rPr lang="fr-FR" sz="1200" dirty="0" err="1">
                <a:solidFill>
                  <a:srgbClr val="EBF8FF"/>
                </a:solidFill>
                <a:latin typeface="Consolas"/>
              </a:rPr>
              <a:t>temp</a:t>
            </a:r>
            <a:r>
              <a:rPr lang="fr-FR" sz="1200" dirty="0">
                <a:solidFill>
                  <a:srgbClr val="EBF8FF"/>
                </a:solidFill>
                <a:latin typeface="Consolas"/>
              </a:rPr>
              <a:t> </a:t>
            </a:r>
            <a:r>
              <a:rPr lang="fr-FR" sz="1200" dirty="0">
                <a:solidFill>
                  <a:srgbClr val="7EA2B4"/>
                </a:solidFill>
                <a:latin typeface="Consolas"/>
              </a:rPr>
              <a:t>&lt;</a:t>
            </a:r>
            <a:r>
              <a:rPr lang="fr-FR" sz="1200" dirty="0">
                <a:solidFill>
                  <a:srgbClr val="EBF8FF"/>
                </a:solidFill>
                <a:latin typeface="Consolas"/>
              </a:rPr>
              <a:t> </a:t>
            </a:r>
            <a:r>
              <a:rPr lang="fr-FR" sz="1200" dirty="0" err="1">
                <a:solidFill>
                  <a:srgbClr val="D22D72"/>
                </a:solidFill>
                <a:latin typeface="Consolas"/>
              </a:rPr>
              <a:t>nList</a:t>
            </a:r>
            <a:r>
              <a:rPr lang="fr-FR" sz="1200" dirty="0" err="1">
                <a:solidFill>
                  <a:srgbClr val="EBF8FF"/>
                </a:solidFill>
                <a:latin typeface="Consolas"/>
              </a:rPr>
              <a:t>.</a:t>
            </a:r>
            <a:r>
              <a:rPr lang="fr-FR" sz="1200" dirty="0" err="1">
                <a:solidFill>
                  <a:srgbClr val="257FAD"/>
                </a:solidFill>
                <a:latin typeface="Consolas"/>
              </a:rPr>
              <a:t>getLength</a:t>
            </a:r>
            <a:r>
              <a:rPr lang="fr-FR" sz="1200" dirty="0">
                <a:solidFill>
                  <a:srgbClr val="7EA2B4"/>
                </a:solidFill>
                <a:latin typeface="Consolas"/>
              </a:rPr>
              <a:t>()</a:t>
            </a:r>
            <a:r>
              <a:rPr lang="fr-FR" sz="1200" dirty="0">
                <a:solidFill>
                  <a:srgbClr val="EBF8FF"/>
                </a:solidFill>
                <a:latin typeface="Consolas"/>
              </a:rPr>
              <a:t>; </a:t>
            </a:r>
            <a:r>
              <a:rPr lang="fr-FR" sz="1200" dirty="0" err="1">
                <a:solidFill>
                  <a:srgbClr val="EBF8FF"/>
                </a:solidFill>
                <a:latin typeface="Consolas"/>
              </a:rPr>
              <a:t>temp</a:t>
            </a:r>
            <a:r>
              <a:rPr lang="fr-FR" sz="1200" dirty="0">
                <a:solidFill>
                  <a:srgbClr val="7EA2B4"/>
                </a:solidFill>
                <a:latin typeface="Consolas"/>
              </a:rPr>
              <a:t>++</a:t>
            </a:r>
            <a:r>
              <a:rPr lang="fr-FR" sz="1200" dirty="0">
                <a:solidFill>
                  <a:srgbClr val="EBF8FF"/>
                </a:solidFill>
                <a:latin typeface="Consolas"/>
              </a:rPr>
              <a:t>) </a:t>
            </a:r>
            <a:r>
              <a:rPr lang="fr-FR" sz="1200" dirty="0">
                <a:latin typeface="Consolas"/>
              </a:rPr>
              <a:t>{</a:t>
            </a:r>
          </a:p>
          <a:p>
            <a:pPr>
              <a:buNone/>
            </a:pPr>
            <a:br>
              <a:rPr lang="fr-FR" sz="1200" dirty="0">
                <a:solidFill>
                  <a:srgbClr val="7EA2B4"/>
                </a:solidFill>
                <a:latin typeface="Consolas"/>
              </a:rPr>
            </a:br>
            <a:r>
              <a:rPr lang="fr-FR" sz="1200" dirty="0">
                <a:solidFill>
                  <a:srgbClr val="EBF8FF"/>
                </a:solidFill>
                <a:latin typeface="Consolas"/>
              </a:rPr>
              <a:t>        </a:t>
            </a:r>
            <a:r>
              <a:rPr lang="fr-FR" sz="1200" dirty="0" err="1">
                <a:solidFill>
                  <a:srgbClr val="5D5DB1"/>
                </a:solidFill>
                <a:latin typeface="Consolas"/>
              </a:rPr>
              <a:t>Node</a:t>
            </a:r>
            <a:r>
              <a:rPr lang="fr-FR" sz="1200" dirty="0">
                <a:solidFill>
                  <a:srgbClr val="EBF8FF"/>
                </a:solidFill>
                <a:latin typeface="Consolas"/>
              </a:rPr>
              <a:t> </a:t>
            </a:r>
            <a:r>
              <a:rPr lang="fr-FR" sz="1200" dirty="0" err="1">
                <a:solidFill>
                  <a:srgbClr val="D22D72"/>
                </a:solidFill>
                <a:latin typeface="Consolas"/>
              </a:rPr>
              <a:t>nNode</a:t>
            </a:r>
            <a:r>
              <a:rPr lang="fr-FR" sz="1200" dirty="0">
                <a:solidFill>
                  <a:srgbClr val="EBF8FF"/>
                </a:solidFill>
                <a:latin typeface="Consolas"/>
              </a:rPr>
              <a:t> </a:t>
            </a:r>
            <a:r>
              <a:rPr lang="fr-FR" sz="1200" dirty="0">
                <a:solidFill>
                  <a:srgbClr val="7EA2B4"/>
                </a:solidFill>
                <a:latin typeface="Consolas"/>
              </a:rPr>
              <a:t>=</a:t>
            </a:r>
            <a:r>
              <a:rPr lang="fr-FR" sz="1200" dirty="0">
                <a:solidFill>
                  <a:srgbClr val="EBF8FF"/>
                </a:solidFill>
                <a:latin typeface="Consolas"/>
              </a:rPr>
              <a:t> </a:t>
            </a:r>
            <a:r>
              <a:rPr lang="fr-FR" sz="1200" dirty="0" err="1">
                <a:solidFill>
                  <a:srgbClr val="D22D72"/>
                </a:solidFill>
                <a:latin typeface="Consolas"/>
              </a:rPr>
              <a:t>nList</a:t>
            </a:r>
            <a:r>
              <a:rPr lang="fr-FR" sz="1200" dirty="0" err="1">
                <a:solidFill>
                  <a:srgbClr val="EBF8FF"/>
                </a:solidFill>
                <a:latin typeface="Consolas"/>
              </a:rPr>
              <a:t>.</a:t>
            </a:r>
            <a:r>
              <a:rPr lang="fr-FR" sz="1200" dirty="0" err="1">
                <a:solidFill>
                  <a:srgbClr val="257FAD"/>
                </a:solidFill>
                <a:latin typeface="Consolas"/>
              </a:rPr>
              <a:t>item</a:t>
            </a:r>
            <a:r>
              <a:rPr lang="fr-FR" sz="1200" dirty="0">
                <a:solidFill>
                  <a:srgbClr val="7EA2B4"/>
                </a:solidFill>
                <a:latin typeface="Consolas"/>
              </a:rPr>
              <a:t>(</a:t>
            </a:r>
            <a:r>
              <a:rPr lang="fr-FR" sz="1200" dirty="0" err="1">
                <a:solidFill>
                  <a:srgbClr val="EBF8FF"/>
                </a:solidFill>
                <a:latin typeface="Consolas"/>
              </a:rPr>
              <a:t>temp</a:t>
            </a:r>
            <a:r>
              <a:rPr lang="fr-FR" sz="1200" dirty="0">
                <a:solidFill>
                  <a:srgbClr val="7EA2B4"/>
                </a:solidFill>
                <a:latin typeface="Consolas"/>
              </a:rPr>
              <a:t>)</a:t>
            </a:r>
            <a:r>
              <a:rPr lang="fr-FR" sz="1200" dirty="0">
                <a:solidFill>
                  <a:srgbClr val="EBF8FF"/>
                </a:solidFill>
                <a:latin typeface="Consolas"/>
              </a:rPr>
              <a:t>;</a:t>
            </a:r>
            <a:endParaRPr lang="fr-FR" sz="1200" dirty="0">
              <a:solidFill>
                <a:srgbClr val="7EA2B4"/>
              </a:solidFill>
              <a:latin typeface="Consolas"/>
            </a:endParaRPr>
          </a:p>
          <a:p>
            <a:pPr>
              <a:buNone/>
            </a:pPr>
            <a:r>
              <a:rPr lang="fr-FR" sz="1200" dirty="0">
                <a:solidFill>
                  <a:srgbClr val="EBF8FF"/>
                </a:solidFill>
                <a:latin typeface="Consolas"/>
              </a:rPr>
              <a:t>                </a:t>
            </a:r>
            <a:endParaRPr lang="fr-FR" sz="1200" dirty="0">
              <a:solidFill>
                <a:srgbClr val="7EA2B4"/>
              </a:solidFill>
              <a:latin typeface="Consolas"/>
            </a:endParaRPr>
          </a:p>
          <a:p>
            <a:pPr>
              <a:buNone/>
            </a:pPr>
            <a:r>
              <a:rPr lang="fr-FR" sz="1200" dirty="0">
                <a:solidFill>
                  <a:srgbClr val="EBF8FF"/>
                </a:solidFill>
                <a:latin typeface="Consolas"/>
              </a:rPr>
              <a:t>        </a:t>
            </a:r>
            <a:r>
              <a:rPr lang="fr-FR" sz="1200" dirty="0">
                <a:solidFill>
                  <a:srgbClr val="D22D72"/>
                </a:solidFill>
                <a:latin typeface="Consolas"/>
              </a:rPr>
              <a:t>System</a:t>
            </a:r>
            <a:r>
              <a:rPr lang="fr-FR" sz="1200" dirty="0">
                <a:solidFill>
                  <a:srgbClr val="EBF8FF"/>
                </a:solidFill>
                <a:latin typeface="Consolas"/>
              </a:rPr>
              <a:t>.</a:t>
            </a:r>
            <a:r>
              <a:rPr lang="fr-FR" sz="1200" dirty="0">
                <a:solidFill>
                  <a:srgbClr val="D22D72"/>
                </a:solidFill>
                <a:latin typeface="Consolas"/>
              </a:rPr>
              <a:t>out</a:t>
            </a:r>
            <a:r>
              <a:rPr lang="fr-FR" sz="1200" dirty="0">
                <a:solidFill>
                  <a:srgbClr val="EBF8FF"/>
                </a:solidFill>
                <a:latin typeface="Consolas"/>
              </a:rPr>
              <a:t>.</a:t>
            </a:r>
            <a:r>
              <a:rPr lang="fr-FR" sz="1200" dirty="0">
                <a:solidFill>
                  <a:srgbClr val="257FAD"/>
                </a:solidFill>
                <a:latin typeface="Consolas"/>
              </a:rPr>
              <a:t>println</a:t>
            </a:r>
            <a:r>
              <a:rPr lang="fr-FR" sz="1200" dirty="0">
                <a:solidFill>
                  <a:srgbClr val="7EA2B4"/>
                </a:solidFill>
                <a:latin typeface="Consolas"/>
              </a:rPr>
              <a:t>("</a:t>
            </a:r>
            <a:r>
              <a:rPr lang="fr-FR" sz="1200" dirty="0">
                <a:solidFill>
                  <a:srgbClr val="2D8F6F"/>
                </a:solidFill>
                <a:latin typeface="Consolas"/>
              </a:rPr>
              <a:t>\</a:t>
            </a:r>
            <a:r>
              <a:rPr lang="fr-FR" sz="1200" dirty="0" err="1">
                <a:solidFill>
                  <a:srgbClr val="2D8F6F"/>
                </a:solidFill>
                <a:latin typeface="Consolas"/>
              </a:rPr>
              <a:t>n</a:t>
            </a:r>
            <a:r>
              <a:rPr lang="fr-FR" sz="1200" dirty="0" err="1">
                <a:solidFill>
                  <a:srgbClr val="568C3B"/>
                </a:solidFill>
                <a:latin typeface="Consolas"/>
              </a:rPr>
              <a:t>Current</a:t>
            </a:r>
            <a:r>
              <a:rPr lang="fr-FR" sz="1200" dirty="0">
                <a:solidFill>
                  <a:srgbClr val="568C3B"/>
                </a:solidFill>
                <a:latin typeface="Consolas"/>
              </a:rPr>
              <a:t> </a:t>
            </a:r>
            <a:r>
              <a:rPr lang="fr-FR" sz="1200" dirty="0" err="1">
                <a:solidFill>
                  <a:srgbClr val="568C3B"/>
                </a:solidFill>
                <a:latin typeface="Consolas"/>
              </a:rPr>
              <a:t>Element</a:t>
            </a:r>
            <a:r>
              <a:rPr lang="fr-FR" sz="1200" dirty="0">
                <a:solidFill>
                  <a:srgbClr val="568C3B"/>
                </a:solidFill>
                <a:latin typeface="Consolas"/>
              </a:rPr>
              <a:t> :</a:t>
            </a:r>
            <a:r>
              <a:rPr lang="fr-FR" sz="1200" dirty="0">
                <a:solidFill>
                  <a:srgbClr val="7EA2B4"/>
                </a:solidFill>
                <a:latin typeface="Consolas"/>
              </a:rPr>
              <a:t>"</a:t>
            </a:r>
            <a:r>
              <a:rPr lang="fr-FR" sz="1200" dirty="0">
                <a:solidFill>
                  <a:srgbClr val="EBF8FF"/>
                </a:solidFill>
                <a:latin typeface="Consolas"/>
              </a:rPr>
              <a:t> </a:t>
            </a:r>
            <a:r>
              <a:rPr lang="fr-FR" sz="1200" dirty="0">
                <a:solidFill>
                  <a:srgbClr val="7EA2B4"/>
                </a:solidFill>
                <a:latin typeface="Consolas"/>
              </a:rPr>
              <a:t>+</a:t>
            </a:r>
            <a:r>
              <a:rPr lang="fr-FR" sz="1200" dirty="0">
                <a:solidFill>
                  <a:srgbClr val="EBF8FF"/>
                </a:solidFill>
                <a:latin typeface="Consolas"/>
              </a:rPr>
              <a:t> </a:t>
            </a:r>
            <a:r>
              <a:rPr lang="fr-FR" sz="1200" dirty="0" err="1">
                <a:solidFill>
                  <a:srgbClr val="D22D72"/>
                </a:solidFill>
                <a:latin typeface="Consolas"/>
              </a:rPr>
              <a:t>nNode</a:t>
            </a:r>
            <a:r>
              <a:rPr lang="fr-FR" sz="1200" dirty="0" err="1">
                <a:solidFill>
                  <a:srgbClr val="EBF8FF"/>
                </a:solidFill>
                <a:latin typeface="Consolas"/>
              </a:rPr>
              <a:t>.</a:t>
            </a:r>
            <a:r>
              <a:rPr lang="fr-FR" sz="1200" dirty="0" err="1">
                <a:solidFill>
                  <a:srgbClr val="257FAD"/>
                </a:solidFill>
                <a:latin typeface="Consolas"/>
              </a:rPr>
              <a:t>getNodeName</a:t>
            </a:r>
            <a:r>
              <a:rPr lang="fr-FR" sz="1200" dirty="0">
                <a:solidFill>
                  <a:srgbClr val="7EA2B4"/>
                </a:solidFill>
                <a:latin typeface="Consolas"/>
              </a:rPr>
              <a:t>())</a:t>
            </a:r>
            <a:r>
              <a:rPr lang="fr-FR" sz="1200" dirty="0">
                <a:solidFill>
                  <a:srgbClr val="EBF8FF"/>
                </a:solidFill>
                <a:latin typeface="Consolas"/>
              </a:rPr>
              <a:t>;</a:t>
            </a:r>
            <a:endParaRPr lang="fr-FR" sz="1200" dirty="0">
              <a:solidFill>
                <a:srgbClr val="7EA2B4"/>
              </a:solidFill>
              <a:latin typeface="Consolas"/>
            </a:endParaRPr>
          </a:p>
          <a:p>
            <a:pPr>
              <a:buNone/>
            </a:pPr>
            <a:r>
              <a:rPr lang="fr-FR" sz="1200" dirty="0">
                <a:solidFill>
                  <a:srgbClr val="EBF8FF"/>
                </a:solidFill>
                <a:latin typeface="Consolas"/>
              </a:rPr>
              <a:t>                </a:t>
            </a:r>
            <a:endParaRPr lang="fr-FR" sz="1200" dirty="0">
              <a:solidFill>
                <a:srgbClr val="7EA2B4"/>
              </a:solidFill>
              <a:latin typeface="Consolas"/>
            </a:endParaRPr>
          </a:p>
          <a:p>
            <a:pPr>
              <a:buNone/>
            </a:pPr>
            <a:r>
              <a:rPr lang="fr-FR" sz="1200" dirty="0">
                <a:solidFill>
                  <a:srgbClr val="EBF8FF"/>
                </a:solidFill>
                <a:latin typeface="Consolas"/>
              </a:rPr>
              <a:t>        </a:t>
            </a:r>
            <a:r>
              <a:rPr lang="fr-FR" sz="1200" dirty="0">
                <a:solidFill>
                  <a:srgbClr val="5D5DB1"/>
                </a:solidFill>
                <a:latin typeface="Consolas"/>
              </a:rPr>
              <a:t>if</a:t>
            </a:r>
            <a:r>
              <a:rPr lang="fr-FR" sz="1200" dirty="0">
                <a:solidFill>
                  <a:srgbClr val="EBF8FF"/>
                </a:solidFill>
                <a:latin typeface="Consolas"/>
              </a:rPr>
              <a:t> (</a:t>
            </a:r>
            <a:r>
              <a:rPr lang="fr-FR" sz="1200" dirty="0" err="1">
                <a:solidFill>
                  <a:srgbClr val="D22D72"/>
                </a:solidFill>
                <a:latin typeface="Consolas"/>
              </a:rPr>
              <a:t>nNode</a:t>
            </a:r>
            <a:r>
              <a:rPr lang="fr-FR" sz="1200" dirty="0" err="1">
                <a:solidFill>
                  <a:srgbClr val="EBF8FF"/>
                </a:solidFill>
                <a:latin typeface="Consolas"/>
              </a:rPr>
              <a:t>.</a:t>
            </a:r>
            <a:r>
              <a:rPr lang="fr-FR" sz="1200" dirty="0" err="1">
                <a:solidFill>
                  <a:srgbClr val="257FAD"/>
                </a:solidFill>
                <a:latin typeface="Consolas"/>
              </a:rPr>
              <a:t>getNodeType</a:t>
            </a:r>
            <a:r>
              <a:rPr lang="fr-FR" sz="1200" dirty="0">
                <a:solidFill>
                  <a:srgbClr val="7EA2B4"/>
                </a:solidFill>
                <a:latin typeface="Consolas"/>
              </a:rPr>
              <a:t>()</a:t>
            </a:r>
            <a:r>
              <a:rPr lang="fr-FR" sz="1200" dirty="0">
                <a:solidFill>
                  <a:srgbClr val="EBF8FF"/>
                </a:solidFill>
                <a:latin typeface="Consolas"/>
              </a:rPr>
              <a:t> </a:t>
            </a:r>
            <a:r>
              <a:rPr lang="fr-FR" sz="1200" dirty="0">
                <a:solidFill>
                  <a:srgbClr val="7EA2B4"/>
                </a:solidFill>
                <a:latin typeface="Consolas"/>
              </a:rPr>
              <a:t>==</a:t>
            </a:r>
            <a:r>
              <a:rPr lang="fr-FR" sz="1200" dirty="0">
                <a:solidFill>
                  <a:srgbClr val="EBF8FF"/>
                </a:solidFill>
                <a:latin typeface="Consolas"/>
              </a:rPr>
              <a:t> </a:t>
            </a:r>
            <a:r>
              <a:rPr lang="fr-FR" sz="1200" dirty="0" err="1">
                <a:solidFill>
                  <a:srgbClr val="D22D72"/>
                </a:solidFill>
                <a:latin typeface="Consolas"/>
              </a:rPr>
              <a:t>Node</a:t>
            </a:r>
            <a:r>
              <a:rPr lang="fr-FR" sz="1200" dirty="0" err="1">
                <a:solidFill>
                  <a:srgbClr val="EBF8FF"/>
                </a:solidFill>
                <a:latin typeface="Consolas"/>
              </a:rPr>
              <a:t>.</a:t>
            </a:r>
            <a:r>
              <a:rPr lang="fr-FR" sz="1200" dirty="0" err="1">
                <a:solidFill>
                  <a:srgbClr val="D22D72"/>
                </a:solidFill>
                <a:latin typeface="Consolas"/>
              </a:rPr>
              <a:t>ELEMENT_NODE</a:t>
            </a:r>
            <a:r>
              <a:rPr lang="fr-FR" sz="1200" dirty="0">
                <a:solidFill>
                  <a:srgbClr val="EBF8FF"/>
                </a:solidFill>
                <a:latin typeface="Consolas"/>
              </a:rPr>
              <a:t>) </a:t>
            </a:r>
            <a:r>
              <a:rPr lang="fr-FR" sz="1200" dirty="0">
                <a:latin typeface="Consolas"/>
              </a:rPr>
              <a:t>{</a:t>
            </a:r>
          </a:p>
          <a:p>
            <a:pPr>
              <a:buNone/>
            </a:pPr>
            <a:br>
              <a:rPr lang="fr-FR" sz="1200" dirty="0">
                <a:solidFill>
                  <a:srgbClr val="7EA2B4"/>
                </a:solidFill>
                <a:latin typeface="Consolas"/>
              </a:rPr>
            </a:br>
            <a:r>
              <a:rPr lang="fr-FR" sz="1200" dirty="0">
                <a:solidFill>
                  <a:srgbClr val="EBF8FF"/>
                </a:solidFill>
                <a:latin typeface="Consolas"/>
              </a:rPr>
              <a:t>            </a:t>
            </a:r>
            <a:r>
              <a:rPr lang="fr-FR" sz="1200" dirty="0" err="1">
                <a:solidFill>
                  <a:srgbClr val="5D5DB1"/>
                </a:solidFill>
                <a:latin typeface="Consolas"/>
              </a:rPr>
              <a:t>Element</a:t>
            </a:r>
            <a:r>
              <a:rPr lang="fr-FR" sz="1200" dirty="0">
                <a:solidFill>
                  <a:srgbClr val="EBF8FF"/>
                </a:solidFill>
                <a:latin typeface="Consolas"/>
              </a:rPr>
              <a:t> </a:t>
            </a:r>
            <a:r>
              <a:rPr lang="fr-FR" sz="1200" dirty="0" err="1">
                <a:solidFill>
                  <a:srgbClr val="D22D72"/>
                </a:solidFill>
                <a:latin typeface="Consolas"/>
              </a:rPr>
              <a:t>eElement</a:t>
            </a:r>
            <a:r>
              <a:rPr lang="fr-FR" sz="1200" dirty="0">
                <a:solidFill>
                  <a:srgbClr val="EBF8FF"/>
                </a:solidFill>
                <a:latin typeface="Consolas"/>
              </a:rPr>
              <a:t> </a:t>
            </a:r>
            <a:r>
              <a:rPr lang="fr-FR" sz="1200" dirty="0">
                <a:solidFill>
                  <a:srgbClr val="7EA2B4"/>
                </a:solidFill>
                <a:latin typeface="Consolas"/>
              </a:rPr>
              <a:t>=</a:t>
            </a:r>
            <a:r>
              <a:rPr lang="fr-FR" sz="1200" dirty="0">
                <a:solidFill>
                  <a:srgbClr val="EBF8FF"/>
                </a:solidFill>
                <a:latin typeface="Consolas"/>
              </a:rPr>
              <a:t> (</a:t>
            </a:r>
            <a:r>
              <a:rPr lang="fr-FR" sz="1200" dirty="0" err="1">
                <a:solidFill>
                  <a:srgbClr val="5D5DB1"/>
                </a:solidFill>
                <a:latin typeface="Consolas"/>
              </a:rPr>
              <a:t>Element</a:t>
            </a:r>
            <a:r>
              <a:rPr lang="fr-FR" sz="1200" dirty="0">
                <a:solidFill>
                  <a:srgbClr val="EBF8FF"/>
                </a:solidFill>
                <a:latin typeface="Consolas"/>
              </a:rPr>
              <a:t>) </a:t>
            </a:r>
            <a:r>
              <a:rPr lang="fr-FR" sz="1200" dirty="0" err="1">
                <a:solidFill>
                  <a:srgbClr val="EBF8FF"/>
                </a:solidFill>
                <a:latin typeface="Consolas"/>
              </a:rPr>
              <a:t>nNode</a:t>
            </a:r>
            <a:r>
              <a:rPr lang="fr-FR" sz="1200" dirty="0">
                <a:solidFill>
                  <a:srgbClr val="EBF8FF"/>
                </a:solidFill>
                <a:latin typeface="Consolas"/>
              </a:rPr>
              <a:t>;</a:t>
            </a:r>
            <a:endParaRPr lang="fr-FR" sz="1200" dirty="0">
              <a:solidFill>
                <a:srgbClr val="7EA2B4"/>
              </a:solidFill>
              <a:latin typeface="Consolas"/>
            </a:endParaRPr>
          </a:p>
          <a:p>
            <a:pPr>
              <a:buNone/>
            </a:pPr>
            <a:br>
              <a:rPr lang="fr-FR" sz="1200" dirty="0">
                <a:solidFill>
                  <a:srgbClr val="7EA2B4"/>
                </a:solidFill>
                <a:latin typeface="Consolas"/>
              </a:rPr>
            </a:br>
            <a:r>
              <a:rPr lang="fr-FR" sz="1200" dirty="0">
                <a:solidFill>
                  <a:srgbClr val="EBF8FF"/>
                </a:solidFill>
                <a:latin typeface="Consolas"/>
              </a:rPr>
              <a:t>            </a:t>
            </a:r>
            <a:r>
              <a:rPr lang="fr-FR" sz="1200" dirty="0">
                <a:solidFill>
                  <a:srgbClr val="D22D72"/>
                </a:solidFill>
                <a:latin typeface="Consolas"/>
              </a:rPr>
              <a:t>System</a:t>
            </a:r>
            <a:r>
              <a:rPr lang="fr-FR" sz="1200" dirty="0">
                <a:solidFill>
                  <a:srgbClr val="EBF8FF"/>
                </a:solidFill>
                <a:latin typeface="Consolas"/>
              </a:rPr>
              <a:t>.</a:t>
            </a:r>
            <a:r>
              <a:rPr lang="fr-FR" sz="1200" dirty="0">
                <a:solidFill>
                  <a:srgbClr val="D22D72"/>
                </a:solidFill>
                <a:latin typeface="Consolas"/>
              </a:rPr>
              <a:t>out</a:t>
            </a:r>
            <a:r>
              <a:rPr lang="fr-FR" sz="1200" dirty="0">
                <a:solidFill>
                  <a:srgbClr val="EBF8FF"/>
                </a:solidFill>
                <a:latin typeface="Consolas"/>
              </a:rPr>
              <a:t>.</a:t>
            </a:r>
            <a:r>
              <a:rPr lang="fr-FR" sz="1200" dirty="0">
                <a:solidFill>
                  <a:srgbClr val="257FAD"/>
                </a:solidFill>
                <a:latin typeface="Consolas"/>
              </a:rPr>
              <a:t>println</a:t>
            </a:r>
            <a:r>
              <a:rPr lang="fr-FR" sz="1200" dirty="0">
                <a:solidFill>
                  <a:srgbClr val="7EA2B4"/>
                </a:solidFill>
                <a:latin typeface="Consolas"/>
              </a:rPr>
              <a:t>("</a:t>
            </a:r>
            <a:r>
              <a:rPr lang="fr-FR" sz="1200" dirty="0">
                <a:solidFill>
                  <a:srgbClr val="568C3B"/>
                </a:solidFill>
                <a:latin typeface="Consolas"/>
              </a:rPr>
              <a:t>Staff id : </a:t>
            </a:r>
            <a:r>
              <a:rPr lang="fr-FR" sz="1200" dirty="0">
                <a:solidFill>
                  <a:srgbClr val="7EA2B4"/>
                </a:solidFill>
                <a:latin typeface="Consolas"/>
              </a:rPr>
              <a:t>"</a:t>
            </a:r>
            <a:r>
              <a:rPr lang="fr-FR" sz="1200" dirty="0">
                <a:solidFill>
                  <a:srgbClr val="EBF8FF"/>
                </a:solidFill>
                <a:latin typeface="Consolas"/>
              </a:rPr>
              <a:t> </a:t>
            </a:r>
            <a:r>
              <a:rPr lang="fr-FR" sz="1200" dirty="0">
                <a:solidFill>
                  <a:srgbClr val="7EA2B4"/>
                </a:solidFill>
                <a:latin typeface="Consolas"/>
              </a:rPr>
              <a:t>+</a:t>
            </a:r>
            <a:r>
              <a:rPr lang="fr-FR" sz="1200" dirty="0">
                <a:solidFill>
                  <a:srgbClr val="EBF8FF"/>
                </a:solidFill>
                <a:latin typeface="Consolas"/>
              </a:rPr>
              <a:t> </a:t>
            </a:r>
            <a:r>
              <a:rPr lang="fr-FR" sz="1200" dirty="0" err="1">
                <a:solidFill>
                  <a:srgbClr val="D22D72"/>
                </a:solidFill>
                <a:latin typeface="Consolas"/>
              </a:rPr>
              <a:t>eElement</a:t>
            </a:r>
            <a:r>
              <a:rPr lang="fr-FR" sz="1200" dirty="0" err="1">
                <a:solidFill>
                  <a:srgbClr val="EBF8FF"/>
                </a:solidFill>
                <a:latin typeface="Consolas"/>
              </a:rPr>
              <a:t>.</a:t>
            </a:r>
            <a:r>
              <a:rPr lang="fr-FR" sz="1200" dirty="0" err="1">
                <a:solidFill>
                  <a:srgbClr val="257FAD"/>
                </a:solidFill>
                <a:latin typeface="Consolas"/>
              </a:rPr>
              <a:t>getAttribute</a:t>
            </a:r>
            <a:r>
              <a:rPr lang="fr-FR" sz="1200" dirty="0">
                <a:solidFill>
                  <a:srgbClr val="7EA2B4"/>
                </a:solidFill>
                <a:latin typeface="Consolas"/>
              </a:rPr>
              <a:t>("</a:t>
            </a:r>
            <a:r>
              <a:rPr lang="fr-FR" sz="1200" dirty="0">
                <a:solidFill>
                  <a:srgbClr val="568C3B"/>
                </a:solidFill>
                <a:latin typeface="Consolas"/>
              </a:rPr>
              <a:t>id</a:t>
            </a:r>
            <a:r>
              <a:rPr lang="fr-FR" sz="1200" dirty="0">
                <a:solidFill>
                  <a:srgbClr val="7EA2B4"/>
                </a:solidFill>
                <a:latin typeface="Consolas"/>
              </a:rPr>
              <a:t>"))</a:t>
            </a:r>
            <a:r>
              <a:rPr lang="fr-FR" sz="1200" dirty="0">
                <a:solidFill>
                  <a:srgbClr val="EBF8FF"/>
                </a:solidFill>
                <a:latin typeface="Consolas"/>
              </a:rPr>
              <a:t>;</a:t>
            </a:r>
            <a:endParaRPr lang="fr-FR" sz="1200" dirty="0">
              <a:solidFill>
                <a:srgbClr val="7EA2B4"/>
              </a:solidFill>
              <a:latin typeface="Consolas"/>
            </a:endParaRPr>
          </a:p>
          <a:p>
            <a:pPr>
              <a:buNone/>
            </a:pPr>
            <a:r>
              <a:rPr lang="fr-FR" sz="1200" dirty="0">
                <a:solidFill>
                  <a:srgbClr val="EBF8FF"/>
                </a:solidFill>
                <a:latin typeface="Consolas"/>
              </a:rPr>
              <a:t>            </a:t>
            </a:r>
            <a:r>
              <a:rPr lang="fr-FR" sz="1200" dirty="0">
                <a:solidFill>
                  <a:srgbClr val="D22D72"/>
                </a:solidFill>
                <a:latin typeface="Consolas"/>
              </a:rPr>
              <a:t>System</a:t>
            </a:r>
            <a:r>
              <a:rPr lang="fr-FR" sz="1200" dirty="0">
                <a:solidFill>
                  <a:srgbClr val="EBF8FF"/>
                </a:solidFill>
                <a:latin typeface="Consolas"/>
              </a:rPr>
              <a:t>.</a:t>
            </a:r>
            <a:r>
              <a:rPr lang="fr-FR" sz="1200" dirty="0">
                <a:solidFill>
                  <a:srgbClr val="D22D72"/>
                </a:solidFill>
                <a:latin typeface="Consolas"/>
              </a:rPr>
              <a:t>out</a:t>
            </a:r>
            <a:r>
              <a:rPr lang="fr-FR" sz="1200" dirty="0">
                <a:solidFill>
                  <a:srgbClr val="EBF8FF"/>
                </a:solidFill>
                <a:latin typeface="Consolas"/>
              </a:rPr>
              <a:t>.</a:t>
            </a:r>
            <a:r>
              <a:rPr lang="fr-FR" sz="1200" dirty="0">
                <a:solidFill>
                  <a:srgbClr val="257FAD"/>
                </a:solidFill>
                <a:latin typeface="Consolas"/>
              </a:rPr>
              <a:t>println</a:t>
            </a:r>
            <a:r>
              <a:rPr lang="fr-FR" sz="1200" dirty="0">
                <a:solidFill>
                  <a:srgbClr val="7EA2B4"/>
                </a:solidFill>
                <a:latin typeface="Consolas"/>
              </a:rPr>
              <a:t>("</a:t>
            </a:r>
            <a:r>
              <a:rPr lang="fr-FR" sz="1200" dirty="0">
                <a:solidFill>
                  <a:srgbClr val="568C3B"/>
                </a:solidFill>
                <a:latin typeface="Consolas"/>
              </a:rPr>
              <a:t>First Name : </a:t>
            </a:r>
            <a:r>
              <a:rPr lang="fr-FR" sz="1200" dirty="0">
                <a:solidFill>
                  <a:srgbClr val="7EA2B4"/>
                </a:solidFill>
                <a:latin typeface="Consolas"/>
              </a:rPr>
              <a:t>"</a:t>
            </a:r>
            <a:r>
              <a:rPr lang="fr-FR" sz="1200" dirty="0">
                <a:solidFill>
                  <a:srgbClr val="EBF8FF"/>
                </a:solidFill>
                <a:latin typeface="Consolas"/>
              </a:rPr>
              <a:t> </a:t>
            </a:r>
            <a:r>
              <a:rPr lang="fr-FR" sz="1200" dirty="0">
                <a:solidFill>
                  <a:srgbClr val="7EA2B4"/>
                </a:solidFill>
                <a:latin typeface="Consolas"/>
              </a:rPr>
              <a:t>+</a:t>
            </a:r>
            <a:r>
              <a:rPr lang="fr-FR" sz="1200" dirty="0">
                <a:solidFill>
                  <a:srgbClr val="EBF8FF"/>
                </a:solidFill>
                <a:latin typeface="Consolas"/>
              </a:rPr>
              <a:t> </a:t>
            </a:r>
            <a:r>
              <a:rPr lang="fr-FR" sz="1200" dirty="0" err="1">
                <a:solidFill>
                  <a:srgbClr val="D22D72"/>
                </a:solidFill>
                <a:latin typeface="Consolas"/>
              </a:rPr>
              <a:t>eElement</a:t>
            </a:r>
            <a:r>
              <a:rPr lang="fr-FR" sz="1200" dirty="0" err="1">
                <a:solidFill>
                  <a:srgbClr val="EBF8FF"/>
                </a:solidFill>
                <a:latin typeface="Consolas"/>
              </a:rPr>
              <a:t>.</a:t>
            </a:r>
            <a:r>
              <a:rPr lang="fr-FR" sz="1200" dirty="0" err="1">
                <a:solidFill>
                  <a:srgbClr val="257FAD"/>
                </a:solidFill>
                <a:latin typeface="Consolas"/>
              </a:rPr>
              <a:t>getElementsByTagName</a:t>
            </a:r>
            <a:r>
              <a:rPr lang="fr-FR" sz="1200" dirty="0">
                <a:solidFill>
                  <a:srgbClr val="7EA2B4"/>
                </a:solidFill>
                <a:latin typeface="Consolas"/>
              </a:rPr>
              <a:t>("</a:t>
            </a:r>
            <a:r>
              <a:rPr lang="fr-FR" sz="1200" dirty="0" err="1">
                <a:solidFill>
                  <a:srgbClr val="568C3B"/>
                </a:solidFill>
                <a:latin typeface="Consolas"/>
              </a:rPr>
              <a:t>firstname</a:t>
            </a:r>
            <a:r>
              <a:rPr lang="fr-FR" sz="1200" dirty="0">
                <a:solidFill>
                  <a:srgbClr val="7EA2B4"/>
                </a:solidFill>
                <a:latin typeface="Consolas"/>
              </a:rPr>
              <a:t>")</a:t>
            </a:r>
            <a:r>
              <a:rPr lang="fr-FR" sz="1200" dirty="0">
                <a:solidFill>
                  <a:srgbClr val="EBF8FF"/>
                </a:solidFill>
                <a:latin typeface="Consolas"/>
              </a:rPr>
              <a:t>.</a:t>
            </a:r>
            <a:r>
              <a:rPr lang="fr-FR" sz="1200" dirty="0">
                <a:solidFill>
                  <a:srgbClr val="257FAD"/>
                </a:solidFill>
                <a:latin typeface="Consolas"/>
              </a:rPr>
              <a:t>item</a:t>
            </a:r>
            <a:r>
              <a:rPr lang="fr-FR" sz="1200" dirty="0">
                <a:solidFill>
                  <a:srgbClr val="7EA2B4"/>
                </a:solidFill>
                <a:latin typeface="Consolas"/>
              </a:rPr>
              <a:t>(</a:t>
            </a:r>
            <a:r>
              <a:rPr lang="fr-FR" sz="1200" dirty="0">
                <a:solidFill>
                  <a:srgbClr val="935C25"/>
                </a:solidFill>
                <a:latin typeface="Consolas"/>
              </a:rPr>
              <a:t>0</a:t>
            </a:r>
            <a:r>
              <a:rPr lang="fr-FR" sz="1200" dirty="0">
                <a:solidFill>
                  <a:srgbClr val="7EA2B4"/>
                </a:solidFill>
                <a:latin typeface="Consolas"/>
              </a:rPr>
              <a:t>)</a:t>
            </a:r>
            <a:r>
              <a:rPr lang="fr-FR" sz="1200" dirty="0">
                <a:solidFill>
                  <a:srgbClr val="EBF8FF"/>
                </a:solidFill>
                <a:latin typeface="Consolas"/>
              </a:rPr>
              <a:t>.</a:t>
            </a:r>
            <a:r>
              <a:rPr lang="fr-FR" sz="1200" dirty="0" err="1">
                <a:solidFill>
                  <a:srgbClr val="257FAD"/>
                </a:solidFill>
                <a:latin typeface="Consolas"/>
              </a:rPr>
              <a:t>getTextContent</a:t>
            </a:r>
            <a:r>
              <a:rPr lang="fr-FR" sz="1200" dirty="0">
                <a:solidFill>
                  <a:srgbClr val="7EA2B4"/>
                </a:solidFill>
                <a:latin typeface="Consolas"/>
              </a:rPr>
              <a:t>())</a:t>
            </a:r>
            <a:r>
              <a:rPr lang="fr-FR" sz="1200" dirty="0">
                <a:solidFill>
                  <a:srgbClr val="EBF8FF"/>
                </a:solidFill>
                <a:latin typeface="Consolas"/>
              </a:rPr>
              <a:t>;</a:t>
            </a:r>
            <a:endParaRPr lang="fr-FR" sz="1200" dirty="0">
              <a:solidFill>
                <a:srgbClr val="7EA2B4"/>
              </a:solidFill>
              <a:latin typeface="Consolas"/>
            </a:endParaRPr>
          </a:p>
          <a:p>
            <a:pPr>
              <a:buNone/>
            </a:pPr>
            <a:r>
              <a:rPr lang="fr-FR" sz="1200" dirty="0">
                <a:solidFill>
                  <a:srgbClr val="EBF8FF"/>
                </a:solidFill>
                <a:latin typeface="Consolas"/>
              </a:rPr>
              <a:t>            </a:t>
            </a:r>
            <a:r>
              <a:rPr lang="fr-FR" sz="1200" dirty="0">
                <a:solidFill>
                  <a:srgbClr val="D22D72"/>
                </a:solidFill>
                <a:latin typeface="Consolas"/>
              </a:rPr>
              <a:t>System</a:t>
            </a:r>
            <a:r>
              <a:rPr lang="fr-FR" sz="1200" dirty="0">
                <a:solidFill>
                  <a:srgbClr val="EBF8FF"/>
                </a:solidFill>
                <a:latin typeface="Consolas"/>
              </a:rPr>
              <a:t>.</a:t>
            </a:r>
            <a:r>
              <a:rPr lang="fr-FR" sz="1200" dirty="0">
                <a:solidFill>
                  <a:srgbClr val="D22D72"/>
                </a:solidFill>
                <a:latin typeface="Consolas"/>
              </a:rPr>
              <a:t>out</a:t>
            </a:r>
            <a:r>
              <a:rPr lang="fr-FR" sz="1200" dirty="0">
                <a:solidFill>
                  <a:srgbClr val="EBF8FF"/>
                </a:solidFill>
                <a:latin typeface="Consolas"/>
              </a:rPr>
              <a:t>.</a:t>
            </a:r>
            <a:r>
              <a:rPr lang="fr-FR" sz="1200" dirty="0">
                <a:solidFill>
                  <a:srgbClr val="257FAD"/>
                </a:solidFill>
                <a:latin typeface="Consolas"/>
              </a:rPr>
              <a:t>println</a:t>
            </a:r>
            <a:r>
              <a:rPr lang="fr-FR" sz="1200" dirty="0">
                <a:solidFill>
                  <a:srgbClr val="7EA2B4"/>
                </a:solidFill>
                <a:latin typeface="Consolas"/>
              </a:rPr>
              <a:t>("</a:t>
            </a:r>
            <a:r>
              <a:rPr lang="fr-FR" sz="1200" dirty="0">
                <a:solidFill>
                  <a:srgbClr val="568C3B"/>
                </a:solidFill>
                <a:latin typeface="Consolas"/>
              </a:rPr>
              <a:t>Last Name : </a:t>
            </a:r>
            <a:r>
              <a:rPr lang="fr-FR" sz="1200" dirty="0">
                <a:solidFill>
                  <a:srgbClr val="7EA2B4"/>
                </a:solidFill>
                <a:latin typeface="Consolas"/>
              </a:rPr>
              <a:t>"</a:t>
            </a:r>
            <a:r>
              <a:rPr lang="fr-FR" sz="1200" dirty="0">
                <a:solidFill>
                  <a:srgbClr val="EBF8FF"/>
                </a:solidFill>
                <a:latin typeface="Consolas"/>
              </a:rPr>
              <a:t> </a:t>
            </a:r>
            <a:r>
              <a:rPr lang="fr-FR" sz="1200" dirty="0">
                <a:solidFill>
                  <a:srgbClr val="7EA2B4"/>
                </a:solidFill>
                <a:latin typeface="Consolas"/>
              </a:rPr>
              <a:t>+</a:t>
            </a:r>
            <a:r>
              <a:rPr lang="fr-FR" sz="1200" dirty="0">
                <a:solidFill>
                  <a:srgbClr val="EBF8FF"/>
                </a:solidFill>
                <a:latin typeface="Consolas"/>
              </a:rPr>
              <a:t> </a:t>
            </a:r>
            <a:r>
              <a:rPr lang="fr-FR" sz="1200" dirty="0" err="1">
                <a:solidFill>
                  <a:srgbClr val="D22D72"/>
                </a:solidFill>
                <a:latin typeface="Consolas"/>
              </a:rPr>
              <a:t>eElement</a:t>
            </a:r>
            <a:r>
              <a:rPr lang="fr-FR" sz="1200" dirty="0" err="1">
                <a:solidFill>
                  <a:srgbClr val="EBF8FF"/>
                </a:solidFill>
                <a:latin typeface="Consolas"/>
              </a:rPr>
              <a:t>.</a:t>
            </a:r>
            <a:r>
              <a:rPr lang="fr-FR" sz="1200" dirty="0" err="1">
                <a:solidFill>
                  <a:srgbClr val="257FAD"/>
                </a:solidFill>
                <a:latin typeface="Consolas"/>
              </a:rPr>
              <a:t>getElementsByTagName</a:t>
            </a:r>
            <a:r>
              <a:rPr lang="fr-FR" sz="1200" dirty="0">
                <a:solidFill>
                  <a:srgbClr val="7EA2B4"/>
                </a:solidFill>
                <a:latin typeface="Consolas"/>
              </a:rPr>
              <a:t>("</a:t>
            </a:r>
            <a:r>
              <a:rPr lang="fr-FR" sz="1200" dirty="0" err="1">
                <a:solidFill>
                  <a:srgbClr val="568C3B"/>
                </a:solidFill>
                <a:latin typeface="Consolas"/>
              </a:rPr>
              <a:t>lastname</a:t>
            </a:r>
            <a:r>
              <a:rPr lang="fr-FR" sz="1200" dirty="0">
                <a:solidFill>
                  <a:srgbClr val="7EA2B4"/>
                </a:solidFill>
                <a:latin typeface="Consolas"/>
              </a:rPr>
              <a:t>")</a:t>
            </a:r>
            <a:r>
              <a:rPr lang="fr-FR" sz="1200" dirty="0">
                <a:solidFill>
                  <a:srgbClr val="EBF8FF"/>
                </a:solidFill>
                <a:latin typeface="Consolas"/>
              </a:rPr>
              <a:t>.</a:t>
            </a:r>
            <a:r>
              <a:rPr lang="fr-FR" sz="1200" dirty="0">
                <a:solidFill>
                  <a:srgbClr val="257FAD"/>
                </a:solidFill>
                <a:latin typeface="Consolas"/>
              </a:rPr>
              <a:t>item</a:t>
            </a:r>
            <a:r>
              <a:rPr lang="fr-FR" sz="1200" dirty="0">
                <a:solidFill>
                  <a:srgbClr val="7EA2B4"/>
                </a:solidFill>
                <a:latin typeface="Consolas"/>
              </a:rPr>
              <a:t>(</a:t>
            </a:r>
            <a:r>
              <a:rPr lang="fr-FR" sz="1200" dirty="0">
                <a:solidFill>
                  <a:srgbClr val="935C25"/>
                </a:solidFill>
                <a:latin typeface="Consolas"/>
              </a:rPr>
              <a:t>0</a:t>
            </a:r>
            <a:r>
              <a:rPr lang="fr-FR" sz="1200" dirty="0">
                <a:solidFill>
                  <a:srgbClr val="7EA2B4"/>
                </a:solidFill>
                <a:latin typeface="Consolas"/>
              </a:rPr>
              <a:t>)</a:t>
            </a:r>
            <a:r>
              <a:rPr lang="fr-FR" sz="1200" dirty="0">
                <a:solidFill>
                  <a:srgbClr val="EBF8FF"/>
                </a:solidFill>
                <a:latin typeface="Consolas"/>
              </a:rPr>
              <a:t>.</a:t>
            </a:r>
            <a:r>
              <a:rPr lang="fr-FR" sz="1200" dirty="0" err="1">
                <a:solidFill>
                  <a:srgbClr val="257FAD"/>
                </a:solidFill>
                <a:latin typeface="Consolas"/>
              </a:rPr>
              <a:t>getTextContent</a:t>
            </a:r>
            <a:r>
              <a:rPr lang="fr-FR" sz="1200" dirty="0">
                <a:solidFill>
                  <a:srgbClr val="7EA2B4"/>
                </a:solidFill>
                <a:latin typeface="Consolas"/>
              </a:rPr>
              <a:t>())</a:t>
            </a:r>
            <a:r>
              <a:rPr lang="fr-FR" sz="1200" dirty="0">
                <a:solidFill>
                  <a:srgbClr val="EBF8FF"/>
                </a:solidFill>
                <a:latin typeface="Consolas"/>
              </a:rPr>
              <a:t>;</a:t>
            </a:r>
            <a:endParaRPr lang="fr-FR" sz="1200" dirty="0">
              <a:solidFill>
                <a:srgbClr val="7EA2B4"/>
              </a:solidFill>
              <a:latin typeface="Consolas"/>
            </a:endParaRPr>
          </a:p>
          <a:p>
            <a:pPr>
              <a:buNone/>
            </a:pPr>
            <a:r>
              <a:rPr lang="fr-FR" sz="1200" dirty="0">
                <a:solidFill>
                  <a:srgbClr val="EBF8FF"/>
                </a:solidFill>
                <a:latin typeface="Consolas"/>
              </a:rPr>
              <a:t>            </a:t>
            </a:r>
            <a:r>
              <a:rPr lang="fr-FR" sz="1200" dirty="0">
                <a:solidFill>
                  <a:srgbClr val="D22D72"/>
                </a:solidFill>
                <a:latin typeface="Consolas"/>
              </a:rPr>
              <a:t>System</a:t>
            </a:r>
            <a:r>
              <a:rPr lang="fr-FR" sz="1200" dirty="0">
                <a:solidFill>
                  <a:srgbClr val="EBF8FF"/>
                </a:solidFill>
                <a:latin typeface="Consolas"/>
              </a:rPr>
              <a:t>.</a:t>
            </a:r>
            <a:r>
              <a:rPr lang="fr-FR" sz="1200" dirty="0">
                <a:solidFill>
                  <a:srgbClr val="D22D72"/>
                </a:solidFill>
                <a:latin typeface="Consolas"/>
              </a:rPr>
              <a:t>out</a:t>
            </a:r>
            <a:r>
              <a:rPr lang="fr-FR" sz="1200" dirty="0">
                <a:solidFill>
                  <a:srgbClr val="EBF8FF"/>
                </a:solidFill>
                <a:latin typeface="Consolas"/>
              </a:rPr>
              <a:t>.</a:t>
            </a:r>
            <a:r>
              <a:rPr lang="fr-FR" sz="1200" dirty="0">
                <a:solidFill>
                  <a:srgbClr val="257FAD"/>
                </a:solidFill>
                <a:latin typeface="Consolas"/>
              </a:rPr>
              <a:t>println</a:t>
            </a:r>
            <a:r>
              <a:rPr lang="fr-FR" sz="1200" dirty="0">
                <a:solidFill>
                  <a:srgbClr val="7EA2B4"/>
                </a:solidFill>
                <a:latin typeface="Consolas"/>
              </a:rPr>
              <a:t>("</a:t>
            </a:r>
            <a:r>
              <a:rPr lang="fr-FR" sz="1200" dirty="0">
                <a:solidFill>
                  <a:srgbClr val="568C3B"/>
                </a:solidFill>
                <a:latin typeface="Consolas"/>
              </a:rPr>
              <a:t>Nick Name : </a:t>
            </a:r>
            <a:r>
              <a:rPr lang="fr-FR" sz="1200" dirty="0">
                <a:solidFill>
                  <a:srgbClr val="7EA2B4"/>
                </a:solidFill>
                <a:latin typeface="Consolas"/>
              </a:rPr>
              <a:t>"</a:t>
            </a:r>
            <a:r>
              <a:rPr lang="fr-FR" sz="1200" dirty="0">
                <a:solidFill>
                  <a:srgbClr val="EBF8FF"/>
                </a:solidFill>
                <a:latin typeface="Consolas"/>
              </a:rPr>
              <a:t> </a:t>
            </a:r>
            <a:r>
              <a:rPr lang="fr-FR" sz="1200" dirty="0">
                <a:solidFill>
                  <a:srgbClr val="7EA2B4"/>
                </a:solidFill>
                <a:latin typeface="Consolas"/>
              </a:rPr>
              <a:t>+</a:t>
            </a:r>
            <a:r>
              <a:rPr lang="fr-FR" sz="1200" dirty="0">
                <a:solidFill>
                  <a:srgbClr val="EBF8FF"/>
                </a:solidFill>
                <a:latin typeface="Consolas"/>
              </a:rPr>
              <a:t> </a:t>
            </a:r>
            <a:r>
              <a:rPr lang="fr-FR" sz="1200" dirty="0" err="1">
                <a:solidFill>
                  <a:srgbClr val="D22D72"/>
                </a:solidFill>
                <a:latin typeface="Consolas"/>
              </a:rPr>
              <a:t>eElement</a:t>
            </a:r>
            <a:r>
              <a:rPr lang="fr-FR" sz="1200" dirty="0" err="1">
                <a:solidFill>
                  <a:srgbClr val="EBF8FF"/>
                </a:solidFill>
                <a:latin typeface="Consolas"/>
              </a:rPr>
              <a:t>.</a:t>
            </a:r>
            <a:r>
              <a:rPr lang="fr-FR" sz="1200" dirty="0" err="1">
                <a:solidFill>
                  <a:srgbClr val="257FAD"/>
                </a:solidFill>
                <a:latin typeface="Consolas"/>
              </a:rPr>
              <a:t>getElementsByTagName</a:t>
            </a:r>
            <a:r>
              <a:rPr lang="fr-FR" sz="1200" dirty="0">
                <a:solidFill>
                  <a:srgbClr val="7EA2B4"/>
                </a:solidFill>
                <a:latin typeface="Consolas"/>
              </a:rPr>
              <a:t>("</a:t>
            </a:r>
            <a:r>
              <a:rPr lang="fr-FR" sz="1200" dirty="0" err="1">
                <a:solidFill>
                  <a:srgbClr val="568C3B"/>
                </a:solidFill>
                <a:latin typeface="Consolas"/>
              </a:rPr>
              <a:t>nickname</a:t>
            </a:r>
            <a:r>
              <a:rPr lang="fr-FR" sz="1200" dirty="0">
                <a:solidFill>
                  <a:srgbClr val="7EA2B4"/>
                </a:solidFill>
                <a:latin typeface="Consolas"/>
              </a:rPr>
              <a:t>")</a:t>
            </a:r>
            <a:r>
              <a:rPr lang="fr-FR" sz="1200" dirty="0">
                <a:solidFill>
                  <a:srgbClr val="EBF8FF"/>
                </a:solidFill>
                <a:latin typeface="Consolas"/>
              </a:rPr>
              <a:t>.</a:t>
            </a:r>
            <a:r>
              <a:rPr lang="fr-FR" sz="1200" dirty="0">
                <a:solidFill>
                  <a:srgbClr val="257FAD"/>
                </a:solidFill>
                <a:latin typeface="Consolas"/>
              </a:rPr>
              <a:t>item</a:t>
            </a:r>
            <a:r>
              <a:rPr lang="fr-FR" sz="1200" dirty="0">
                <a:solidFill>
                  <a:srgbClr val="7EA2B4"/>
                </a:solidFill>
                <a:latin typeface="Consolas"/>
              </a:rPr>
              <a:t>(</a:t>
            </a:r>
            <a:r>
              <a:rPr lang="fr-FR" sz="1200" dirty="0">
                <a:solidFill>
                  <a:srgbClr val="935C25"/>
                </a:solidFill>
                <a:latin typeface="Consolas"/>
              </a:rPr>
              <a:t>0</a:t>
            </a:r>
            <a:r>
              <a:rPr lang="fr-FR" sz="1200" dirty="0">
                <a:solidFill>
                  <a:srgbClr val="7EA2B4"/>
                </a:solidFill>
                <a:latin typeface="Consolas"/>
              </a:rPr>
              <a:t>)</a:t>
            </a:r>
            <a:r>
              <a:rPr lang="fr-FR" sz="1200" dirty="0">
                <a:solidFill>
                  <a:srgbClr val="EBF8FF"/>
                </a:solidFill>
                <a:latin typeface="Consolas"/>
              </a:rPr>
              <a:t>.</a:t>
            </a:r>
            <a:r>
              <a:rPr lang="fr-FR" sz="1200" dirty="0" err="1">
                <a:solidFill>
                  <a:srgbClr val="257FAD"/>
                </a:solidFill>
                <a:latin typeface="Consolas"/>
              </a:rPr>
              <a:t>getTextContent</a:t>
            </a:r>
            <a:r>
              <a:rPr lang="fr-FR" sz="1200" dirty="0">
                <a:solidFill>
                  <a:srgbClr val="7EA2B4"/>
                </a:solidFill>
                <a:latin typeface="Consolas"/>
              </a:rPr>
              <a:t>())</a:t>
            </a:r>
            <a:r>
              <a:rPr lang="fr-FR" sz="1200" dirty="0">
                <a:solidFill>
                  <a:srgbClr val="EBF8FF"/>
                </a:solidFill>
                <a:latin typeface="Consolas"/>
              </a:rPr>
              <a:t>;</a:t>
            </a:r>
            <a:endParaRPr lang="fr-FR" sz="1200" dirty="0">
              <a:solidFill>
                <a:srgbClr val="7EA2B4"/>
              </a:solidFill>
              <a:latin typeface="Consolas"/>
            </a:endParaRPr>
          </a:p>
          <a:p>
            <a:pPr>
              <a:buNone/>
            </a:pPr>
            <a:r>
              <a:rPr lang="fr-FR" sz="1200" dirty="0">
                <a:solidFill>
                  <a:srgbClr val="EBF8FF"/>
                </a:solidFill>
                <a:latin typeface="Consolas"/>
              </a:rPr>
              <a:t>            </a:t>
            </a:r>
            <a:r>
              <a:rPr lang="fr-FR" sz="1200" dirty="0">
                <a:solidFill>
                  <a:srgbClr val="D22D72"/>
                </a:solidFill>
                <a:latin typeface="Consolas"/>
              </a:rPr>
              <a:t>System</a:t>
            </a:r>
            <a:r>
              <a:rPr lang="fr-FR" sz="1200" dirty="0">
                <a:solidFill>
                  <a:srgbClr val="EBF8FF"/>
                </a:solidFill>
                <a:latin typeface="Consolas"/>
              </a:rPr>
              <a:t>.</a:t>
            </a:r>
            <a:r>
              <a:rPr lang="fr-FR" sz="1200" dirty="0">
                <a:solidFill>
                  <a:srgbClr val="D22D72"/>
                </a:solidFill>
                <a:latin typeface="Consolas"/>
              </a:rPr>
              <a:t>out</a:t>
            </a:r>
            <a:r>
              <a:rPr lang="fr-FR" sz="1200" dirty="0">
                <a:solidFill>
                  <a:srgbClr val="EBF8FF"/>
                </a:solidFill>
                <a:latin typeface="Consolas"/>
              </a:rPr>
              <a:t>.</a:t>
            </a:r>
            <a:r>
              <a:rPr lang="fr-FR" sz="1200" dirty="0">
                <a:solidFill>
                  <a:srgbClr val="257FAD"/>
                </a:solidFill>
                <a:latin typeface="Consolas"/>
              </a:rPr>
              <a:t>println</a:t>
            </a:r>
            <a:r>
              <a:rPr lang="fr-FR" sz="1200" dirty="0">
                <a:solidFill>
                  <a:srgbClr val="7EA2B4"/>
                </a:solidFill>
                <a:latin typeface="Consolas"/>
              </a:rPr>
              <a:t>("</a:t>
            </a:r>
            <a:r>
              <a:rPr lang="fr-FR" sz="1200" dirty="0" err="1">
                <a:solidFill>
                  <a:srgbClr val="568C3B"/>
                </a:solidFill>
                <a:latin typeface="Consolas"/>
              </a:rPr>
              <a:t>Salary</a:t>
            </a:r>
            <a:r>
              <a:rPr lang="fr-FR" sz="1200" dirty="0">
                <a:solidFill>
                  <a:srgbClr val="568C3B"/>
                </a:solidFill>
                <a:latin typeface="Consolas"/>
              </a:rPr>
              <a:t> : </a:t>
            </a:r>
            <a:r>
              <a:rPr lang="fr-FR" sz="1200" dirty="0">
                <a:solidFill>
                  <a:srgbClr val="7EA2B4"/>
                </a:solidFill>
                <a:latin typeface="Consolas"/>
              </a:rPr>
              <a:t>"</a:t>
            </a:r>
            <a:r>
              <a:rPr lang="fr-FR" sz="1200" dirty="0">
                <a:solidFill>
                  <a:srgbClr val="EBF8FF"/>
                </a:solidFill>
                <a:latin typeface="Consolas"/>
              </a:rPr>
              <a:t> </a:t>
            </a:r>
            <a:r>
              <a:rPr lang="fr-FR" sz="1200" dirty="0">
                <a:solidFill>
                  <a:srgbClr val="7EA2B4"/>
                </a:solidFill>
                <a:latin typeface="Consolas"/>
              </a:rPr>
              <a:t>+</a:t>
            </a:r>
            <a:r>
              <a:rPr lang="fr-FR" sz="1200" dirty="0">
                <a:solidFill>
                  <a:srgbClr val="EBF8FF"/>
                </a:solidFill>
                <a:latin typeface="Consolas"/>
              </a:rPr>
              <a:t> </a:t>
            </a:r>
            <a:r>
              <a:rPr lang="fr-FR" sz="1200" dirty="0" err="1">
                <a:solidFill>
                  <a:srgbClr val="D22D72"/>
                </a:solidFill>
                <a:latin typeface="Consolas"/>
              </a:rPr>
              <a:t>eElement</a:t>
            </a:r>
            <a:r>
              <a:rPr lang="fr-FR" sz="1200" dirty="0" err="1">
                <a:solidFill>
                  <a:srgbClr val="EBF8FF"/>
                </a:solidFill>
                <a:latin typeface="Consolas"/>
              </a:rPr>
              <a:t>.</a:t>
            </a:r>
            <a:r>
              <a:rPr lang="fr-FR" sz="1200" dirty="0" err="1">
                <a:solidFill>
                  <a:srgbClr val="257FAD"/>
                </a:solidFill>
                <a:latin typeface="Consolas"/>
              </a:rPr>
              <a:t>getElementsByTagName</a:t>
            </a:r>
            <a:r>
              <a:rPr lang="fr-FR" sz="1200" dirty="0">
                <a:solidFill>
                  <a:srgbClr val="7EA2B4"/>
                </a:solidFill>
                <a:latin typeface="Consolas"/>
              </a:rPr>
              <a:t>("</a:t>
            </a:r>
            <a:r>
              <a:rPr lang="fr-FR" sz="1200" dirty="0" err="1">
                <a:solidFill>
                  <a:srgbClr val="568C3B"/>
                </a:solidFill>
                <a:latin typeface="Consolas"/>
              </a:rPr>
              <a:t>salary</a:t>
            </a:r>
            <a:r>
              <a:rPr lang="fr-FR" sz="1200" dirty="0">
                <a:solidFill>
                  <a:srgbClr val="7EA2B4"/>
                </a:solidFill>
                <a:latin typeface="Consolas"/>
              </a:rPr>
              <a:t>")</a:t>
            </a:r>
            <a:r>
              <a:rPr lang="fr-FR" sz="1200" dirty="0">
                <a:solidFill>
                  <a:srgbClr val="EBF8FF"/>
                </a:solidFill>
                <a:latin typeface="Consolas"/>
              </a:rPr>
              <a:t>.</a:t>
            </a:r>
            <a:r>
              <a:rPr lang="fr-FR" sz="1200" dirty="0">
                <a:solidFill>
                  <a:srgbClr val="257FAD"/>
                </a:solidFill>
                <a:latin typeface="Consolas"/>
              </a:rPr>
              <a:t>item</a:t>
            </a:r>
            <a:r>
              <a:rPr lang="fr-FR" sz="1200" dirty="0">
                <a:solidFill>
                  <a:srgbClr val="7EA2B4"/>
                </a:solidFill>
                <a:latin typeface="Consolas"/>
              </a:rPr>
              <a:t>(</a:t>
            </a:r>
            <a:r>
              <a:rPr lang="fr-FR" sz="1200" dirty="0">
                <a:solidFill>
                  <a:srgbClr val="935C25"/>
                </a:solidFill>
                <a:latin typeface="Consolas"/>
              </a:rPr>
              <a:t>0</a:t>
            </a:r>
            <a:r>
              <a:rPr lang="fr-FR" sz="1200" dirty="0">
                <a:solidFill>
                  <a:srgbClr val="7EA2B4"/>
                </a:solidFill>
                <a:latin typeface="Consolas"/>
              </a:rPr>
              <a:t>)</a:t>
            </a:r>
            <a:r>
              <a:rPr lang="fr-FR" sz="1200" dirty="0">
                <a:solidFill>
                  <a:srgbClr val="EBF8FF"/>
                </a:solidFill>
                <a:latin typeface="Consolas"/>
              </a:rPr>
              <a:t>.</a:t>
            </a:r>
            <a:r>
              <a:rPr lang="fr-FR" sz="1200" dirty="0" err="1">
                <a:solidFill>
                  <a:srgbClr val="257FAD"/>
                </a:solidFill>
                <a:latin typeface="Consolas"/>
              </a:rPr>
              <a:t>getTextContent</a:t>
            </a:r>
            <a:r>
              <a:rPr lang="fr-FR" sz="1200" dirty="0">
                <a:solidFill>
                  <a:srgbClr val="7EA2B4"/>
                </a:solidFill>
                <a:latin typeface="Consolas"/>
              </a:rPr>
              <a:t>())</a:t>
            </a:r>
            <a:r>
              <a:rPr lang="fr-FR" sz="1200" dirty="0">
                <a:solidFill>
                  <a:srgbClr val="EBF8FF"/>
                </a:solidFill>
                <a:latin typeface="Consolas"/>
              </a:rPr>
              <a:t>;</a:t>
            </a:r>
            <a:endParaRPr lang="fr-FR" sz="1200" dirty="0">
              <a:solidFill>
                <a:srgbClr val="7EA2B4"/>
              </a:solidFill>
              <a:latin typeface="Consolas"/>
            </a:endParaRPr>
          </a:p>
          <a:p>
            <a:pPr>
              <a:buNone/>
            </a:pPr>
            <a:br>
              <a:rPr lang="fr-FR" sz="1200" dirty="0">
                <a:solidFill>
                  <a:srgbClr val="7EA2B4"/>
                </a:solidFill>
                <a:latin typeface="Consolas"/>
              </a:rPr>
            </a:br>
            <a:r>
              <a:rPr lang="fr-FR" sz="1200" dirty="0">
                <a:solidFill>
                  <a:srgbClr val="EBF8FF"/>
                </a:solidFill>
                <a:latin typeface="Consolas"/>
              </a:rPr>
              <a:t>        </a:t>
            </a:r>
            <a:r>
              <a:rPr lang="fr-FR" sz="1200" dirty="0">
                <a:latin typeface="Consolas"/>
              </a:rPr>
              <a:t>}</a:t>
            </a:r>
          </a:p>
          <a:p>
            <a:pPr>
              <a:buNone/>
            </a:pPr>
            <a:r>
              <a:rPr lang="fr-FR" sz="1200" dirty="0">
                <a:solidFill>
                  <a:srgbClr val="EBF8FF"/>
                </a:solidFill>
                <a:latin typeface="Consolas"/>
              </a:rPr>
              <a:t>    </a:t>
            </a:r>
            <a:r>
              <a:rPr lang="fr-FR" sz="1200" dirty="0">
                <a:latin typeface="Consolas"/>
              </a:rPr>
              <a:t>}</a:t>
            </a:r>
          </a:p>
          <a:p>
            <a:pPr>
              <a:buNone/>
            </a:pPr>
            <a:r>
              <a:rPr lang="fr-FR" sz="1200" dirty="0">
                <a:latin typeface="Consolas"/>
              </a:rPr>
              <a:t>}</a:t>
            </a:r>
            <a:r>
              <a:rPr lang="fr-FR" sz="1200" dirty="0">
                <a:solidFill>
                  <a:srgbClr val="EBF8FF"/>
                </a:solidFill>
                <a:latin typeface="Consolas"/>
              </a:rPr>
              <a:t> </a:t>
            </a:r>
            <a:r>
              <a:rPr lang="fr-FR" sz="1200" dirty="0">
                <a:solidFill>
                  <a:srgbClr val="5D5DB1"/>
                </a:solidFill>
                <a:latin typeface="Consolas"/>
              </a:rPr>
              <a:t>catch</a:t>
            </a:r>
            <a:r>
              <a:rPr lang="fr-FR" sz="1200" dirty="0">
                <a:solidFill>
                  <a:srgbClr val="EBF8FF"/>
                </a:solidFill>
                <a:latin typeface="Consolas"/>
              </a:rPr>
              <a:t> </a:t>
            </a:r>
            <a:r>
              <a:rPr lang="fr-FR" sz="1200" dirty="0">
                <a:solidFill>
                  <a:srgbClr val="7EA2B4"/>
                </a:solidFill>
                <a:latin typeface="Consolas"/>
              </a:rPr>
              <a:t>(</a:t>
            </a:r>
            <a:r>
              <a:rPr lang="fr-FR" sz="1200" dirty="0">
                <a:solidFill>
                  <a:srgbClr val="5D5DB1"/>
                </a:solidFill>
                <a:latin typeface="Consolas"/>
              </a:rPr>
              <a:t>Exception</a:t>
            </a:r>
            <a:r>
              <a:rPr lang="fr-FR" sz="1200" dirty="0">
                <a:solidFill>
                  <a:srgbClr val="EBF8FF"/>
                </a:solidFill>
                <a:latin typeface="Consolas"/>
              </a:rPr>
              <a:t> </a:t>
            </a:r>
            <a:r>
              <a:rPr lang="fr-FR" sz="1200" dirty="0">
                <a:solidFill>
                  <a:srgbClr val="D22D72"/>
                </a:solidFill>
                <a:latin typeface="Consolas"/>
              </a:rPr>
              <a:t>e</a:t>
            </a:r>
            <a:r>
              <a:rPr lang="fr-FR" sz="1200" dirty="0">
                <a:solidFill>
                  <a:srgbClr val="7EA2B4"/>
                </a:solidFill>
                <a:latin typeface="Consolas"/>
              </a:rPr>
              <a:t>)</a:t>
            </a:r>
            <a:r>
              <a:rPr lang="fr-FR" sz="1200" dirty="0">
                <a:solidFill>
                  <a:srgbClr val="EBF8FF"/>
                </a:solidFill>
                <a:latin typeface="Consolas"/>
              </a:rPr>
              <a:t> </a:t>
            </a:r>
            <a:r>
              <a:rPr lang="fr-FR" sz="1200" dirty="0">
                <a:latin typeface="Consolas"/>
              </a:rPr>
              <a:t>{</a:t>
            </a:r>
            <a:r>
              <a:rPr lang="fr-FR" sz="1200" dirty="0">
                <a:solidFill>
                  <a:srgbClr val="EBF8FF"/>
                </a:solidFill>
                <a:latin typeface="Consolas"/>
              </a:rPr>
              <a:t>    </a:t>
            </a:r>
            <a:r>
              <a:rPr lang="fr-FR" sz="1200" dirty="0" err="1">
                <a:solidFill>
                  <a:srgbClr val="D22D72"/>
                </a:solidFill>
                <a:latin typeface="Consolas"/>
              </a:rPr>
              <a:t>e</a:t>
            </a:r>
            <a:r>
              <a:rPr lang="fr-FR" sz="1200" dirty="0" err="1">
                <a:solidFill>
                  <a:srgbClr val="EBF8FF"/>
                </a:solidFill>
                <a:latin typeface="Consolas"/>
              </a:rPr>
              <a:t>.</a:t>
            </a:r>
            <a:r>
              <a:rPr lang="fr-FR" sz="1200" dirty="0" err="1">
                <a:solidFill>
                  <a:srgbClr val="257FAD"/>
                </a:solidFill>
                <a:latin typeface="Consolas"/>
              </a:rPr>
              <a:t>printStackTrace</a:t>
            </a:r>
            <a:r>
              <a:rPr lang="fr-FR" sz="1200" dirty="0">
                <a:solidFill>
                  <a:srgbClr val="7EA2B4"/>
                </a:solidFill>
                <a:latin typeface="Consolas"/>
              </a:rPr>
              <a:t>()</a:t>
            </a:r>
            <a:r>
              <a:rPr lang="fr-FR" sz="1200" dirty="0">
                <a:solidFill>
                  <a:srgbClr val="EBF8FF"/>
                </a:solidFill>
                <a:latin typeface="Consolas"/>
              </a:rPr>
              <a:t>;</a:t>
            </a:r>
            <a:r>
              <a:rPr lang="fr-FR" sz="1200" dirty="0">
                <a:latin typeface="Consolas"/>
              </a:rPr>
              <a:t>}}}</a:t>
            </a:r>
            <a:endParaRPr lang="fr-FR" sz="1200" b="0" dirty="0">
              <a:latin typeface="Consolas"/>
            </a:endParaRPr>
          </a:p>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218</a:t>
            </a:fld>
            <a:endParaRPr lang="fr-FR" dirty="0"/>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219</a:t>
            </a:fld>
            <a:endParaRPr lang="fr-FR" dirty="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220</a:t>
            </a:fld>
            <a:endParaRPr lang="fr-F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22</a:t>
            </a:fld>
            <a:endParaRPr lang="fr-FR" dirty="0"/>
          </a:p>
        </p:txBody>
      </p:sp>
    </p:spTree>
    <p:extLst>
      <p:ext uri="{BB962C8B-B14F-4D97-AF65-F5344CB8AC3E}">
        <p14:creationId xmlns:p14="http://schemas.microsoft.com/office/powerpoint/2010/main" val="135443185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218" name="Rectangle 1026"/>
          <p:cNvSpPr>
            <a:spLocks noGrp="1" noRot="1" noChangeAspect="1" noChangeArrowheads="1" noTextEdit="1"/>
          </p:cNvSpPr>
          <p:nvPr>
            <p:ph type="sldImg"/>
          </p:nvPr>
        </p:nvSpPr>
        <p:spPr>
          <a:ln/>
        </p:spPr>
      </p:sp>
      <p:sp>
        <p:nvSpPr>
          <p:cNvPr id="1289219"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sgbdr</a:t>
            </a:r>
            <a:r>
              <a:rPr lang="fr-FR" dirty="0"/>
              <a:t>  XML: https://en.wikipedia.org/wiki/SQL/XML</a:t>
            </a: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222</a:t>
            </a:fld>
            <a:endParaRPr lang="fr-F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1906" name="Rectangle 2"/>
          <p:cNvSpPr>
            <a:spLocks noGrp="1" noRot="1" noChangeAspect="1" noChangeArrowheads="1" noTextEdit="1"/>
          </p:cNvSpPr>
          <p:nvPr>
            <p:ph type="sldImg"/>
          </p:nvPr>
        </p:nvSpPr>
        <p:spPr>
          <a:ln/>
        </p:spPr>
      </p:sp>
      <p:sp>
        <p:nvSpPr>
          <p:cNvPr id="217190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5762" name="Rectangle 1026"/>
          <p:cNvSpPr>
            <a:spLocks noGrp="1" noRot="1" noChangeAspect="1" noChangeArrowheads="1" noTextEdit="1"/>
          </p:cNvSpPr>
          <p:nvPr>
            <p:ph type="sldImg"/>
          </p:nvPr>
        </p:nvSpPr>
        <p:spPr>
          <a:ln/>
        </p:spPr>
      </p:sp>
      <p:sp>
        <p:nvSpPr>
          <p:cNvPr id="2165763"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858" name="Rectangle 2"/>
          <p:cNvSpPr>
            <a:spLocks noGrp="1" noRot="1" noChangeAspect="1" noChangeArrowheads="1" noTextEdit="1"/>
          </p:cNvSpPr>
          <p:nvPr>
            <p:ph type="sldImg"/>
          </p:nvPr>
        </p:nvSpPr>
        <p:spPr>
          <a:ln/>
        </p:spPr>
      </p:sp>
      <p:sp>
        <p:nvSpPr>
          <p:cNvPr id="2169859" name="Rectangle 3"/>
          <p:cNvSpPr>
            <a:spLocks noGrp="1" noChangeArrowheads="1"/>
          </p:cNvSpPr>
          <p:nvPr>
            <p:ph type="body" idx="1"/>
          </p:nvPr>
        </p:nvSpPr>
        <p:spPr>
          <a:ln/>
        </p:spPr>
        <p:txBody>
          <a:bodyPr/>
          <a:lstStyle/>
          <a:p>
            <a:r>
              <a:rPr lang="fr-FR" b="1" dirty="0"/>
              <a:t>Pour en savoir plus sur </a:t>
            </a:r>
            <a:r>
              <a:rPr lang="fr-FR" b="1" dirty="0" err="1"/>
              <a:t>Xindice</a:t>
            </a:r>
            <a:r>
              <a:rPr lang="fr-FR" b="1" dirty="0"/>
              <a:t> :</a:t>
            </a:r>
          </a:p>
          <a:p>
            <a:r>
              <a:rPr lang="fr-FR" dirty="0"/>
              <a:t>http://xml.apache.org/xindice/</a:t>
            </a:r>
          </a:p>
          <a:p>
            <a:r>
              <a:rPr lang="fr-FR" i="1" dirty="0" err="1"/>
              <a:t>Xindice</a:t>
            </a:r>
            <a:r>
              <a:rPr lang="fr-FR" i="1" dirty="0"/>
              <a:t> en </a:t>
            </a:r>
            <a:r>
              <a:rPr lang="fr-FR" i="1" dirty="0" err="1"/>
              <a:t>francais</a:t>
            </a:r>
            <a:r>
              <a:rPr lang="fr-FR" i="1" dirty="0"/>
              <a:t> : </a:t>
            </a:r>
          </a:p>
          <a:p>
            <a:r>
              <a:rPr lang="fr-FR" dirty="0">
                <a:hlinkClick r:id="rId3">
                  <a:extLst>
                    <a:ext uri="{A12FA001-AC4F-418D-AE19-62706E023703}">
                      <ahyp:hlinkClr xmlns:ahyp="http://schemas.microsoft.com/office/drawing/2018/hyperlinkcolor" val="tx"/>
                    </a:ext>
                  </a:extLst>
                </a:hlinkClick>
              </a:rPr>
              <a:t>http://igm.univ-mlv.fr/~dr/XPOSE2003/xindice_Karle/</a:t>
            </a:r>
            <a:endParaRPr lang="fr-FR" dirty="0"/>
          </a:p>
          <a:p>
            <a:r>
              <a:rPr lang="fr-FR" dirty="0">
                <a:hlinkClick r:id="rId4"/>
              </a:rPr>
              <a:t>https://baptiste-wicht.developpez.com/tutoriels/java/apache/apis/?page=page_4</a:t>
            </a:r>
            <a:endParaRPr lang="fr-FR" dirty="0"/>
          </a:p>
          <a:p>
            <a:endParaRPr lang="fr-FR" dirty="0"/>
          </a:p>
          <a:p>
            <a:endParaRPr lang="fr-FR" dirty="0"/>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226</a:t>
            </a:fld>
            <a:endParaRPr lang="fr-FR" dirty="0"/>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227</a:t>
            </a:fld>
            <a:endParaRPr lang="fr-FR" dirty="0"/>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228</a:t>
            </a:fld>
            <a:endParaRPr lang="fr-FR" dirty="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229</a:t>
            </a:fld>
            <a:endParaRPr lang="fr-F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a:t>Précisions : </a:t>
            </a:r>
            <a:r>
              <a:rPr lang="fr-FR"/>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a:p>
          <a:p>
            <a:r>
              <a:rPr lang="en-US" b="1"/>
              <a:t>REST (</a:t>
            </a:r>
            <a:r>
              <a:rPr lang="en-US" b="1" i="1"/>
              <a:t>Representational State Transfer</a:t>
            </a:r>
            <a:r>
              <a:rPr lang="en-US"/>
              <a:t>)</a:t>
            </a:r>
            <a:r>
              <a:rPr lang="fr-FR" b="1"/>
              <a:t> :</a:t>
            </a:r>
            <a:r>
              <a:rPr lang="fr-FR"/>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a:p>
          <a:p>
            <a:r>
              <a:rPr lang="fr-FR" b="1">
                <a:ea typeface="MS Mincho" pitchFamily="49" charset="-128"/>
              </a:rPr>
              <a:t>RPC (</a:t>
            </a:r>
            <a:r>
              <a:rPr lang="fr-FR" b="1" i="1">
                <a:ea typeface="MS Mincho" pitchFamily="49" charset="-128"/>
              </a:rPr>
              <a:t>Remote Procedure Call</a:t>
            </a:r>
            <a:r>
              <a:rPr lang="fr-FR" b="1">
                <a:ea typeface="MS Mincho" pitchFamily="49" charset="-128"/>
              </a:rPr>
              <a:t>) :</a:t>
            </a:r>
            <a:r>
              <a:rPr lang="fr-FR">
                <a:ea typeface="MS Mincho" pitchFamily="49" charset="-128"/>
              </a:rPr>
              <a:t> c'est un appel de procédure distante = qui s’exécute dans un autre espace d’adresse (ordinateur local ou distant), c’est à dire qu’on demande (call) à un ordinateur distant (Remote) de faire une opération (procédure) pour nous et de nous renvoyer éventuellement son résultat (« tout c’est bien passé ». données en retour…).</a:t>
            </a:r>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a:noFill/>
        </p:spPr>
        <p:txBody>
          <a:bodyPr/>
          <a:lstStyle/>
          <a:p>
            <a:pPr eaLnBrk="1" hangingPunct="1"/>
            <a:r>
              <a:rPr lang="fr-FR" b="1" dirty="0"/>
              <a:t>XHTML 1.0 propose 3 DTD</a:t>
            </a:r>
            <a:br>
              <a:rPr lang="fr-FR" b="1" dirty="0"/>
            </a:br>
            <a:r>
              <a:rPr lang="fr-FR" dirty="0"/>
              <a:t>En fonction de la compatibilité désirée avec HTML 4.01:</a:t>
            </a:r>
            <a:br>
              <a:rPr lang="fr-FR" dirty="0"/>
            </a:br>
            <a:r>
              <a:rPr lang="fr-FR" u="sng" dirty="0"/>
              <a:t>Strict :</a:t>
            </a:r>
            <a:r>
              <a:rPr lang="fr-FR" dirty="0"/>
              <a:t> identique à HTML4.01 mais suit les règles syntaxiques de XML</a:t>
            </a:r>
            <a:br>
              <a:rPr lang="fr-FR" dirty="0"/>
            </a:br>
            <a:r>
              <a:rPr lang="fr-FR" u="sng" dirty="0"/>
              <a:t>Transitional :</a:t>
            </a:r>
            <a:r>
              <a:rPr lang="fr-FR" dirty="0"/>
              <a:t> identique à XHTML1.0 mais préserve quelques attributs de présentation de HTML3.2- tels que &lt;u&gt; &lt;strike&gt; &lt;applet&gt;  </a:t>
            </a:r>
            <a:br>
              <a:rPr lang="fr-FR" dirty="0"/>
            </a:br>
            <a:r>
              <a:rPr lang="fr-FR" u="sng" dirty="0"/>
              <a:t>Frameset :</a:t>
            </a:r>
            <a:r>
              <a:rPr lang="fr-FR" dirty="0"/>
              <a:t> identique à HTML4.01 pour l’usage des cadres &lt;frame&gt;</a:t>
            </a:r>
          </a:p>
          <a:p>
            <a:pPr eaLnBrk="1" hangingPunct="1"/>
            <a:r>
              <a:rPr lang="fr-FR" u="sng" dirty="0"/>
              <a:t>Remarque:</a:t>
            </a:r>
            <a:r>
              <a:rPr lang="fr-FR" dirty="0"/>
              <a:t> Accessibles via Dreamweaver: [Fichier – convertir]</a:t>
            </a:r>
            <a:br>
              <a:rPr lang="fr-FR" dirty="0"/>
            </a:br>
            <a:endParaRPr lang="fr-FR" dirty="0"/>
          </a:p>
          <a:p>
            <a:pPr eaLnBrk="1" hangingPunct="1"/>
            <a:r>
              <a:rPr lang="fr-FR" b="1" dirty="0"/>
              <a:t>XHTML[Modularization]1.1 est une version plus modulaire de XHTML1.0 </a:t>
            </a:r>
            <a:br>
              <a:rPr lang="fr-FR" b="1" dirty="0"/>
            </a:br>
            <a:r>
              <a:rPr lang="fr-FR" dirty="0"/>
              <a:t>Les tags purement HTML encore supportés sont bannis et la présentation ne se fait plus que par CSS. Une seconde version de XHTML1.1 et XHTML2.0 est en cours de développement par le W3C.</a:t>
            </a:r>
            <a:br>
              <a:rPr lang="fr-FR" dirty="0"/>
            </a:br>
            <a:r>
              <a:rPr lang="fr-FR" dirty="0"/>
              <a:t>Notez que XHTML1.1 fait référence à des schémas XML (xsd) alors que XHTML1.0 utilise des DTD</a:t>
            </a:r>
          </a:p>
          <a:p>
            <a:pPr eaLnBrk="1" hangingPunct="1"/>
            <a:endParaRPr lang="fr-FR" dirty="0"/>
          </a:p>
          <a:p>
            <a:pPr eaLnBrk="1" hangingPunct="1"/>
            <a:r>
              <a:rPr lang="fr-FR" dirty="0"/>
              <a:t>- </a:t>
            </a:r>
            <a:r>
              <a:rPr lang="fr-FR" dirty="0">
                <a:ea typeface="MS Mincho" pitchFamily="49" charset="-128"/>
              </a:rPr>
              <a:t>XHTML offre 3 normes pour mobiles XHTML "Basics" (version allégée), "Mobile Profile" (téléphones), "+ Voice" (XML : intéractions visuelle et vocale).</a:t>
            </a:r>
            <a:r>
              <a:rPr lang="fr-FR" dirty="0"/>
              <a:t> Mais, les dernières innovations de Macintosh (iPhone) font penser que</a:t>
            </a:r>
            <a:r>
              <a:rPr lang="fr-FR" baseline="0" dirty="0"/>
              <a:t> l’</a:t>
            </a:r>
            <a:r>
              <a:rPr lang="fr-FR" dirty="0"/>
              <a:t>on ne va plus développer spécifiquement pour les mobiles. </a:t>
            </a:r>
          </a:p>
        </p:txBody>
      </p:sp>
    </p:spTree>
    <p:extLst>
      <p:ext uri="{BB962C8B-B14F-4D97-AF65-F5344CB8AC3E}">
        <p14:creationId xmlns:p14="http://schemas.microsoft.com/office/powerpoint/2010/main" val="75119651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231</a:t>
            </a:fld>
            <a:endParaRPr lang="fr-FR" dirty="0"/>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7826" name="Rectangle 2"/>
          <p:cNvSpPr>
            <a:spLocks noGrp="1" noRot="1" noChangeAspect="1" noChangeArrowheads="1" noTextEdit="1"/>
          </p:cNvSpPr>
          <p:nvPr>
            <p:ph type="sldImg"/>
          </p:nvPr>
        </p:nvSpPr>
        <p:spPr>
          <a:ln/>
        </p:spPr>
      </p:sp>
      <p:sp>
        <p:nvSpPr>
          <p:cNvPr id="1997827" name="Rectangle 3"/>
          <p:cNvSpPr>
            <a:spLocks noGrp="1" noChangeArrowheads="1"/>
          </p:cNvSpPr>
          <p:nvPr>
            <p:ph type="body" idx="1"/>
          </p:nvPr>
        </p:nvSpPr>
        <p:spPr>
          <a:ln/>
        </p:spPr>
        <p:txBody>
          <a:bodyPr/>
          <a:lstStyle/>
          <a:p>
            <a:r>
              <a:rPr lang="fr-FR" b="1" dirty="0"/>
              <a:t>SOAP/WSDL/UDDI :</a:t>
            </a:r>
            <a:r>
              <a:rPr lang="fr-FR" dirty="0"/>
              <a:t> Initialement Simple Access Object Protocol (donc un protocole) puis Service </a:t>
            </a:r>
            <a:r>
              <a:rPr lang="fr-FR" dirty="0" err="1"/>
              <a:t>Oriented</a:t>
            </a:r>
            <a:r>
              <a:rPr lang="fr-FR" dirty="0"/>
              <a:t> Architecture Protocol (donc une architecture de service) </a:t>
            </a:r>
            <a:r>
              <a:rPr lang="fr-FR" dirty="0">
                <a:ea typeface="MS Mincho" pitchFamily="49" charset="-128"/>
              </a:rPr>
              <a:t>et aujourd'hui acronyme sans sens (SOAP = savon)</a:t>
            </a:r>
            <a:r>
              <a:rPr lang="fr-FR" dirty="0"/>
              <a:t> est un ensemble de spécifications pour les services Web. SOAP sert à la transmission de messages XML entre les différents acteurs, WSDL (</a:t>
            </a:r>
            <a:r>
              <a:rPr lang="fr-FR" i="1" dirty="0"/>
              <a:t>Web Services Description Language</a:t>
            </a:r>
            <a:r>
              <a:rPr lang="fr-FR" dirty="0"/>
              <a:t>)</a:t>
            </a:r>
            <a:r>
              <a:rPr lang="fr-FR" i="1" dirty="0"/>
              <a:t> </a:t>
            </a:r>
            <a:r>
              <a:rPr lang="fr-FR" dirty="0"/>
              <a:t>décrit le service, UDDI (</a:t>
            </a:r>
            <a:r>
              <a:rPr lang="en-US" i="1" dirty="0"/>
              <a:t>Universal Description Discovery and Integration</a:t>
            </a:r>
            <a:r>
              <a:rPr lang="en-US" dirty="0"/>
              <a:t>) </a:t>
            </a:r>
            <a:r>
              <a:rPr lang="fr-FR" dirty="0"/>
              <a:t>est</a:t>
            </a:r>
            <a:r>
              <a:rPr lang="en-US" dirty="0"/>
              <a:t> un </a:t>
            </a:r>
            <a:r>
              <a:rPr lang="fr-FR" dirty="0"/>
              <a:t>annuaire répertoriant les services. On parle aussi de services WS-*, définis par le WS-I (</a:t>
            </a:r>
            <a:r>
              <a:rPr lang="fr-FR" i="1" dirty="0"/>
              <a:t>Web Services </a:t>
            </a:r>
            <a:r>
              <a:rPr lang="fr-FR" i="1" dirty="0" err="1"/>
              <a:t>Interoperability</a:t>
            </a:r>
            <a:r>
              <a:rPr lang="fr-FR" dirty="0"/>
              <a:t>). Ce type de service est souvent critiqué par les adeptes du Web agile comme étant complexe et lourd à mettre en œuvre et particulièrement consommateur de ressources (systèmes et/ou réseau).</a:t>
            </a: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https://www.commentcamarche.com/contents/1241-soa-architecture-orientee-service</a:t>
            </a: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233</a:t>
            </a:fld>
            <a:endParaRPr lang="fr-F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874" name="Rectangle 2"/>
          <p:cNvSpPr>
            <a:spLocks noGrp="1" noRot="1" noChangeAspect="1" noChangeArrowheads="1" noTextEdit="1"/>
          </p:cNvSpPr>
          <p:nvPr>
            <p:ph type="sldImg"/>
          </p:nvPr>
        </p:nvSpPr>
        <p:spPr>
          <a:ln/>
        </p:spPr>
      </p:sp>
      <p:sp>
        <p:nvSpPr>
          <p:cNvPr id="199987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1922" name="Rectangle 2"/>
          <p:cNvSpPr>
            <a:spLocks noGrp="1" noRot="1" noChangeAspect="1" noChangeArrowheads="1" noTextEdit="1"/>
          </p:cNvSpPr>
          <p:nvPr>
            <p:ph type="sldImg"/>
          </p:nvPr>
        </p:nvSpPr>
        <p:spPr>
          <a:ln/>
        </p:spPr>
      </p:sp>
      <p:sp>
        <p:nvSpPr>
          <p:cNvPr id="2001923" name="Rectangle 3"/>
          <p:cNvSpPr>
            <a:spLocks noGrp="1" noChangeArrowheads="1"/>
          </p:cNvSpPr>
          <p:nvPr>
            <p:ph type="body" idx="1"/>
          </p:nvPr>
        </p:nvSpPr>
        <p:spPr>
          <a:ln/>
        </p:spPr>
        <p:txBody>
          <a:bodyPr>
            <a:normAutofit fontScale="85000" lnSpcReduction="20000"/>
          </a:bodyPr>
          <a:lstStyle/>
          <a:p>
            <a:r>
              <a:rPr lang="fr-FR" b="1" dirty="0">
                <a:ea typeface="MS Mincho" pitchFamily="49" charset="-128"/>
              </a:rPr>
              <a:t>Structure d'un message SOAP :</a:t>
            </a:r>
            <a:br>
              <a:rPr lang="fr-FR" b="1" dirty="0">
                <a:ea typeface="MS Mincho" pitchFamily="49" charset="-128"/>
              </a:rPr>
            </a:br>
            <a:r>
              <a:rPr lang="fr-FR" dirty="0">
                <a:solidFill>
                  <a:srgbClr val="000000"/>
                </a:solidFill>
                <a:cs typeface="Arial" charset="0"/>
              </a:rPr>
              <a:t>&lt;?xml version="1.0" encoding="iso-8859-1"?&gt;</a:t>
            </a:r>
            <a:br>
              <a:rPr lang="fr-FR" dirty="0">
                <a:solidFill>
                  <a:srgbClr val="000000"/>
                </a:solidFill>
                <a:cs typeface="Arial" charset="0"/>
              </a:rPr>
            </a:br>
            <a:r>
              <a:rPr lang="fr-FR" dirty="0">
                <a:solidFill>
                  <a:srgbClr val="000000"/>
                </a:solidFill>
                <a:cs typeface="Arial" charset="0"/>
              </a:rPr>
              <a:t>&lt;</a:t>
            </a:r>
            <a:r>
              <a:rPr lang="fr-FR" dirty="0" err="1">
                <a:solidFill>
                  <a:srgbClr val="000000"/>
                </a:solidFill>
                <a:cs typeface="Arial" charset="0"/>
              </a:rPr>
              <a:t>soap:Envelope</a:t>
            </a:r>
            <a:r>
              <a:rPr lang="fr-FR" dirty="0">
                <a:solidFill>
                  <a:srgbClr val="000000"/>
                </a:solidFill>
                <a:cs typeface="Arial" charset="0"/>
              </a:rPr>
              <a:t> </a:t>
            </a:r>
            <a:r>
              <a:rPr lang="fr-FR" dirty="0" err="1">
                <a:solidFill>
                  <a:srgbClr val="000000"/>
                </a:solidFill>
                <a:cs typeface="Arial" charset="0"/>
              </a:rPr>
              <a:t>xmlns:soap</a:t>
            </a:r>
            <a:r>
              <a:rPr lang="fr-FR" dirty="0">
                <a:solidFill>
                  <a:srgbClr val="000000"/>
                </a:solidFill>
                <a:cs typeface="Arial" charset="0"/>
              </a:rPr>
              <a:t>="http://www.w3.org/2001/12/soap-envelope" </a:t>
            </a:r>
            <a:r>
              <a:rPr lang="fr-FR" dirty="0" err="1">
                <a:solidFill>
                  <a:srgbClr val="000000"/>
                </a:solidFill>
                <a:cs typeface="Arial" charset="0"/>
              </a:rPr>
              <a:t>soap:encodingStyle</a:t>
            </a:r>
            <a:r>
              <a:rPr lang="fr-FR" dirty="0">
                <a:solidFill>
                  <a:srgbClr val="000000"/>
                </a:solidFill>
                <a:cs typeface="Arial" charset="0"/>
              </a:rPr>
              <a:t>="http://www.w3.org/2001/12/soap-encoding"&gt;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soap:Header</a:t>
            </a:r>
            <a:r>
              <a:rPr lang="fr-FR" dirty="0">
                <a:solidFill>
                  <a:srgbClr val="000000"/>
                </a:solidFill>
                <a:cs typeface="Arial" charset="0"/>
              </a:rPr>
              <a:t>&gt; ... &lt;/</a:t>
            </a:r>
            <a:r>
              <a:rPr lang="fr-FR" dirty="0" err="1">
                <a:solidFill>
                  <a:srgbClr val="000000"/>
                </a:solidFill>
                <a:cs typeface="Arial" charset="0"/>
              </a:rPr>
              <a:t>soap:Header</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soap:Body</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soap:Fault</a:t>
            </a:r>
            <a:r>
              <a:rPr lang="fr-FR" dirty="0">
                <a:solidFill>
                  <a:srgbClr val="000000"/>
                </a:solidFill>
                <a:cs typeface="Arial" charset="0"/>
              </a:rPr>
              <a:t>&gt; ... &lt;/</a:t>
            </a:r>
            <a:r>
              <a:rPr lang="fr-FR" dirty="0" err="1">
                <a:solidFill>
                  <a:srgbClr val="000000"/>
                </a:solidFill>
                <a:cs typeface="Arial" charset="0"/>
              </a:rPr>
              <a:t>soap:Fault</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soap:Body</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Times New Roman" charset="0"/>
              </a:rPr>
              <a:t>&lt;/</a:t>
            </a:r>
            <a:r>
              <a:rPr lang="fr-FR" dirty="0" err="1">
                <a:solidFill>
                  <a:srgbClr val="000000"/>
                </a:solidFill>
                <a:cs typeface="Times New Roman" charset="0"/>
              </a:rPr>
              <a:t>soap:Envelope</a:t>
            </a:r>
            <a:r>
              <a:rPr lang="fr-FR" dirty="0">
                <a:solidFill>
                  <a:srgbClr val="000000"/>
                </a:solidFill>
                <a:cs typeface="Times New Roman" charset="0"/>
              </a:rPr>
              <a:t>&gt;</a:t>
            </a:r>
            <a:br>
              <a:rPr lang="fr-FR" dirty="0">
                <a:solidFill>
                  <a:srgbClr val="000000"/>
                </a:solidFill>
                <a:cs typeface="Times New Roman" charset="0"/>
              </a:rPr>
            </a:br>
            <a:endParaRPr lang="fr-FR" dirty="0">
              <a:solidFill>
                <a:srgbClr val="000000"/>
              </a:solidFill>
              <a:cs typeface="Times New Roman" charset="0"/>
            </a:endParaRPr>
          </a:p>
          <a:p>
            <a:r>
              <a:rPr lang="fr-FR" b="1" dirty="0">
                <a:solidFill>
                  <a:srgbClr val="000000"/>
                </a:solidFill>
                <a:cs typeface="Times New Roman" charset="0"/>
              </a:rPr>
              <a:t>Exemple de requête SOAP :</a:t>
            </a:r>
            <a:br>
              <a:rPr lang="fr-FR" b="1" dirty="0">
                <a:solidFill>
                  <a:srgbClr val="000000"/>
                </a:solidFill>
                <a:cs typeface="Times New Roman" charset="0"/>
              </a:rPr>
            </a:br>
            <a:r>
              <a:rPr lang="fr-FR" dirty="0">
                <a:solidFill>
                  <a:srgbClr val="000000"/>
                </a:solidFill>
                <a:cs typeface="Arial" charset="0"/>
              </a:rPr>
              <a:t>&lt;?xml version="1.0" encoding="iso-8859-1"?&gt;</a:t>
            </a:r>
            <a:br>
              <a:rPr lang="fr-FR" dirty="0">
                <a:solidFill>
                  <a:srgbClr val="000000"/>
                </a:solidFill>
                <a:cs typeface="Arial" charset="0"/>
              </a:rPr>
            </a:br>
            <a:r>
              <a:rPr lang="fr-FR" dirty="0">
                <a:solidFill>
                  <a:srgbClr val="000000"/>
                </a:solidFill>
                <a:cs typeface="Arial" charset="0"/>
              </a:rPr>
              <a:t>&lt;</a:t>
            </a:r>
            <a:r>
              <a:rPr lang="fr-FR" dirty="0" err="1">
                <a:solidFill>
                  <a:srgbClr val="000000"/>
                </a:solidFill>
                <a:cs typeface="Arial" charset="0"/>
              </a:rPr>
              <a:t>soap:Envelope</a:t>
            </a:r>
            <a:r>
              <a:rPr lang="fr-FR" dirty="0">
                <a:solidFill>
                  <a:srgbClr val="000000"/>
                </a:solidFill>
                <a:cs typeface="Arial" charset="0"/>
              </a:rPr>
              <a:t> </a:t>
            </a:r>
            <a:r>
              <a:rPr lang="fr-FR" dirty="0" err="1">
                <a:solidFill>
                  <a:srgbClr val="000000"/>
                </a:solidFill>
                <a:cs typeface="Arial" charset="0"/>
              </a:rPr>
              <a:t>xmlns:soap</a:t>
            </a:r>
            <a:r>
              <a:rPr lang="fr-FR" dirty="0">
                <a:solidFill>
                  <a:srgbClr val="000000"/>
                </a:solidFill>
                <a:cs typeface="Arial" charset="0"/>
              </a:rPr>
              <a:t>="…" </a:t>
            </a:r>
            <a:r>
              <a:rPr lang="fr-FR" dirty="0" err="1">
                <a:solidFill>
                  <a:srgbClr val="000000"/>
                </a:solidFill>
                <a:cs typeface="Arial" charset="0"/>
              </a:rPr>
              <a:t>soap:encodingStyle</a:t>
            </a:r>
            <a:r>
              <a:rPr lang="fr-FR" dirty="0">
                <a:solidFill>
                  <a:srgbClr val="000000"/>
                </a:solidFill>
                <a:cs typeface="Arial" charset="0"/>
              </a:rPr>
              <a:t>="http://www.w3.org/2001/12/soap-encoding"&gt;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soap:Body</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sr:GetCustNo</a:t>
            </a:r>
            <a:r>
              <a:rPr lang="fr-FR" dirty="0">
                <a:solidFill>
                  <a:srgbClr val="000000"/>
                </a:solidFill>
                <a:cs typeface="Arial" charset="0"/>
              </a:rPr>
              <a:t> </a:t>
            </a:r>
            <a:r>
              <a:rPr lang="fr-FR" dirty="0" err="1">
                <a:solidFill>
                  <a:srgbClr val="000000"/>
                </a:solidFill>
                <a:cs typeface="Arial" charset="0"/>
              </a:rPr>
              <a:t>xmlns:m</a:t>
            </a:r>
            <a:r>
              <a:rPr lang="fr-FR" dirty="0">
                <a:solidFill>
                  <a:srgbClr val="000000"/>
                </a:solidFill>
                <a:cs typeface="Arial" charset="0"/>
              </a:rPr>
              <a:t>="http://www.01-it.com/customers"&gt;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sr:CustName</a:t>
            </a:r>
            <a:r>
              <a:rPr lang="fr-FR" dirty="0">
                <a:solidFill>
                  <a:srgbClr val="000000"/>
                </a:solidFill>
                <a:cs typeface="Arial" charset="0"/>
              </a:rPr>
              <a:t> </a:t>
            </a:r>
            <a:r>
              <a:rPr lang="fr-FR" dirty="0" err="1">
                <a:solidFill>
                  <a:srgbClr val="000000"/>
                </a:solidFill>
                <a:cs typeface="Arial" charset="0"/>
              </a:rPr>
              <a:t>SearchOpt</a:t>
            </a:r>
            <a:r>
              <a:rPr lang="fr-FR" dirty="0">
                <a:solidFill>
                  <a:srgbClr val="000000"/>
                </a:solidFill>
                <a:cs typeface="Arial" charset="0"/>
              </a:rPr>
              <a:t>="</a:t>
            </a:r>
            <a:r>
              <a:rPr lang="fr-FR" dirty="0" err="1">
                <a:solidFill>
                  <a:srgbClr val="000000"/>
                </a:solidFill>
                <a:cs typeface="Arial" charset="0"/>
              </a:rPr>
              <a:t>like</a:t>
            </a:r>
            <a:r>
              <a:rPr lang="fr-FR" dirty="0">
                <a:solidFill>
                  <a:srgbClr val="000000"/>
                </a:solidFill>
                <a:cs typeface="Arial" charset="0"/>
              </a:rPr>
              <a:t>"&gt;BALL&lt;/</a:t>
            </a:r>
            <a:r>
              <a:rPr lang="fr-FR" dirty="0" err="1">
                <a:solidFill>
                  <a:srgbClr val="000000"/>
                </a:solidFill>
                <a:cs typeface="Arial" charset="0"/>
              </a:rPr>
              <a:t>sr:CustName</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Arial" charset="0"/>
              </a:rPr>
              <a:t>   &lt;/sr: </a:t>
            </a:r>
            <a:r>
              <a:rPr lang="fr-FR" dirty="0" err="1">
                <a:solidFill>
                  <a:srgbClr val="000000"/>
                </a:solidFill>
                <a:cs typeface="Arial" charset="0"/>
              </a:rPr>
              <a:t>GetCustNo</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soap:Body</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Times New Roman" charset="0"/>
              </a:rPr>
              <a:t>&lt;/</a:t>
            </a:r>
            <a:r>
              <a:rPr lang="fr-FR" dirty="0" err="1">
                <a:solidFill>
                  <a:srgbClr val="000000"/>
                </a:solidFill>
                <a:cs typeface="Times New Roman" charset="0"/>
              </a:rPr>
              <a:t>soap:Envelope</a:t>
            </a:r>
            <a:r>
              <a:rPr lang="fr-FR" dirty="0">
                <a:solidFill>
                  <a:srgbClr val="000000"/>
                </a:solidFill>
                <a:cs typeface="Times New Roman" charset="0"/>
              </a:rPr>
              <a:t>&gt;</a:t>
            </a:r>
          </a:p>
          <a:p>
            <a:endParaRPr lang="fr-FR" dirty="0">
              <a:solidFill>
                <a:srgbClr val="000000"/>
              </a:solidFill>
              <a:cs typeface="Times New Roman" charset="0"/>
            </a:endParaRPr>
          </a:p>
          <a:p>
            <a:r>
              <a:rPr lang="fr-FR" b="1" dirty="0">
                <a:solidFill>
                  <a:srgbClr val="000000"/>
                </a:solidFill>
                <a:cs typeface="Times New Roman" charset="0"/>
              </a:rPr>
              <a:t>Exemple de réponse :</a:t>
            </a:r>
          </a:p>
          <a:p>
            <a:r>
              <a:rPr lang="fr-FR" dirty="0">
                <a:solidFill>
                  <a:srgbClr val="000000"/>
                </a:solidFill>
                <a:cs typeface="Arial" charset="0"/>
              </a:rPr>
              <a:t>&lt;?xml version="1.0" encoding="iso-8859-1"?&gt;</a:t>
            </a:r>
            <a:br>
              <a:rPr lang="fr-FR" dirty="0">
                <a:solidFill>
                  <a:srgbClr val="000000"/>
                </a:solidFill>
                <a:cs typeface="Arial" charset="0"/>
              </a:rPr>
            </a:br>
            <a:r>
              <a:rPr lang="fr-FR" dirty="0">
                <a:solidFill>
                  <a:srgbClr val="000000"/>
                </a:solidFill>
                <a:cs typeface="Arial" charset="0"/>
              </a:rPr>
              <a:t>&lt;</a:t>
            </a:r>
            <a:r>
              <a:rPr lang="fr-FR" dirty="0" err="1">
                <a:solidFill>
                  <a:srgbClr val="000000"/>
                </a:solidFill>
                <a:cs typeface="Arial" charset="0"/>
              </a:rPr>
              <a:t>soap:Envelope</a:t>
            </a:r>
            <a:r>
              <a:rPr lang="fr-FR" dirty="0">
                <a:solidFill>
                  <a:srgbClr val="000000"/>
                </a:solidFill>
                <a:cs typeface="Arial" charset="0"/>
              </a:rPr>
              <a:t> </a:t>
            </a:r>
            <a:r>
              <a:rPr lang="fr-FR" dirty="0" err="1">
                <a:solidFill>
                  <a:srgbClr val="000000"/>
                </a:solidFill>
                <a:cs typeface="Arial" charset="0"/>
              </a:rPr>
              <a:t>xmlns:soap</a:t>
            </a:r>
            <a:r>
              <a:rPr lang="fr-FR" dirty="0">
                <a:solidFill>
                  <a:srgbClr val="000000"/>
                </a:solidFill>
                <a:cs typeface="Arial" charset="0"/>
              </a:rPr>
              <a:t>="…" </a:t>
            </a:r>
            <a:r>
              <a:rPr lang="fr-FR" dirty="0" err="1">
                <a:solidFill>
                  <a:srgbClr val="000000"/>
                </a:solidFill>
                <a:cs typeface="Arial" charset="0"/>
              </a:rPr>
              <a:t>soap:encodingStyle</a:t>
            </a:r>
            <a:r>
              <a:rPr lang="fr-FR" dirty="0">
                <a:solidFill>
                  <a:srgbClr val="000000"/>
                </a:solidFill>
                <a:cs typeface="Arial" charset="0"/>
              </a:rPr>
              <a:t>="http://www.w3.org/2001/12/soap-encoding"&gt;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soap:Body</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sr:Customers</a:t>
            </a:r>
            <a:r>
              <a:rPr lang="fr-FR" dirty="0">
                <a:solidFill>
                  <a:srgbClr val="000000"/>
                </a:solidFill>
                <a:cs typeface="Arial" charset="0"/>
              </a:rPr>
              <a:t> </a:t>
            </a:r>
            <a:r>
              <a:rPr lang="fr-FR" dirty="0" err="1">
                <a:solidFill>
                  <a:srgbClr val="000000"/>
                </a:solidFill>
                <a:cs typeface="Arial" charset="0"/>
              </a:rPr>
              <a:t>xmlns:m</a:t>
            </a:r>
            <a:r>
              <a:rPr lang="fr-FR" dirty="0">
                <a:solidFill>
                  <a:srgbClr val="000000"/>
                </a:solidFill>
                <a:cs typeface="Arial" charset="0"/>
              </a:rPr>
              <a:t>="http://www.01-it.com/customers"&gt;      </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sr:CustNo</a:t>
            </a:r>
            <a:r>
              <a:rPr lang="fr-FR" dirty="0">
                <a:solidFill>
                  <a:srgbClr val="000000"/>
                </a:solidFill>
                <a:cs typeface="Arial" charset="0"/>
              </a:rPr>
              <a:t>&gt;1&lt;/</a:t>
            </a:r>
            <a:r>
              <a:rPr lang="fr-FR" dirty="0" err="1">
                <a:solidFill>
                  <a:srgbClr val="000000"/>
                </a:solidFill>
                <a:cs typeface="Arial" charset="0"/>
              </a:rPr>
              <a:t>sr:CustNo</a:t>
            </a:r>
            <a:r>
              <a:rPr lang="fr-FR" dirty="0">
                <a:solidFill>
                  <a:srgbClr val="000000"/>
                </a:solidFill>
                <a:cs typeface="Arial" charset="0"/>
              </a:rPr>
              <a:t>&gt; </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sr:CustNo</a:t>
            </a:r>
            <a:r>
              <a:rPr lang="fr-FR" dirty="0">
                <a:solidFill>
                  <a:srgbClr val="000000"/>
                </a:solidFill>
                <a:cs typeface="Arial" charset="0"/>
              </a:rPr>
              <a:t>&gt;401&lt;/</a:t>
            </a:r>
            <a:r>
              <a:rPr lang="fr-FR" dirty="0" err="1">
                <a:solidFill>
                  <a:srgbClr val="000000"/>
                </a:solidFill>
                <a:cs typeface="Arial" charset="0"/>
              </a:rPr>
              <a:t>sr:CustNo</a:t>
            </a:r>
            <a:r>
              <a:rPr lang="fr-FR" dirty="0">
                <a:solidFill>
                  <a:srgbClr val="000000"/>
                </a:solidFill>
                <a:cs typeface="Arial" charset="0"/>
              </a:rPr>
              <a:t>&gt;   </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sr:Customers</a:t>
            </a:r>
            <a:r>
              <a:rPr lang="fr-FR" dirty="0">
                <a:solidFill>
                  <a:srgbClr val="000000"/>
                </a:solidFill>
                <a:cs typeface="Arial" charset="0"/>
              </a:rPr>
              <a:t> &gt;</a:t>
            </a:r>
            <a:br>
              <a:rPr lang="fr-FR" dirty="0">
                <a:solidFill>
                  <a:srgbClr val="000000"/>
                </a:solidFill>
                <a:cs typeface="Arial" charset="0"/>
              </a:rPr>
            </a:br>
            <a:r>
              <a:rPr lang="fr-FR" dirty="0">
                <a:solidFill>
                  <a:srgbClr val="000000"/>
                </a:solidFill>
                <a:cs typeface="Arial" charset="0"/>
              </a:rPr>
              <a:t>  &lt;/</a:t>
            </a:r>
            <a:r>
              <a:rPr lang="fr-FR" dirty="0" err="1">
                <a:solidFill>
                  <a:srgbClr val="000000"/>
                </a:solidFill>
                <a:cs typeface="Arial" charset="0"/>
              </a:rPr>
              <a:t>soap:Body</a:t>
            </a:r>
            <a:r>
              <a:rPr lang="fr-FR" dirty="0">
                <a:solidFill>
                  <a:srgbClr val="000000"/>
                </a:solidFill>
                <a:cs typeface="Arial" charset="0"/>
              </a:rPr>
              <a:t>&gt;</a:t>
            </a:r>
            <a:br>
              <a:rPr lang="fr-FR" dirty="0">
                <a:solidFill>
                  <a:srgbClr val="000000"/>
                </a:solidFill>
                <a:cs typeface="Arial" charset="0"/>
              </a:rPr>
            </a:br>
            <a:r>
              <a:rPr lang="fr-FR" dirty="0">
                <a:solidFill>
                  <a:srgbClr val="000000"/>
                </a:solidFill>
                <a:cs typeface="Times New Roman" charset="0"/>
              </a:rPr>
              <a:t>&lt;/</a:t>
            </a:r>
            <a:r>
              <a:rPr lang="fr-FR" dirty="0" err="1">
                <a:solidFill>
                  <a:srgbClr val="000000"/>
                </a:solidFill>
                <a:cs typeface="Times New Roman" charset="0"/>
              </a:rPr>
              <a:t>soap:Envelope</a:t>
            </a:r>
            <a:r>
              <a:rPr lang="fr-FR" dirty="0">
                <a:solidFill>
                  <a:srgbClr val="000000"/>
                </a:solidFill>
                <a:cs typeface="Times New Roman" charset="0"/>
              </a:rPr>
              <a:t>&gt;</a:t>
            </a:r>
            <a:endParaRPr lang="fr-FR" dirty="0"/>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82" name="Rectangle 2"/>
          <p:cNvSpPr>
            <a:spLocks noGrp="1" noRot="1" noChangeAspect="1" noChangeArrowheads="1" noTextEdit="1"/>
          </p:cNvSpPr>
          <p:nvPr>
            <p:ph type="sldImg"/>
          </p:nvPr>
        </p:nvSpPr>
        <p:spPr>
          <a:ln/>
        </p:spPr>
      </p:sp>
      <p:sp>
        <p:nvSpPr>
          <p:cNvPr id="201728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6018" name="Rectangle 2"/>
          <p:cNvSpPr>
            <a:spLocks noGrp="1" noRot="1" noChangeAspect="1" noChangeArrowheads="1" noTextEdit="1"/>
          </p:cNvSpPr>
          <p:nvPr>
            <p:ph type="sldImg"/>
          </p:nvPr>
        </p:nvSpPr>
        <p:spPr>
          <a:ln/>
        </p:spPr>
      </p:sp>
      <p:sp>
        <p:nvSpPr>
          <p:cNvPr id="200601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8066" name="Rectangle 2"/>
          <p:cNvSpPr>
            <a:spLocks noGrp="1" noRot="1" noChangeAspect="1" noChangeArrowheads="1" noTextEdit="1"/>
          </p:cNvSpPr>
          <p:nvPr>
            <p:ph type="sldImg"/>
          </p:nvPr>
        </p:nvSpPr>
        <p:spPr>
          <a:ln/>
        </p:spPr>
      </p:sp>
      <p:sp>
        <p:nvSpPr>
          <p:cNvPr id="200806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0114" name="Rectangle 2"/>
          <p:cNvSpPr>
            <a:spLocks noGrp="1" noRot="1" noChangeAspect="1" noChangeArrowheads="1" noTextEdit="1"/>
          </p:cNvSpPr>
          <p:nvPr>
            <p:ph type="sldImg"/>
          </p:nvPr>
        </p:nvSpPr>
        <p:spPr>
          <a:ln/>
        </p:spPr>
      </p:sp>
      <p:sp>
        <p:nvSpPr>
          <p:cNvPr id="201011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2162" name="Rectangle 2"/>
          <p:cNvSpPr>
            <a:spLocks noGrp="1" noRot="1" noChangeAspect="1" noChangeArrowheads="1" noTextEdit="1"/>
          </p:cNvSpPr>
          <p:nvPr>
            <p:ph type="sldImg"/>
          </p:nvPr>
        </p:nvSpPr>
        <p:spPr>
          <a:ln/>
        </p:spPr>
      </p:sp>
      <p:sp>
        <p:nvSpPr>
          <p:cNvPr id="2012163" name="Rectangle 3"/>
          <p:cNvSpPr>
            <a:spLocks noGrp="1" noChangeArrowheads="1"/>
          </p:cNvSpPr>
          <p:nvPr>
            <p:ph type="body" idx="1"/>
          </p:nvPr>
        </p:nvSpPr>
        <p:spPr>
          <a:ln/>
        </p:spPr>
        <p:txBody>
          <a:bodyPr/>
          <a:lstStyle/>
          <a:p>
            <a:r>
              <a:rPr lang="fr-FR" b="1">
                <a:ea typeface="MS Mincho" pitchFamily="49" charset="-128"/>
              </a:rPr>
              <a:t>Pour en savoir plus sur REST :</a:t>
            </a:r>
          </a:p>
          <a:p>
            <a:r>
              <a:rPr lang="fr-FR">
                <a:ea typeface="MS Mincho" pitchFamily="49" charset="-128"/>
              </a:rPr>
              <a:t>http://www.ics.uci.edu/~fielding/pubs/dissertation/rest_arch_style.htm</a:t>
            </a:r>
          </a:p>
          <a:p>
            <a:r>
              <a:rPr lang="fr-FR">
                <a:ea typeface="MS Mincho" pitchFamily="49" charset="-128"/>
              </a:rPr>
              <a:t>http://www.biologeek.com/journal/index.php/pour-ne-plus-etre-en-rest-comprendre-cette-architecture</a:t>
            </a:r>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24</a:t>
            </a:fld>
            <a:endParaRPr lang="fr-FR" dirty="0"/>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241</a:t>
            </a:fld>
            <a:endParaRPr lang="fr-FR" dirty="0"/>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https://www.eclipse.org/webtools/community/education/web/t320/Generating_a_client_from_WSDL.pdf</a:t>
            </a:r>
          </a:p>
          <a:p>
            <a:pPr lvl="1">
              <a:buNone/>
            </a:pPr>
            <a:r>
              <a:rPr lang="fr-FR" dirty="0" err="1">
                <a:solidFill>
                  <a:srgbClr val="2B91AF"/>
                </a:solidFill>
                <a:latin typeface="inherit"/>
              </a:rPr>
              <a:t>XmlDocument</a:t>
            </a:r>
            <a:r>
              <a:rPr lang="fr-FR" dirty="0">
                <a:solidFill>
                  <a:srgbClr val="303336"/>
                </a:solidFill>
                <a:latin typeface="inherit"/>
              </a:rPr>
              <a:t> </a:t>
            </a:r>
            <a:r>
              <a:rPr lang="fr-FR" dirty="0" err="1">
                <a:solidFill>
                  <a:srgbClr val="303336"/>
                </a:solidFill>
                <a:latin typeface="inherit"/>
              </a:rPr>
              <a:t>soapEnvelopeXml</a:t>
            </a:r>
            <a:r>
              <a:rPr lang="fr-FR" dirty="0">
                <a:solidFill>
                  <a:srgbClr val="303336"/>
                </a:solidFill>
                <a:latin typeface="inherit"/>
              </a:rPr>
              <a:t> = </a:t>
            </a:r>
            <a:r>
              <a:rPr lang="fr-FR" dirty="0" err="1">
                <a:solidFill>
                  <a:srgbClr val="2B91AF"/>
                </a:solidFill>
                <a:latin typeface="inherit"/>
              </a:rPr>
              <a:t>CreateSoapEnvelope</a:t>
            </a:r>
            <a:r>
              <a:rPr lang="fr-FR" dirty="0">
                <a:solidFill>
                  <a:srgbClr val="303336"/>
                </a:solidFill>
                <a:latin typeface="inherit"/>
              </a:rPr>
              <a:t>(); </a:t>
            </a:r>
          </a:p>
          <a:p>
            <a:pPr lvl="1">
              <a:buNone/>
            </a:pPr>
            <a:r>
              <a:rPr lang="fr-FR" dirty="0" err="1">
                <a:solidFill>
                  <a:srgbClr val="2B91AF"/>
                </a:solidFill>
                <a:latin typeface="inherit"/>
              </a:rPr>
              <a:t>HttpWebRequest</a:t>
            </a:r>
            <a:r>
              <a:rPr lang="fr-FR" dirty="0">
                <a:solidFill>
                  <a:srgbClr val="303336"/>
                </a:solidFill>
                <a:latin typeface="inherit"/>
              </a:rPr>
              <a:t> </a:t>
            </a:r>
            <a:r>
              <a:rPr lang="fr-FR" dirty="0" err="1">
                <a:solidFill>
                  <a:srgbClr val="303336"/>
                </a:solidFill>
                <a:latin typeface="inherit"/>
              </a:rPr>
              <a:t>webRequest</a:t>
            </a:r>
            <a:r>
              <a:rPr lang="fr-FR" dirty="0">
                <a:solidFill>
                  <a:srgbClr val="303336"/>
                </a:solidFill>
                <a:latin typeface="inherit"/>
              </a:rPr>
              <a:t> = </a:t>
            </a:r>
            <a:r>
              <a:rPr lang="fr-FR" dirty="0" err="1">
                <a:solidFill>
                  <a:srgbClr val="2B91AF"/>
                </a:solidFill>
                <a:latin typeface="inherit"/>
              </a:rPr>
              <a:t>CreateWebRequest</a:t>
            </a:r>
            <a:r>
              <a:rPr lang="fr-FR" dirty="0">
                <a:solidFill>
                  <a:srgbClr val="303336"/>
                </a:solidFill>
                <a:latin typeface="inherit"/>
              </a:rPr>
              <a:t>(</a:t>
            </a:r>
            <a:r>
              <a:rPr lang="fr-FR" dirty="0" err="1">
                <a:solidFill>
                  <a:srgbClr val="303336"/>
                </a:solidFill>
                <a:latin typeface="inherit"/>
              </a:rPr>
              <a:t>_url</a:t>
            </a:r>
            <a:r>
              <a:rPr lang="fr-FR" dirty="0">
                <a:solidFill>
                  <a:srgbClr val="303336"/>
                </a:solidFill>
                <a:latin typeface="inherit"/>
              </a:rPr>
              <a:t>, </a:t>
            </a:r>
            <a:r>
              <a:rPr lang="fr-FR" dirty="0" err="1">
                <a:solidFill>
                  <a:srgbClr val="303336"/>
                </a:solidFill>
                <a:latin typeface="inherit"/>
              </a:rPr>
              <a:t>_action</a:t>
            </a:r>
            <a:r>
              <a:rPr lang="fr-FR" dirty="0">
                <a:solidFill>
                  <a:srgbClr val="303336"/>
                </a:solidFill>
                <a:latin typeface="inherit"/>
              </a:rPr>
              <a:t>); </a:t>
            </a:r>
          </a:p>
          <a:p>
            <a:pPr lvl="1">
              <a:buNone/>
            </a:pPr>
            <a:r>
              <a:rPr lang="fr-FR" dirty="0" err="1">
                <a:solidFill>
                  <a:srgbClr val="2B91AF"/>
                </a:solidFill>
                <a:latin typeface="inherit"/>
              </a:rPr>
              <a:t>InsertSoapEnvelopeIntoWebRequest</a:t>
            </a:r>
            <a:r>
              <a:rPr lang="fr-FR" dirty="0">
                <a:solidFill>
                  <a:srgbClr val="303336"/>
                </a:solidFill>
                <a:latin typeface="inherit"/>
              </a:rPr>
              <a:t>(</a:t>
            </a:r>
            <a:r>
              <a:rPr lang="fr-FR" dirty="0" err="1">
                <a:solidFill>
                  <a:srgbClr val="303336"/>
                </a:solidFill>
                <a:latin typeface="inherit"/>
              </a:rPr>
              <a:t>soapEnvelopeXml</a:t>
            </a:r>
            <a:r>
              <a:rPr lang="fr-FR" dirty="0">
                <a:solidFill>
                  <a:srgbClr val="303336"/>
                </a:solidFill>
                <a:latin typeface="inherit"/>
              </a:rPr>
              <a:t>, </a:t>
            </a:r>
            <a:r>
              <a:rPr lang="fr-FR" dirty="0" err="1">
                <a:solidFill>
                  <a:srgbClr val="303336"/>
                </a:solidFill>
                <a:latin typeface="inherit"/>
              </a:rPr>
              <a:t>webRequest</a:t>
            </a:r>
            <a:r>
              <a:rPr lang="fr-FR" dirty="0">
                <a:solidFill>
                  <a:srgbClr val="303336"/>
                </a:solidFill>
                <a:latin typeface="inherit"/>
              </a:rPr>
              <a:t>); </a:t>
            </a:r>
          </a:p>
          <a:p>
            <a:pPr lvl="1">
              <a:buNone/>
            </a:pPr>
            <a:r>
              <a:rPr lang="fr-FR" dirty="0" err="1">
                <a:solidFill>
                  <a:srgbClr val="2B91AF"/>
                </a:solidFill>
                <a:latin typeface="inherit"/>
              </a:rPr>
              <a:t>IAsyncResult</a:t>
            </a:r>
            <a:r>
              <a:rPr lang="fr-FR" dirty="0">
                <a:solidFill>
                  <a:srgbClr val="303336"/>
                </a:solidFill>
                <a:latin typeface="inherit"/>
              </a:rPr>
              <a:t> </a:t>
            </a:r>
            <a:r>
              <a:rPr lang="fr-FR" dirty="0" err="1">
                <a:solidFill>
                  <a:srgbClr val="303336"/>
                </a:solidFill>
                <a:latin typeface="inherit"/>
              </a:rPr>
              <a:t>asyncResult</a:t>
            </a:r>
            <a:r>
              <a:rPr lang="fr-FR" dirty="0">
                <a:solidFill>
                  <a:srgbClr val="303336"/>
                </a:solidFill>
                <a:latin typeface="inherit"/>
              </a:rPr>
              <a:t> = </a:t>
            </a:r>
            <a:r>
              <a:rPr lang="fr-FR" dirty="0" err="1">
                <a:solidFill>
                  <a:srgbClr val="303336"/>
                </a:solidFill>
                <a:latin typeface="inherit"/>
              </a:rPr>
              <a:t>webRequest.</a:t>
            </a:r>
            <a:r>
              <a:rPr lang="fr-FR" dirty="0" err="1">
                <a:solidFill>
                  <a:srgbClr val="2B91AF"/>
                </a:solidFill>
                <a:latin typeface="inherit"/>
              </a:rPr>
              <a:t>BeginGetResponse</a:t>
            </a:r>
            <a:r>
              <a:rPr lang="fr-FR" dirty="0">
                <a:solidFill>
                  <a:srgbClr val="303336"/>
                </a:solidFill>
                <a:latin typeface="inherit"/>
              </a:rPr>
              <a:t>(</a:t>
            </a:r>
            <a:r>
              <a:rPr lang="fr-FR" dirty="0">
                <a:solidFill>
                  <a:srgbClr val="101094"/>
                </a:solidFill>
                <a:latin typeface="inherit"/>
              </a:rPr>
              <a:t>null</a:t>
            </a:r>
            <a:r>
              <a:rPr lang="fr-FR" dirty="0">
                <a:solidFill>
                  <a:srgbClr val="303336"/>
                </a:solidFill>
                <a:latin typeface="inherit"/>
              </a:rPr>
              <a:t>, </a:t>
            </a:r>
            <a:r>
              <a:rPr lang="fr-FR" dirty="0">
                <a:solidFill>
                  <a:srgbClr val="101094"/>
                </a:solidFill>
                <a:latin typeface="inherit"/>
              </a:rPr>
              <a:t>null</a:t>
            </a:r>
            <a:r>
              <a:rPr lang="fr-FR" dirty="0">
                <a:solidFill>
                  <a:srgbClr val="303336"/>
                </a:solidFill>
                <a:latin typeface="inherit"/>
              </a:rPr>
              <a:t>); </a:t>
            </a:r>
          </a:p>
          <a:p>
            <a:pPr lvl="1">
              <a:buNone/>
            </a:pPr>
            <a:r>
              <a:rPr lang="fr-FR" dirty="0" err="1">
                <a:solidFill>
                  <a:srgbClr val="303336"/>
                </a:solidFill>
                <a:latin typeface="inherit"/>
              </a:rPr>
              <a:t>asyncResult.</a:t>
            </a:r>
            <a:r>
              <a:rPr lang="fr-FR" dirty="0" err="1">
                <a:solidFill>
                  <a:srgbClr val="2B91AF"/>
                </a:solidFill>
                <a:latin typeface="inherit"/>
              </a:rPr>
              <a:t>AsyncWaitHandle</a:t>
            </a:r>
            <a:r>
              <a:rPr lang="fr-FR" dirty="0" err="1">
                <a:solidFill>
                  <a:srgbClr val="303336"/>
                </a:solidFill>
                <a:latin typeface="inherit"/>
              </a:rPr>
              <a:t>.</a:t>
            </a:r>
            <a:r>
              <a:rPr lang="fr-FR" dirty="0" err="1">
                <a:solidFill>
                  <a:srgbClr val="2B91AF"/>
                </a:solidFill>
                <a:latin typeface="inherit"/>
              </a:rPr>
              <a:t>WaitOne</a:t>
            </a:r>
            <a:r>
              <a:rPr lang="fr-FR" dirty="0">
                <a:solidFill>
                  <a:srgbClr val="303336"/>
                </a:solidFill>
                <a:latin typeface="inherit"/>
              </a:rPr>
              <a:t>(); </a:t>
            </a:r>
          </a:p>
          <a:p>
            <a:pPr lvl="1">
              <a:buNone/>
            </a:pPr>
            <a:r>
              <a:rPr lang="fr-FR" dirty="0">
                <a:solidFill>
                  <a:srgbClr val="101094"/>
                </a:solidFill>
                <a:latin typeface="inherit"/>
              </a:rPr>
              <a:t>string </a:t>
            </a:r>
            <a:r>
              <a:rPr lang="fr-FR" dirty="0" err="1">
                <a:solidFill>
                  <a:srgbClr val="303336"/>
                </a:solidFill>
                <a:latin typeface="inherit"/>
              </a:rPr>
              <a:t>soapResult</a:t>
            </a:r>
            <a:r>
              <a:rPr lang="fr-FR" dirty="0">
                <a:solidFill>
                  <a:srgbClr val="303336"/>
                </a:solidFill>
                <a:latin typeface="inherit"/>
              </a:rPr>
              <a:t>; </a:t>
            </a:r>
          </a:p>
          <a:p>
            <a:pPr lvl="1">
              <a:buNone/>
            </a:pPr>
            <a:r>
              <a:rPr lang="fr-FR" dirty="0" err="1">
                <a:solidFill>
                  <a:srgbClr val="303336"/>
                </a:solidFill>
                <a:latin typeface="inherit"/>
              </a:rPr>
              <a:t>using</a:t>
            </a:r>
            <a:r>
              <a:rPr lang="fr-FR" dirty="0">
                <a:solidFill>
                  <a:srgbClr val="303336"/>
                </a:solidFill>
                <a:latin typeface="inherit"/>
              </a:rPr>
              <a:t> (</a:t>
            </a:r>
            <a:r>
              <a:rPr lang="fr-FR" dirty="0" err="1">
                <a:solidFill>
                  <a:srgbClr val="2B91AF"/>
                </a:solidFill>
                <a:latin typeface="inherit"/>
              </a:rPr>
              <a:t>WebResponse</a:t>
            </a:r>
            <a:r>
              <a:rPr lang="fr-FR" dirty="0">
                <a:solidFill>
                  <a:srgbClr val="303336"/>
                </a:solidFill>
                <a:latin typeface="inherit"/>
              </a:rPr>
              <a:t> </a:t>
            </a:r>
            <a:r>
              <a:rPr lang="fr-FR" dirty="0" err="1">
                <a:solidFill>
                  <a:srgbClr val="303336"/>
                </a:solidFill>
                <a:latin typeface="inherit"/>
              </a:rPr>
              <a:t>webResponse</a:t>
            </a:r>
            <a:r>
              <a:rPr lang="fr-FR" dirty="0">
                <a:solidFill>
                  <a:srgbClr val="303336"/>
                </a:solidFill>
                <a:latin typeface="inherit"/>
              </a:rPr>
              <a:t> = </a:t>
            </a:r>
            <a:r>
              <a:rPr lang="fr-FR" dirty="0" err="1">
                <a:solidFill>
                  <a:srgbClr val="303336"/>
                </a:solidFill>
                <a:latin typeface="inherit"/>
              </a:rPr>
              <a:t>WebRequest.</a:t>
            </a:r>
            <a:r>
              <a:rPr lang="fr-FR" dirty="0" err="1">
                <a:solidFill>
                  <a:srgbClr val="2B91AF"/>
                </a:solidFill>
                <a:latin typeface="inherit"/>
              </a:rPr>
              <a:t>EndGetResponse</a:t>
            </a:r>
            <a:r>
              <a:rPr lang="fr-FR" dirty="0">
                <a:solidFill>
                  <a:srgbClr val="303336"/>
                </a:solidFill>
                <a:latin typeface="inherit"/>
              </a:rPr>
              <a:t>(</a:t>
            </a:r>
            <a:r>
              <a:rPr lang="fr-FR" dirty="0" err="1">
                <a:solidFill>
                  <a:srgbClr val="303336"/>
                </a:solidFill>
                <a:latin typeface="inherit"/>
              </a:rPr>
              <a:t>asyncResult</a:t>
            </a:r>
            <a:r>
              <a:rPr lang="fr-FR" dirty="0">
                <a:solidFill>
                  <a:srgbClr val="303336"/>
                </a:solidFill>
                <a:latin typeface="inherit"/>
              </a:rPr>
              <a:t>)) </a:t>
            </a:r>
          </a:p>
          <a:p>
            <a:pPr lvl="1">
              <a:buNone/>
            </a:pPr>
            <a:r>
              <a:rPr lang="fr-FR" dirty="0">
                <a:solidFill>
                  <a:srgbClr val="303336"/>
                </a:solidFill>
                <a:latin typeface="inherit"/>
              </a:rPr>
              <a:t>{ </a:t>
            </a:r>
          </a:p>
          <a:p>
            <a:pPr lvl="1">
              <a:buNone/>
            </a:pPr>
            <a:r>
              <a:rPr lang="fr-FR" dirty="0">
                <a:solidFill>
                  <a:srgbClr val="303336"/>
                </a:solidFill>
                <a:latin typeface="inherit"/>
              </a:rPr>
              <a:t>	</a:t>
            </a:r>
            <a:r>
              <a:rPr lang="fr-FR" dirty="0" err="1">
                <a:solidFill>
                  <a:srgbClr val="303336"/>
                </a:solidFill>
                <a:latin typeface="inherit"/>
              </a:rPr>
              <a:t>using</a:t>
            </a:r>
            <a:r>
              <a:rPr lang="fr-FR" dirty="0">
                <a:solidFill>
                  <a:srgbClr val="303336"/>
                </a:solidFill>
                <a:latin typeface="inherit"/>
              </a:rPr>
              <a:t> (</a:t>
            </a:r>
            <a:r>
              <a:rPr lang="fr-FR" dirty="0" err="1">
                <a:solidFill>
                  <a:srgbClr val="2B91AF"/>
                </a:solidFill>
                <a:latin typeface="inherit"/>
              </a:rPr>
              <a:t>StreamReader</a:t>
            </a:r>
            <a:r>
              <a:rPr lang="fr-FR" dirty="0">
                <a:solidFill>
                  <a:srgbClr val="303336"/>
                </a:solidFill>
                <a:latin typeface="inherit"/>
              </a:rPr>
              <a:t> rd = </a:t>
            </a:r>
            <a:r>
              <a:rPr lang="fr-FR" dirty="0">
                <a:solidFill>
                  <a:srgbClr val="101094"/>
                </a:solidFill>
                <a:latin typeface="inherit"/>
              </a:rPr>
              <a:t>new</a:t>
            </a:r>
            <a:r>
              <a:rPr lang="fr-FR" dirty="0">
                <a:solidFill>
                  <a:srgbClr val="303336"/>
                </a:solidFill>
                <a:latin typeface="inherit"/>
              </a:rPr>
              <a:t> </a:t>
            </a:r>
            <a:r>
              <a:rPr lang="fr-FR" dirty="0" err="1">
                <a:solidFill>
                  <a:srgbClr val="2B91AF"/>
                </a:solidFill>
                <a:latin typeface="inherit"/>
              </a:rPr>
              <a:t>StreamReader</a:t>
            </a:r>
            <a:r>
              <a:rPr lang="fr-FR" dirty="0">
                <a:solidFill>
                  <a:srgbClr val="303336"/>
                </a:solidFill>
                <a:latin typeface="inherit"/>
              </a:rPr>
              <a:t>(</a:t>
            </a:r>
            <a:r>
              <a:rPr lang="fr-FR" dirty="0" err="1">
                <a:solidFill>
                  <a:srgbClr val="303336"/>
                </a:solidFill>
                <a:latin typeface="inherit"/>
              </a:rPr>
              <a:t>webResponse.</a:t>
            </a:r>
            <a:r>
              <a:rPr lang="fr-FR" dirty="0" err="1">
                <a:solidFill>
                  <a:srgbClr val="2B91AF"/>
                </a:solidFill>
                <a:latin typeface="inherit"/>
              </a:rPr>
              <a:t>GetResponseStream</a:t>
            </a:r>
            <a:r>
              <a:rPr lang="fr-FR" dirty="0">
                <a:solidFill>
                  <a:srgbClr val="303336"/>
                </a:solidFill>
                <a:latin typeface="inherit"/>
              </a:rPr>
              <a:t>())) </a:t>
            </a:r>
          </a:p>
          <a:p>
            <a:pPr lvl="1">
              <a:buNone/>
            </a:pPr>
            <a:r>
              <a:rPr lang="fr-FR" dirty="0">
                <a:solidFill>
                  <a:srgbClr val="303336"/>
                </a:solidFill>
                <a:latin typeface="inherit"/>
              </a:rPr>
              <a:t>	{ </a:t>
            </a:r>
            <a:r>
              <a:rPr lang="fr-FR" dirty="0" err="1">
                <a:solidFill>
                  <a:srgbClr val="303336"/>
                </a:solidFill>
                <a:latin typeface="inherit"/>
              </a:rPr>
              <a:t>soapResult</a:t>
            </a:r>
            <a:r>
              <a:rPr lang="fr-FR" dirty="0">
                <a:solidFill>
                  <a:srgbClr val="303336"/>
                </a:solidFill>
                <a:latin typeface="inherit"/>
              </a:rPr>
              <a:t> = </a:t>
            </a:r>
            <a:r>
              <a:rPr lang="fr-FR" dirty="0" err="1">
                <a:solidFill>
                  <a:srgbClr val="303336"/>
                </a:solidFill>
                <a:latin typeface="inherit"/>
              </a:rPr>
              <a:t>rd.</a:t>
            </a:r>
            <a:r>
              <a:rPr lang="fr-FR" dirty="0" err="1">
                <a:solidFill>
                  <a:srgbClr val="2B91AF"/>
                </a:solidFill>
                <a:latin typeface="inherit"/>
              </a:rPr>
              <a:t>ReadToEnd</a:t>
            </a:r>
            <a:r>
              <a:rPr lang="fr-FR" dirty="0">
                <a:solidFill>
                  <a:srgbClr val="303336"/>
                </a:solidFill>
                <a:latin typeface="inherit"/>
              </a:rPr>
              <a:t>(); } </a:t>
            </a:r>
          </a:p>
          <a:p>
            <a:pPr lvl="1">
              <a:buNone/>
            </a:pPr>
            <a:r>
              <a:rPr lang="fr-FR" dirty="0">
                <a:solidFill>
                  <a:srgbClr val="303336"/>
                </a:solidFill>
                <a:latin typeface="inherit"/>
              </a:rPr>
              <a:t>	</a:t>
            </a:r>
            <a:r>
              <a:rPr lang="fr-FR" dirty="0" err="1">
                <a:solidFill>
                  <a:srgbClr val="2B91AF"/>
                </a:solidFill>
                <a:latin typeface="inherit"/>
              </a:rPr>
              <a:t>Console</a:t>
            </a:r>
            <a:r>
              <a:rPr lang="fr-FR" dirty="0" err="1">
                <a:solidFill>
                  <a:srgbClr val="303336"/>
                </a:solidFill>
                <a:latin typeface="inherit"/>
              </a:rPr>
              <a:t>.</a:t>
            </a:r>
            <a:r>
              <a:rPr lang="fr-FR" dirty="0" err="1">
                <a:solidFill>
                  <a:srgbClr val="2B91AF"/>
                </a:solidFill>
                <a:latin typeface="inherit"/>
              </a:rPr>
              <a:t>Write</a:t>
            </a:r>
            <a:r>
              <a:rPr lang="fr-FR" dirty="0">
                <a:solidFill>
                  <a:srgbClr val="303336"/>
                </a:solidFill>
                <a:latin typeface="inherit"/>
              </a:rPr>
              <a:t>(</a:t>
            </a:r>
            <a:r>
              <a:rPr lang="fr-FR" dirty="0" err="1">
                <a:solidFill>
                  <a:srgbClr val="303336"/>
                </a:solidFill>
                <a:latin typeface="inherit"/>
              </a:rPr>
              <a:t>soapResult</a:t>
            </a:r>
            <a:r>
              <a:rPr lang="fr-FR" dirty="0">
                <a:solidFill>
                  <a:srgbClr val="303336"/>
                </a:solidFill>
                <a:latin typeface="inherit"/>
              </a:rPr>
              <a:t>); </a:t>
            </a:r>
          </a:p>
          <a:p>
            <a:pPr lvl="1">
              <a:buNone/>
            </a:pPr>
            <a:r>
              <a:rPr lang="fr-FR" dirty="0">
                <a:solidFill>
                  <a:srgbClr val="303336"/>
                </a:solidFill>
                <a:latin typeface="inherit"/>
              </a:rPr>
              <a:t>}</a:t>
            </a:r>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242</a:t>
            </a:fld>
            <a:endParaRPr lang="fr-F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55000" lnSpcReduction="20000"/>
          </a:bodyPr>
          <a:lstStyle/>
          <a:p>
            <a:r>
              <a:rPr lang="fr-FR" dirty="0"/>
              <a:t>https://www.javatpoint.com/jax-ws-example-rpc-style</a:t>
            </a:r>
          </a:p>
          <a:p>
            <a:endParaRPr lang="fr-FR" dirty="0"/>
          </a:p>
          <a:p>
            <a:r>
              <a:rPr lang="fr-FR" dirty="0" err="1"/>
              <a:t>implementation</a:t>
            </a:r>
            <a:r>
              <a:rPr lang="fr-FR" dirty="0"/>
              <a:t> :</a:t>
            </a:r>
          </a:p>
          <a:p>
            <a:r>
              <a:rPr lang="fr-FR" sz="1200" b="1" i="0" kern="1200" dirty="0">
                <a:solidFill>
                  <a:schemeClr val="tx1"/>
                </a:solidFill>
                <a:latin typeface="+mn-lt"/>
                <a:ea typeface="+mn-ea"/>
                <a:cs typeface="+mn-cs"/>
              </a:rPr>
              <a:t>package</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com.javatpoint</a:t>
            </a:r>
            <a:r>
              <a:rPr lang="fr-FR" sz="1200" b="0" i="0" kern="1200" dirty="0">
                <a:solidFill>
                  <a:schemeClr val="tx1"/>
                </a:solidFill>
                <a:latin typeface="+mn-lt"/>
                <a:ea typeface="+mn-ea"/>
                <a:cs typeface="+mn-cs"/>
              </a:rPr>
              <a:t>;  </a:t>
            </a:r>
          </a:p>
          <a:p>
            <a:r>
              <a:rPr lang="fr-FR" sz="1200" b="1" i="0" kern="1200" dirty="0">
                <a:solidFill>
                  <a:schemeClr val="tx1"/>
                </a:solidFill>
                <a:latin typeface="+mn-lt"/>
                <a:ea typeface="+mn-ea"/>
                <a:cs typeface="+mn-cs"/>
              </a:rPr>
              <a:t>import</a:t>
            </a:r>
            <a:r>
              <a:rPr lang="fr-FR" sz="1200" b="0" i="0" kern="1200" dirty="0">
                <a:solidFill>
                  <a:schemeClr val="tx1"/>
                </a:solidFill>
                <a:latin typeface="+mn-lt"/>
                <a:ea typeface="+mn-ea"/>
                <a:cs typeface="+mn-cs"/>
              </a:rPr>
              <a:t> javax.jws.WebService;  </a:t>
            </a:r>
          </a:p>
          <a:p>
            <a:r>
              <a:rPr lang="fr-FR" sz="1200" b="0" i="0" kern="1200" dirty="0">
                <a:solidFill>
                  <a:schemeClr val="tx1"/>
                </a:solidFill>
                <a:latin typeface="+mn-lt"/>
                <a:ea typeface="+mn-ea"/>
                <a:cs typeface="+mn-cs"/>
              </a:rPr>
              <a:t>//Service </a:t>
            </a:r>
            <a:r>
              <a:rPr lang="fr-FR" sz="1200" b="0" i="0" kern="1200" dirty="0" err="1">
                <a:solidFill>
                  <a:schemeClr val="tx1"/>
                </a:solidFill>
                <a:latin typeface="+mn-lt"/>
                <a:ea typeface="+mn-ea"/>
                <a:cs typeface="+mn-cs"/>
              </a:rPr>
              <a:t>Implementation</a:t>
            </a:r>
            <a:r>
              <a:rPr lang="fr-FR" sz="1200" b="0" i="0" kern="1200" dirty="0">
                <a:solidFill>
                  <a:schemeClr val="tx1"/>
                </a:solidFill>
                <a:latin typeface="+mn-lt"/>
                <a:ea typeface="+mn-ea"/>
                <a:cs typeface="+mn-cs"/>
              </a:rPr>
              <a:t>  </a:t>
            </a:r>
          </a:p>
          <a:p>
            <a:r>
              <a:rPr lang="fr-FR" sz="1200" b="0" i="0" kern="1200" dirty="0">
                <a:solidFill>
                  <a:schemeClr val="tx1"/>
                </a:solidFill>
                <a:latin typeface="+mn-lt"/>
                <a:ea typeface="+mn-ea"/>
                <a:cs typeface="+mn-cs"/>
              </a:rPr>
              <a:t>@</a:t>
            </a:r>
            <a:r>
              <a:rPr lang="fr-FR" sz="1200" b="0" i="0" kern="1200" dirty="0" err="1">
                <a:solidFill>
                  <a:schemeClr val="tx1"/>
                </a:solidFill>
                <a:latin typeface="+mn-lt"/>
                <a:ea typeface="+mn-ea"/>
                <a:cs typeface="+mn-cs"/>
              </a:rPr>
              <a:t>WebService</a:t>
            </a:r>
            <a:r>
              <a:rPr lang="fr-FR" sz="1200" b="0" i="0" kern="1200" dirty="0">
                <a:solidFill>
                  <a:schemeClr val="tx1"/>
                </a:solidFill>
                <a:latin typeface="+mn-lt"/>
                <a:ea typeface="+mn-ea"/>
                <a:cs typeface="+mn-cs"/>
              </a:rPr>
              <a:t>(</a:t>
            </a:r>
            <a:r>
              <a:rPr lang="fr-FR" sz="1200" b="0" i="0" kern="1200" dirty="0" err="1">
                <a:solidFill>
                  <a:schemeClr val="tx1"/>
                </a:solidFill>
                <a:latin typeface="+mn-lt"/>
                <a:ea typeface="+mn-ea"/>
                <a:cs typeface="+mn-cs"/>
              </a:rPr>
              <a:t>endpointInterface</a:t>
            </a:r>
            <a:r>
              <a:rPr lang="fr-FR" sz="1200" b="0" i="0" kern="1200" dirty="0">
                <a:solidFill>
                  <a:schemeClr val="tx1"/>
                </a:solidFill>
                <a:latin typeface="+mn-lt"/>
                <a:ea typeface="+mn-ea"/>
                <a:cs typeface="+mn-cs"/>
              </a:rPr>
              <a:t> = "</a:t>
            </a:r>
            <a:r>
              <a:rPr lang="fr-FR" sz="1200" b="0" i="0" kern="1200" dirty="0" err="1">
                <a:solidFill>
                  <a:schemeClr val="tx1"/>
                </a:solidFill>
                <a:latin typeface="+mn-lt"/>
                <a:ea typeface="+mn-ea"/>
                <a:cs typeface="+mn-cs"/>
              </a:rPr>
              <a:t>com.javatpoint.HelloWorld</a:t>
            </a:r>
            <a:r>
              <a:rPr lang="fr-FR" sz="1200" b="0" i="0" kern="1200" dirty="0">
                <a:solidFill>
                  <a:schemeClr val="tx1"/>
                </a:solidFill>
                <a:latin typeface="+mn-lt"/>
                <a:ea typeface="+mn-ea"/>
                <a:cs typeface="+mn-cs"/>
              </a:rPr>
              <a:t>")  </a:t>
            </a:r>
          </a:p>
          <a:p>
            <a:r>
              <a:rPr lang="fr-FR" sz="1200" b="1" i="0" kern="1200" dirty="0">
                <a:solidFill>
                  <a:schemeClr val="tx1"/>
                </a:solidFill>
                <a:latin typeface="+mn-lt"/>
                <a:ea typeface="+mn-ea"/>
                <a:cs typeface="+mn-cs"/>
              </a:rPr>
              <a:t>public</a:t>
            </a:r>
            <a:r>
              <a:rPr lang="fr-FR" sz="1200" b="0" i="0" kern="1200" dirty="0">
                <a:solidFill>
                  <a:schemeClr val="tx1"/>
                </a:solidFill>
                <a:latin typeface="+mn-lt"/>
                <a:ea typeface="+mn-ea"/>
                <a:cs typeface="+mn-cs"/>
              </a:rPr>
              <a:t> </a:t>
            </a:r>
            <a:r>
              <a:rPr lang="fr-FR" sz="1200" b="1" i="0" kern="1200" dirty="0">
                <a:solidFill>
                  <a:schemeClr val="tx1"/>
                </a:solidFill>
                <a:latin typeface="+mn-lt"/>
                <a:ea typeface="+mn-ea"/>
                <a:cs typeface="+mn-cs"/>
              </a:rPr>
              <a:t>class</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HelloWorldImpl</a:t>
            </a:r>
            <a:r>
              <a:rPr lang="fr-FR" sz="1200" b="0" i="0" kern="1200" dirty="0">
                <a:solidFill>
                  <a:schemeClr val="tx1"/>
                </a:solidFill>
                <a:latin typeface="+mn-lt"/>
                <a:ea typeface="+mn-ea"/>
                <a:cs typeface="+mn-cs"/>
              </a:rPr>
              <a:t> </a:t>
            </a:r>
            <a:r>
              <a:rPr lang="fr-FR" sz="1200" b="1" i="0" kern="1200" dirty="0" err="1">
                <a:solidFill>
                  <a:schemeClr val="tx1"/>
                </a:solidFill>
                <a:latin typeface="+mn-lt"/>
                <a:ea typeface="+mn-ea"/>
                <a:cs typeface="+mn-cs"/>
              </a:rPr>
              <a:t>implements</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HelloWorld</a:t>
            </a:r>
            <a:r>
              <a:rPr lang="fr-FR" sz="1200" b="0" i="0" kern="1200" dirty="0">
                <a:solidFill>
                  <a:schemeClr val="tx1"/>
                </a:solidFill>
                <a:latin typeface="+mn-lt"/>
                <a:ea typeface="+mn-ea"/>
                <a:cs typeface="+mn-cs"/>
              </a:rPr>
              <a:t>{  </a:t>
            </a:r>
          </a:p>
          <a:p>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Override</a:t>
            </a:r>
            <a:r>
              <a:rPr lang="fr-FR" sz="1200" b="0" i="0" kern="1200" dirty="0">
                <a:solidFill>
                  <a:schemeClr val="tx1"/>
                </a:solidFill>
                <a:latin typeface="+mn-lt"/>
                <a:ea typeface="+mn-ea"/>
                <a:cs typeface="+mn-cs"/>
              </a:rPr>
              <a:t>  </a:t>
            </a:r>
          </a:p>
          <a:p>
            <a:r>
              <a:rPr lang="fr-FR" sz="1200" b="0" i="0" kern="1200" dirty="0">
                <a:solidFill>
                  <a:schemeClr val="tx1"/>
                </a:solidFill>
                <a:latin typeface="+mn-lt"/>
                <a:ea typeface="+mn-ea"/>
                <a:cs typeface="+mn-cs"/>
              </a:rPr>
              <a:t>    </a:t>
            </a:r>
            <a:r>
              <a:rPr lang="fr-FR" sz="1200" b="1" i="0" kern="1200" dirty="0">
                <a:solidFill>
                  <a:schemeClr val="tx1"/>
                </a:solidFill>
                <a:latin typeface="+mn-lt"/>
                <a:ea typeface="+mn-ea"/>
                <a:cs typeface="+mn-cs"/>
              </a:rPr>
              <a:t>public</a:t>
            </a:r>
            <a:r>
              <a:rPr lang="fr-FR" sz="1200" b="0" i="0" kern="1200" dirty="0">
                <a:solidFill>
                  <a:schemeClr val="tx1"/>
                </a:solidFill>
                <a:latin typeface="+mn-lt"/>
                <a:ea typeface="+mn-ea"/>
                <a:cs typeface="+mn-cs"/>
              </a:rPr>
              <a:t> String </a:t>
            </a:r>
            <a:r>
              <a:rPr lang="fr-FR" sz="1200" b="0" i="0" kern="1200" dirty="0" err="1">
                <a:solidFill>
                  <a:schemeClr val="tx1"/>
                </a:solidFill>
                <a:latin typeface="+mn-lt"/>
                <a:ea typeface="+mn-ea"/>
                <a:cs typeface="+mn-cs"/>
              </a:rPr>
              <a:t>getHelloWorldAsString</a:t>
            </a:r>
            <a:r>
              <a:rPr lang="fr-FR" sz="1200" b="0" i="0" kern="1200" dirty="0">
                <a:solidFill>
                  <a:schemeClr val="tx1"/>
                </a:solidFill>
                <a:latin typeface="+mn-lt"/>
                <a:ea typeface="+mn-ea"/>
                <a:cs typeface="+mn-cs"/>
              </a:rPr>
              <a:t>(String </a:t>
            </a:r>
            <a:r>
              <a:rPr lang="fr-FR" sz="1200" b="0" i="0" kern="1200" dirty="0" err="1">
                <a:solidFill>
                  <a:schemeClr val="tx1"/>
                </a:solidFill>
                <a:latin typeface="+mn-lt"/>
                <a:ea typeface="+mn-ea"/>
                <a:cs typeface="+mn-cs"/>
              </a:rPr>
              <a:t>name</a:t>
            </a:r>
            <a:r>
              <a:rPr lang="fr-FR" sz="1200" b="0" i="0" kern="1200" dirty="0">
                <a:solidFill>
                  <a:schemeClr val="tx1"/>
                </a:solidFill>
                <a:latin typeface="+mn-lt"/>
                <a:ea typeface="+mn-ea"/>
                <a:cs typeface="+mn-cs"/>
              </a:rPr>
              <a:t>) {  </a:t>
            </a:r>
          </a:p>
          <a:p>
            <a:r>
              <a:rPr lang="fr-FR" sz="1200" b="0" i="0" kern="1200" dirty="0">
                <a:solidFill>
                  <a:schemeClr val="tx1"/>
                </a:solidFill>
                <a:latin typeface="+mn-lt"/>
                <a:ea typeface="+mn-ea"/>
                <a:cs typeface="+mn-cs"/>
              </a:rPr>
              <a:t>        </a:t>
            </a:r>
            <a:r>
              <a:rPr lang="fr-FR" sz="1200" b="1" i="0" kern="1200" dirty="0">
                <a:solidFill>
                  <a:schemeClr val="tx1"/>
                </a:solidFill>
                <a:latin typeface="+mn-lt"/>
                <a:ea typeface="+mn-ea"/>
                <a:cs typeface="+mn-cs"/>
              </a:rPr>
              <a:t>return</a:t>
            </a:r>
            <a:r>
              <a:rPr lang="fr-FR" sz="1200" b="0" i="0" kern="1200" dirty="0">
                <a:solidFill>
                  <a:schemeClr val="tx1"/>
                </a:solidFill>
                <a:latin typeface="+mn-lt"/>
                <a:ea typeface="+mn-ea"/>
                <a:cs typeface="+mn-cs"/>
              </a:rPr>
              <a:t> "Hello World JAX-WS " + </a:t>
            </a:r>
            <a:r>
              <a:rPr lang="fr-FR" sz="1200" b="0" i="0" kern="1200" dirty="0" err="1">
                <a:solidFill>
                  <a:schemeClr val="tx1"/>
                </a:solidFill>
                <a:latin typeface="+mn-lt"/>
                <a:ea typeface="+mn-ea"/>
                <a:cs typeface="+mn-cs"/>
              </a:rPr>
              <a:t>name</a:t>
            </a:r>
            <a:r>
              <a:rPr lang="fr-FR" sz="1200" b="0" i="0" kern="1200" dirty="0">
                <a:solidFill>
                  <a:schemeClr val="tx1"/>
                </a:solidFill>
                <a:latin typeface="+mn-lt"/>
                <a:ea typeface="+mn-ea"/>
                <a:cs typeface="+mn-cs"/>
              </a:rPr>
              <a:t>;  </a:t>
            </a:r>
          </a:p>
          <a:p>
            <a:r>
              <a:rPr lang="fr-FR" sz="1200" b="0" i="0" kern="1200" dirty="0">
                <a:solidFill>
                  <a:schemeClr val="tx1"/>
                </a:solidFill>
                <a:latin typeface="+mn-lt"/>
                <a:ea typeface="+mn-ea"/>
                <a:cs typeface="+mn-cs"/>
              </a:rPr>
              <a:t>    }  </a:t>
            </a:r>
          </a:p>
          <a:p>
            <a:r>
              <a:rPr lang="fr-FR" sz="1200" b="0" i="0" kern="1200" dirty="0">
                <a:solidFill>
                  <a:schemeClr val="tx1"/>
                </a:solidFill>
                <a:latin typeface="+mn-lt"/>
                <a:ea typeface="+mn-ea"/>
                <a:cs typeface="+mn-cs"/>
              </a:rPr>
              <a:t>}  </a:t>
            </a:r>
          </a:p>
          <a:p>
            <a:endParaRPr lang="fr-FR" dirty="0"/>
          </a:p>
          <a:p>
            <a:r>
              <a:rPr lang="fr-FR" dirty="0" err="1"/>
              <a:t>publisher</a:t>
            </a:r>
            <a:r>
              <a:rPr lang="fr-FR" dirty="0"/>
              <a:t> :</a:t>
            </a:r>
          </a:p>
          <a:p>
            <a:r>
              <a:rPr lang="fr-FR" sz="1200" b="1" i="0" kern="1200" dirty="0">
                <a:solidFill>
                  <a:schemeClr val="tx1"/>
                </a:solidFill>
                <a:latin typeface="+mn-lt"/>
                <a:ea typeface="+mn-ea"/>
                <a:cs typeface="+mn-cs"/>
              </a:rPr>
              <a:t>package</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com.javatpoint</a:t>
            </a:r>
            <a:r>
              <a:rPr lang="fr-FR" sz="1200" b="0" i="0" kern="1200" dirty="0">
                <a:solidFill>
                  <a:schemeClr val="tx1"/>
                </a:solidFill>
                <a:latin typeface="+mn-lt"/>
                <a:ea typeface="+mn-ea"/>
                <a:cs typeface="+mn-cs"/>
              </a:rPr>
              <a:t>;  </a:t>
            </a:r>
          </a:p>
          <a:p>
            <a:r>
              <a:rPr lang="fr-FR" sz="1200" b="1" i="0" kern="1200" dirty="0">
                <a:solidFill>
                  <a:schemeClr val="tx1"/>
                </a:solidFill>
                <a:latin typeface="+mn-lt"/>
                <a:ea typeface="+mn-ea"/>
                <a:cs typeface="+mn-cs"/>
              </a:rPr>
              <a:t>import</a:t>
            </a:r>
            <a:r>
              <a:rPr lang="fr-FR" sz="1200" b="0" i="0" kern="1200" dirty="0">
                <a:solidFill>
                  <a:schemeClr val="tx1"/>
                </a:solidFill>
                <a:latin typeface="+mn-lt"/>
                <a:ea typeface="+mn-ea"/>
                <a:cs typeface="+mn-cs"/>
              </a:rPr>
              <a:t> javax.xml.ws.Endpoint;  </a:t>
            </a:r>
          </a:p>
          <a:p>
            <a:r>
              <a:rPr lang="fr-FR" sz="1200" b="0" i="0" kern="1200" dirty="0">
                <a:solidFill>
                  <a:schemeClr val="tx1"/>
                </a:solidFill>
                <a:latin typeface="+mn-lt"/>
                <a:ea typeface="+mn-ea"/>
                <a:cs typeface="+mn-cs"/>
              </a:rPr>
              <a:t>//</a:t>
            </a:r>
            <a:r>
              <a:rPr lang="fr-FR" sz="1200" b="0" i="0" kern="1200" dirty="0" err="1">
                <a:solidFill>
                  <a:schemeClr val="tx1"/>
                </a:solidFill>
                <a:latin typeface="+mn-lt"/>
                <a:ea typeface="+mn-ea"/>
                <a:cs typeface="+mn-cs"/>
              </a:rPr>
              <a:t>Endpoint</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publisher</a:t>
            </a:r>
            <a:r>
              <a:rPr lang="fr-FR" sz="1200" b="0" i="0" kern="1200" dirty="0">
                <a:solidFill>
                  <a:schemeClr val="tx1"/>
                </a:solidFill>
                <a:latin typeface="+mn-lt"/>
                <a:ea typeface="+mn-ea"/>
                <a:cs typeface="+mn-cs"/>
              </a:rPr>
              <a:t>  </a:t>
            </a:r>
          </a:p>
          <a:p>
            <a:r>
              <a:rPr lang="fr-FR" sz="1200" b="1" i="0" kern="1200" dirty="0">
                <a:solidFill>
                  <a:schemeClr val="tx1"/>
                </a:solidFill>
                <a:latin typeface="+mn-lt"/>
                <a:ea typeface="+mn-ea"/>
                <a:cs typeface="+mn-cs"/>
              </a:rPr>
              <a:t>public</a:t>
            </a:r>
            <a:r>
              <a:rPr lang="fr-FR" sz="1200" b="0" i="0" kern="1200" dirty="0">
                <a:solidFill>
                  <a:schemeClr val="tx1"/>
                </a:solidFill>
                <a:latin typeface="+mn-lt"/>
                <a:ea typeface="+mn-ea"/>
                <a:cs typeface="+mn-cs"/>
              </a:rPr>
              <a:t> </a:t>
            </a:r>
            <a:r>
              <a:rPr lang="fr-FR" sz="1200" b="1" i="0" kern="1200" dirty="0">
                <a:solidFill>
                  <a:schemeClr val="tx1"/>
                </a:solidFill>
                <a:latin typeface="+mn-lt"/>
                <a:ea typeface="+mn-ea"/>
                <a:cs typeface="+mn-cs"/>
              </a:rPr>
              <a:t>class</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HelloWorldPublisher</a:t>
            </a:r>
            <a:r>
              <a:rPr lang="fr-FR" sz="1200" b="0" i="0" kern="1200" dirty="0">
                <a:solidFill>
                  <a:schemeClr val="tx1"/>
                </a:solidFill>
                <a:latin typeface="+mn-lt"/>
                <a:ea typeface="+mn-ea"/>
                <a:cs typeface="+mn-cs"/>
              </a:rPr>
              <a:t>{  </a:t>
            </a:r>
          </a:p>
          <a:p>
            <a:r>
              <a:rPr lang="fr-FR" sz="1200" b="0" i="0" kern="1200" dirty="0">
                <a:solidFill>
                  <a:schemeClr val="tx1"/>
                </a:solidFill>
                <a:latin typeface="+mn-lt"/>
                <a:ea typeface="+mn-ea"/>
                <a:cs typeface="+mn-cs"/>
              </a:rPr>
              <a:t>    </a:t>
            </a:r>
            <a:r>
              <a:rPr lang="fr-FR" sz="1200" b="1" i="0" kern="1200" dirty="0">
                <a:solidFill>
                  <a:schemeClr val="tx1"/>
                </a:solidFill>
                <a:latin typeface="+mn-lt"/>
                <a:ea typeface="+mn-ea"/>
                <a:cs typeface="+mn-cs"/>
              </a:rPr>
              <a:t>public</a:t>
            </a:r>
            <a:r>
              <a:rPr lang="fr-FR" sz="1200" b="0" i="0" kern="1200" dirty="0">
                <a:solidFill>
                  <a:schemeClr val="tx1"/>
                </a:solidFill>
                <a:latin typeface="+mn-lt"/>
                <a:ea typeface="+mn-ea"/>
                <a:cs typeface="+mn-cs"/>
              </a:rPr>
              <a:t> </a:t>
            </a:r>
            <a:r>
              <a:rPr lang="fr-FR" sz="1200" b="1" i="0" kern="1200" dirty="0" err="1">
                <a:solidFill>
                  <a:schemeClr val="tx1"/>
                </a:solidFill>
                <a:latin typeface="+mn-lt"/>
                <a:ea typeface="+mn-ea"/>
                <a:cs typeface="+mn-cs"/>
              </a:rPr>
              <a:t>static</a:t>
            </a:r>
            <a:r>
              <a:rPr lang="fr-FR" sz="1200" b="0" i="0" kern="1200" dirty="0">
                <a:solidFill>
                  <a:schemeClr val="tx1"/>
                </a:solidFill>
                <a:latin typeface="+mn-lt"/>
                <a:ea typeface="+mn-ea"/>
                <a:cs typeface="+mn-cs"/>
              </a:rPr>
              <a:t> </a:t>
            </a:r>
            <a:r>
              <a:rPr lang="fr-FR" sz="1200" b="1" i="0" kern="1200" dirty="0" err="1">
                <a:solidFill>
                  <a:schemeClr val="tx1"/>
                </a:solidFill>
                <a:latin typeface="+mn-lt"/>
                <a:ea typeface="+mn-ea"/>
                <a:cs typeface="+mn-cs"/>
              </a:rPr>
              <a:t>void</a:t>
            </a:r>
            <a:r>
              <a:rPr lang="fr-FR" sz="1200" b="0" i="0" kern="1200" dirty="0">
                <a:solidFill>
                  <a:schemeClr val="tx1"/>
                </a:solidFill>
                <a:latin typeface="+mn-lt"/>
                <a:ea typeface="+mn-ea"/>
                <a:cs typeface="+mn-cs"/>
              </a:rPr>
              <a:t> main(String[] </a:t>
            </a:r>
            <a:r>
              <a:rPr lang="fr-FR" sz="1200" b="0" i="0" kern="1200" dirty="0" err="1">
                <a:solidFill>
                  <a:schemeClr val="tx1"/>
                </a:solidFill>
                <a:latin typeface="+mn-lt"/>
                <a:ea typeface="+mn-ea"/>
                <a:cs typeface="+mn-cs"/>
              </a:rPr>
              <a:t>args</a:t>
            </a:r>
            <a:r>
              <a:rPr lang="fr-FR" sz="1200" b="0" i="0" kern="1200" dirty="0">
                <a:solidFill>
                  <a:schemeClr val="tx1"/>
                </a:solidFill>
                <a:latin typeface="+mn-lt"/>
                <a:ea typeface="+mn-ea"/>
                <a:cs typeface="+mn-cs"/>
              </a:rPr>
              <a:t>) {  </a:t>
            </a:r>
          </a:p>
          <a:p>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Endpoint.publish</a:t>
            </a:r>
            <a:r>
              <a:rPr lang="fr-FR" sz="1200" b="0" i="0" kern="1200" dirty="0">
                <a:solidFill>
                  <a:schemeClr val="tx1"/>
                </a:solidFill>
                <a:latin typeface="+mn-lt"/>
                <a:ea typeface="+mn-ea"/>
                <a:cs typeface="+mn-cs"/>
              </a:rPr>
              <a:t>("http://localhost:7779/ws/hello", </a:t>
            </a:r>
            <a:r>
              <a:rPr lang="fr-FR" sz="1200" b="1" i="0" kern="1200" dirty="0">
                <a:solidFill>
                  <a:schemeClr val="tx1"/>
                </a:solidFill>
                <a:latin typeface="+mn-lt"/>
                <a:ea typeface="+mn-ea"/>
                <a:cs typeface="+mn-cs"/>
              </a:rPr>
              <a:t>new</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HelloWorldImpl</a:t>
            </a:r>
            <a:r>
              <a:rPr lang="fr-FR" sz="1200" b="0" i="0" kern="1200" dirty="0">
                <a:solidFill>
                  <a:schemeClr val="tx1"/>
                </a:solidFill>
                <a:latin typeface="+mn-lt"/>
                <a:ea typeface="+mn-ea"/>
                <a:cs typeface="+mn-cs"/>
              </a:rPr>
              <a:t>());  </a:t>
            </a:r>
          </a:p>
          <a:p>
            <a:r>
              <a:rPr lang="fr-FR" sz="1200" b="0" i="0" kern="1200" dirty="0">
                <a:solidFill>
                  <a:schemeClr val="tx1"/>
                </a:solidFill>
                <a:latin typeface="+mn-lt"/>
                <a:ea typeface="+mn-ea"/>
                <a:cs typeface="+mn-cs"/>
              </a:rPr>
              <a:t>        }  </a:t>
            </a:r>
          </a:p>
          <a:p>
            <a:r>
              <a:rPr lang="fr-FR" sz="1200" b="0" i="0" kern="1200" dirty="0">
                <a:solidFill>
                  <a:schemeClr val="tx1"/>
                </a:solidFill>
                <a:latin typeface="+mn-lt"/>
                <a:ea typeface="+mn-ea"/>
                <a:cs typeface="+mn-cs"/>
              </a:rPr>
              <a:t>}  </a:t>
            </a:r>
          </a:p>
          <a:p>
            <a:endParaRPr lang="fr-FR" dirty="0"/>
          </a:p>
          <a:p>
            <a:endParaRPr lang="fr-FR" dirty="0"/>
          </a:p>
          <a:p>
            <a:r>
              <a:rPr lang="fr-FR" dirty="0"/>
              <a:t>client :</a:t>
            </a:r>
          </a:p>
          <a:p>
            <a:r>
              <a:rPr lang="fr-FR" sz="1200" b="1" i="0" kern="1200" dirty="0">
                <a:solidFill>
                  <a:schemeClr val="tx1"/>
                </a:solidFill>
                <a:latin typeface="+mn-lt"/>
                <a:ea typeface="+mn-ea"/>
                <a:cs typeface="+mn-cs"/>
              </a:rPr>
              <a:t>package</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com.javatpoint</a:t>
            </a:r>
            <a:r>
              <a:rPr lang="fr-FR" sz="1200" b="0" i="0" kern="1200" dirty="0">
                <a:solidFill>
                  <a:schemeClr val="tx1"/>
                </a:solidFill>
                <a:latin typeface="+mn-lt"/>
                <a:ea typeface="+mn-ea"/>
                <a:cs typeface="+mn-cs"/>
              </a:rPr>
              <a:t>;  </a:t>
            </a:r>
          </a:p>
          <a:p>
            <a:r>
              <a:rPr lang="fr-FR" sz="1200" b="1" i="0" kern="1200" dirty="0">
                <a:solidFill>
                  <a:schemeClr val="tx1"/>
                </a:solidFill>
                <a:latin typeface="+mn-lt"/>
                <a:ea typeface="+mn-ea"/>
                <a:cs typeface="+mn-cs"/>
              </a:rPr>
              <a:t>import</a:t>
            </a:r>
            <a:r>
              <a:rPr lang="fr-FR" sz="1200" b="0" i="0" kern="1200" dirty="0">
                <a:solidFill>
                  <a:schemeClr val="tx1"/>
                </a:solidFill>
                <a:latin typeface="+mn-lt"/>
                <a:ea typeface="+mn-ea"/>
                <a:cs typeface="+mn-cs"/>
              </a:rPr>
              <a:t> java.net.URL;  </a:t>
            </a:r>
          </a:p>
          <a:p>
            <a:r>
              <a:rPr lang="fr-FR" sz="1200" b="1" i="0" kern="1200" dirty="0">
                <a:solidFill>
                  <a:schemeClr val="tx1"/>
                </a:solidFill>
                <a:latin typeface="+mn-lt"/>
                <a:ea typeface="+mn-ea"/>
                <a:cs typeface="+mn-cs"/>
              </a:rPr>
              <a:t>import</a:t>
            </a:r>
            <a:r>
              <a:rPr lang="fr-FR" sz="1200" b="0" i="0" kern="1200" dirty="0">
                <a:solidFill>
                  <a:schemeClr val="tx1"/>
                </a:solidFill>
                <a:latin typeface="+mn-lt"/>
                <a:ea typeface="+mn-ea"/>
                <a:cs typeface="+mn-cs"/>
              </a:rPr>
              <a:t> javax.xml.namespace.QName;  </a:t>
            </a:r>
          </a:p>
          <a:p>
            <a:r>
              <a:rPr lang="fr-FR" sz="1200" b="1" i="0" kern="1200" dirty="0">
                <a:solidFill>
                  <a:schemeClr val="tx1"/>
                </a:solidFill>
                <a:latin typeface="+mn-lt"/>
                <a:ea typeface="+mn-ea"/>
                <a:cs typeface="+mn-cs"/>
              </a:rPr>
              <a:t>import</a:t>
            </a:r>
            <a:r>
              <a:rPr lang="fr-FR" sz="1200" b="0" i="0" kern="1200" dirty="0">
                <a:solidFill>
                  <a:schemeClr val="tx1"/>
                </a:solidFill>
                <a:latin typeface="+mn-lt"/>
                <a:ea typeface="+mn-ea"/>
                <a:cs typeface="+mn-cs"/>
              </a:rPr>
              <a:t> javax.xml.ws.Service;  </a:t>
            </a:r>
          </a:p>
          <a:p>
            <a:r>
              <a:rPr lang="fr-FR" sz="1200" b="1" i="0" kern="1200" dirty="0">
                <a:solidFill>
                  <a:schemeClr val="tx1"/>
                </a:solidFill>
                <a:latin typeface="+mn-lt"/>
                <a:ea typeface="+mn-ea"/>
                <a:cs typeface="+mn-cs"/>
              </a:rPr>
              <a:t>public</a:t>
            </a:r>
            <a:r>
              <a:rPr lang="fr-FR" sz="1200" b="0" i="0" kern="1200" dirty="0">
                <a:solidFill>
                  <a:schemeClr val="tx1"/>
                </a:solidFill>
                <a:latin typeface="+mn-lt"/>
                <a:ea typeface="+mn-ea"/>
                <a:cs typeface="+mn-cs"/>
              </a:rPr>
              <a:t> </a:t>
            </a:r>
            <a:r>
              <a:rPr lang="fr-FR" sz="1200" b="1" i="0" kern="1200" dirty="0">
                <a:solidFill>
                  <a:schemeClr val="tx1"/>
                </a:solidFill>
                <a:latin typeface="+mn-lt"/>
                <a:ea typeface="+mn-ea"/>
                <a:cs typeface="+mn-cs"/>
              </a:rPr>
              <a:t>class</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HelloWorldClient</a:t>
            </a:r>
            <a:r>
              <a:rPr lang="fr-FR" sz="1200" b="0" i="0" kern="1200" dirty="0">
                <a:solidFill>
                  <a:schemeClr val="tx1"/>
                </a:solidFill>
                <a:latin typeface="+mn-lt"/>
                <a:ea typeface="+mn-ea"/>
                <a:cs typeface="+mn-cs"/>
              </a:rPr>
              <a:t>{  </a:t>
            </a:r>
          </a:p>
          <a:p>
            <a:r>
              <a:rPr lang="fr-FR" sz="1200" b="0" i="0" kern="1200" dirty="0">
                <a:solidFill>
                  <a:schemeClr val="tx1"/>
                </a:solidFill>
                <a:latin typeface="+mn-lt"/>
                <a:ea typeface="+mn-ea"/>
                <a:cs typeface="+mn-cs"/>
              </a:rPr>
              <a:t>    </a:t>
            </a:r>
            <a:r>
              <a:rPr lang="fr-FR" sz="1200" b="1" i="0" kern="1200" dirty="0">
                <a:solidFill>
                  <a:schemeClr val="tx1"/>
                </a:solidFill>
                <a:latin typeface="+mn-lt"/>
                <a:ea typeface="+mn-ea"/>
                <a:cs typeface="+mn-cs"/>
              </a:rPr>
              <a:t>public</a:t>
            </a:r>
            <a:r>
              <a:rPr lang="fr-FR" sz="1200" b="0" i="0" kern="1200" dirty="0">
                <a:solidFill>
                  <a:schemeClr val="tx1"/>
                </a:solidFill>
                <a:latin typeface="+mn-lt"/>
                <a:ea typeface="+mn-ea"/>
                <a:cs typeface="+mn-cs"/>
              </a:rPr>
              <a:t> </a:t>
            </a:r>
            <a:r>
              <a:rPr lang="fr-FR" sz="1200" b="1" i="0" kern="1200" dirty="0" err="1">
                <a:solidFill>
                  <a:schemeClr val="tx1"/>
                </a:solidFill>
                <a:latin typeface="+mn-lt"/>
                <a:ea typeface="+mn-ea"/>
                <a:cs typeface="+mn-cs"/>
              </a:rPr>
              <a:t>static</a:t>
            </a:r>
            <a:r>
              <a:rPr lang="fr-FR" sz="1200" b="0" i="0" kern="1200" dirty="0">
                <a:solidFill>
                  <a:schemeClr val="tx1"/>
                </a:solidFill>
                <a:latin typeface="+mn-lt"/>
                <a:ea typeface="+mn-ea"/>
                <a:cs typeface="+mn-cs"/>
              </a:rPr>
              <a:t> </a:t>
            </a:r>
            <a:r>
              <a:rPr lang="fr-FR" sz="1200" b="1" i="0" kern="1200" dirty="0" err="1">
                <a:solidFill>
                  <a:schemeClr val="tx1"/>
                </a:solidFill>
                <a:latin typeface="+mn-lt"/>
                <a:ea typeface="+mn-ea"/>
                <a:cs typeface="+mn-cs"/>
              </a:rPr>
              <a:t>void</a:t>
            </a:r>
            <a:r>
              <a:rPr lang="fr-FR" sz="1200" b="0" i="0" kern="1200" dirty="0">
                <a:solidFill>
                  <a:schemeClr val="tx1"/>
                </a:solidFill>
                <a:latin typeface="+mn-lt"/>
                <a:ea typeface="+mn-ea"/>
                <a:cs typeface="+mn-cs"/>
              </a:rPr>
              <a:t> main(String[] </a:t>
            </a:r>
            <a:r>
              <a:rPr lang="fr-FR" sz="1200" b="0" i="0" kern="1200" dirty="0" err="1">
                <a:solidFill>
                  <a:schemeClr val="tx1"/>
                </a:solidFill>
                <a:latin typeface="+mn-lt"/>
                <a:ea typeface="+mn-ea"/>
                <a:cs typeface="+mn-cs"/>
              </a:rPr>
              <a:t>args</a:t>
            </a:r>
            <a:r>
              <a:rPr lang="fr-FR" sz="1200" b="0" i="0" kern="1200" dirty="0">
                <a:solidFill>
                  <a:schemeClr val="tx1"/>
                </a:solidFill>
                <a:latin typeface="+mn-lt"/>
                <a:ea typeface="+mn-ea"/>
                <a:cs typeface="+mn-cs"/>
              </a:rPr>
              <a:t>) </a:t>
            </a:r>
            <a:r>
              <a:rPr lang="fr-FR" sz="1200" b="1" i="0" kern="1200" dirty="0" err="1">
                <a:solidFill>
                  <a:schemeClr val="tx1"/>
                </a:solidFill>
                <a:latin typeface="+mn-lt"/>
                <a:ea typeface="+mn-ea"/>
                <a:cs typeface="+mn-cs"/>
              </a:rPr>
              <a:t>throws</a:t>
            </a:r>
            <a:r>
              <a:rPr lang="fr-FR" sz="1200" b="0" i="0" kern="1200" dirty="0">
                <a:solidFill>
                  <a:schemeClr val="tx1"/>
                </a:solidFill>
                <a:latin typeface="+mn-lt"/>
                <a:ea typeface="+mn-ea"/>
                <a:cs typeface="+mn-cs"/>
              </a:rPr>
              <a:t> Exception {  </a:t>
            </a:r>
          </a:p>
          <a:p>
            <a:r>
              <a:rPr lang="fr-FR" sz="1200" b="0" i="0" kern="1200" dirty="0">
                <a:solidFill>
                  <a:schemeClr val="tx1"/>
                </a:solidFill>
                <a:latin typeface="+mn-lt"/>
                <a:ea typeface="+mn-ea"/>
                <a:cs typeface="+mn-cs"/>
              </a:rPr>
              <a:t>    URL </a:t>
            </a:r>
            <a:r>
              <a:rPr lang="fr-FR" sz="1200" b="0" i="0" kern="1200" dirty="0" err="1">
                <a:solidFill>
                  <a:schemeClr val="tx1"/>
                </a:solidFill>
                <a:latin typeface="+mn-lt"/>
                <a:ea typeface="+mn-ea"/>
                <a:cs typeface="+mn-cs"/>
              </a:rPr>
              <a:t>url</a:t>
            </a:r>
            <a:r>
              <a:rPr lang="fr-FR" sz="1200" b="0" i="0" kern="1200" dirty="0">
                <a:solidFill>
                  <a:schemeClr val="tx1"/>
                </a:solidFill>
                <a:latin typeface="+mn-lt"/>
                <a:ea typeface="+mn-ea"/>
                <a:cs typeface="+mn-cs"/>
              </a:rPr>
              <a:t> = </a:t>
            </a:r>
            <a:r>
              <a:rPr lang="fr-FR" sz="1200" b="1" i="0" kern="1200" dirty="0">
                <a:solidFill>
                  <a:schemeClr val="tx1"/>
                </a:solidFill>
                <a:latin typeface="+mn-lt"/>
                <a:ea typeface="+mn-ea"/>
                <a:cs typeface="+mn-cs"/>
              </a:rPr>
              <a:t>new</a:t>
            </a:r>
            <a:r>
              <a:rPr lang="fr-FR" sz="1200" b="0" i="0" kern="1200" dirty="0">
                <a:solidFill>
                  <a:schemeClr val="tx1"/>
                </a:solidFill>
                <a:latin typeface="+mn-lt"/>
                <a:ea typeface="+mn-ea"/>
                <a:cs typeface="+mn-cs"/>
              </a:rPr>
              <a:t> URL("http://localhost:7779/ws/hello?wsdl");  </a:t>
            </a:r>
          </a:p>
          <a:p>
            <a:r>
              <a:rPr lang="fr-FR" sz="1200" b="0" i="0" kern="1200" dirty="0">
                <a:solidFill>
                  <a:schemeClr val="tx1"/>
                </a:solidFill>
                <a:latin typeface="+mn-lt"/>
                <a:ea typeface="+mn-ea"/>
                <a:cs typeface="+mn-cs"/>
              </a:rPr>
              <a:t>   </a:t>
            </a:r>
          </a:p>
          <a:p>
            <a:r>
              <a:rPr lang="fr-FR" sz="1200" b="0" i="0" kern="1200" dirty="0">
                <a:solidFill>
                  <a:schemeClr val="tx1"/>
                </a:solidFill>
                <a:latin typeface="+mn-lt"/>
                <a:ea typeface="+mn-ea"/>
                <a:cs typeface="+mn-cs"/>
              </a:rPr>
              <a:t>        //1st argument service URI, </a:t>
            </a:r>
            <a:r>
              <a:rPr lang="fr-FR" sz="1200" b="0" i="0" kern="1200" dirty="0" err="1">
                <a:solidFill>
                  <a:schemeClr val="tx1"/>
                </a:solidFill>
                <a:latin typeface="+mn-lt"/>
                <a:ea typeface="+mn-ea"/>
                <a:cs typeface="+mn-cs"/>
              </a:rPr>
              <a:t>refer</a:t>
            </a:r>
            <a:r>
              <a:rPr lang="fr-FR" sz="1200" b="0" i="0" kern="1200" dirty="0">
                <a:solidFill>
                  <a:schemeClr val="tx1"/>
                </a:solidFill>
                <a:latin typeface="+mn-lt"/>
                <a:ea typeface="+mn-ea"/>
                <a:cs typeface="+mn-cs"/>
              </a:rPr>
              <a:t> to </a:t>
            </a:r>
            <a:r>
              <a:rPr lang="fr-FR" sz="1200" b="0" i="0" kern="1200" dirty="0" err="1">
                <a:solidFill>
                  <a:schemeClr val="tx1"/>
                </a:solidFill>
                <a:latin typeface="+mn-lt"/>
                <a:ea typeface="+mn-ea"/>
                <a:cs typeface="+mn-cs"/>
              </a:rPr>
              <a:t>wsdl</a:t>
            </a:r>
            <a:r>
              <a:rPr lang="fr-FR" sz="1200" b="0" i="0" kern="1200" dirty="0">
                <a:solidFill>
                  <a:schemeClr val="tx1"/>
                </a:solidFill>
                <a:latin typeface="+mn-lt"/>
                <a:ea typeface="+mn-ea"/>
                <a:cs typeface="+mn-cs"/>
              </a:rPr>
              <a:t> document </a:t>
            </a:r>
            <a:r>
              <a:rPr lang="fr-FR" sz="1200" b="0" i="0" kern="1200" dirty="0" err="1">
                <a:solidFill>
                  <a:schemeClr val="tx1"/>
                </a:solidFill>
                <a:latin typeface="+mn-lt"/>
                <a:ea typeface="+mn-ea"/>
                <a:cs typeface="+mn-cs"/>
              </a:rPr>
              <a:t>above</a:t>
            </a:r>
            <a:r>
              <a:rPr lang="fr-FR" sz="1200" b="0" i="0" kern="1200" dirty="0">
                <a:solidFill>
                  <a:schemeClr val="tx1"/>
                </a:solidFill>
                <a:latin typeface="+mn-lt"/>
                <a:ea typeface="+mn-ea"/>
                <a:cs typeface="+mn-cs"/>
              </a:rPr>
              <a:t>  </a:t>
            </a:r>
          </a:p>
          <a:p>
            <a:r>
              <a:rPr lang="fr-FR" sz="1200" b="0" i="0" kern="1200" dirty="0">
                <a:solidFill>
                  <a:schemeClr val="tx1"/>
                </a:solidFill>
                <a:latin typeface="+mn-lt"/>
                <a:ea typeface="+mn-ea"/>
                <a:cs typeface="+mn-cs"/>
              </a:rPr>
              <a:t>    //2nd argument </a:t>
            </a:r>
            <a:r>
              <a:rPr lang="fr-FR" sz="1200" b="0" i="0" kern="1200" dirty="0" err="1">
                <a:solidFill>
                  <a:schemeClr val="tx1"/>
                </a:solidFill>
                <a:latin typeface="+mn-lt"/>
                <a:ea typeface="+mn-ea"/>
                <a:cs typeface="+mn-cs"/>
              </a:rPr>
              <a:t>is</a:t>
            </a:r>
            <a:r>
              <a:rPr lang="fr-FR" sz="1200" b="0" i="0" kern="1200" dirty="0">
                <a:solidFill>
                  <a:schemeClr val="tx1"/>
                </a:solidFill>
                <a:latin typeface="+mn-lt"/>
                <a:ea typeface="+mn-ea"/>
                <a:cs typeface="+mn-cs"/>
              </a:rPr>
              <a:t> service </a:t>
            </a:r>
            <a:r>
              <a:rPr lang="fr-FR" sz="1200" b="0" i="0" kern="1200" dirty="0" err="1">
                <a:solidFill>
                  <a:schemeClr val="tx1"/>
                </a:solidFill>
                <a:latin typeface="+mn-lt"/>
                <a:ea typeface="+mn-ea"/>
                <a:cs typeface="+mn-cs"/>
              </a:rPr>
              <a:t>name</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refer</a:t>
            </a:r>
            <a:r>
              <a:rPr lang="fr-FR" sz="1200" b="0" i="0" kern="1200" dirty="0">
                <a:solidFill>
                  <a:schemeClr val="tx1"/>
                </a:solidFill>
                <a:latin typeface="+mn-lt"/>
                <a:ea typeface="+mn-ea"/>
                <a:cs typeface="+mn-cs"/>
              </a:rPr>
              <a:t> to </a:t>
            </a:r>
            <a:r>
              <a:rPr lang="fr-FR" sz="1200" b="0" i="0" kern="1200" dirty="0" err="1">
                <a:solidFill>
                  <a:schemeClr val="tx1"/>
                </a:solidFill>
                <a:latin typeface="+mn-lt"/>
                <a:ea typeface="+mn-ea"/>
                <a:cs typeface="+mn-cs"/>
              </a:rPr>
              <a:t>wsdl</a:t>
            </a:r>
            <a:r>
              <a:rPr lang="fr-FR" sz="1200" b="0" i="0" kern="1200" dirty="0">
                <a:solidFill>
                  <a:schemeClr val="tx1"/>
                </a:solidFill>
                <a:latin typeface="+mn-lt"/>
                <a:ea typeface="+mn-ea"/>
                <a:cs typeface="+mn-cs"/>
              </a:rPr>
              <a:t> document </a:t>
            </a:r>
            <a:r>
              <a:rPr lang="fr-FR" sz="1200" b="0" i="0" kern="1200" dirty="0" err="1">
                <a:solidFill>
                  <a:schemeClr val="tx1"/>
                </a:solidFill>
                <a:latin typeface="+mn-lt"/>
                <a:ea typeface="+mn-ea"/>
                <a:cs typeface="+mn-cs"/>
              </a:rPr>
              <a:t>above</a:t>
            </a:r>
            <a:r>
              <a:rPr lang="fr-FR" sz="1200" b="0" i="0" kern="1200" dirty="0">
                <a:solidFill>
                  <a:schemeClr val="tx1"/>
                </a:solidFill>
                <a:latin typeface="+mn-lt"/>
                <a:ea typeface="+mn-ea"/>
                <a:cs typeface="+mn-cs"/>
              </a:rPr>
              <a:t>  </a:t>
            </a:r>
          </a:p>
          <a:p>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QName</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qname</a:t>
            </a:r>
            <a:r>
              <a:rPr lang="fr-FR" sz="1200" b="0" i="0" kern="1200" dirty="0">
                <a:solidFill>
                  <a:schemeClr val="tx1"/>
                </a:solidFill>
                <a:latin typeface="+mn-lt"/>
                <a:ea typeface="+mn-ea"/>
                <a:cs typeface="+mn-cs"/>
              </a:rPr>
              <a:t> = </a:t>
            </a:r>
            <a:r>
              <a:rPr lang="fr-FR" sz="1200" b="1" i="0" kern="1200" dirty="0">
                <a:solidFill>
                  <a:schemeClr val="tx1"/>
                </a:solidFill>
                <a:latin typeface="+mn-lt"/>
                <a:ea typeface="+mn-ea"/>
                <a:cs typeface="+mn-cs"/>
              </a:rPr>
              <a:t>new</a:t>
            </a:r>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QName</a:t>
            </a:r>
            <a:r>
              <a:rPr lang="fr-FR" sz="1200" b="0" i="0" kern="1200" dirty="0">
                <a:solidFill>
                  <a:schemeClr val="tx1"/>
                </a:solidFill>
                <a:latin typeface="+mn-lt"/>
                <a:ea typeface="+mn-ea"/>
                <a:cs typeface="+mn-cs"/>
              </a:rPr>
              <a:t>("http://javatpoint.com/", "</a:t>
            </a:r>
            <a:r>
              <a:rPr lang="fr-FR" sz="1200" b="0" i="0" kern="1200" dirty="0" err="1">
                <a:solidFill>
                  <a:schemeClr val="tx1"/>
                </a:solidFill>
                <a:latin typeface="+mn-lt"/>
                <a:ea typeface="+mn-ea"/>
                <a:cs typeface="+mn-cs"/>
              </a:rPr>
              <a:t>HelloWorldImplService</a:t>
            </a:r>
            <a:r>
              <a:rPr lang="fr-FR" sz="1200" b="0" i="0" kern="1200" dirty="0">
                <a:solidFill>
                  <a:schemeClr val="tx1"/>
                </a:solidFill>
                <a:latin typeface="+mn-lt"/>
                <a:ea typeface="+mn-ea"/>
                <a:cs typeface="+mn-cs"/>
              </a:rPr>
              <a:t>");  </a:t>
            </a:r>
          </a:p>
          <a:p>
            <a:r>
              <a:rPr lang="fr-FR" sz="1200" b="0" i="0" kern="1200" dirty="0">
                <a:solidFill>
                  <a:schemeClr val="tx1"/>
                </a:solidFill>
                <a:latin typeface="+mn-lt"/>
                <a:ea typeface="+mn-ea"/>
                <a:cs typeface="+mn-cs"/>
              </a:rPr>
              <a:t>        Service </a:t>
            </a:r>
            <a:r>
              <a:rPr lang="fr-FR" sz="1200" b="0" i="0" kern="1200" dirty="0" err="1">
                <a:solidFill>
                  <a:schemeClr val="tx1"/>
                </a:solidFill>
                <a:latin typeface="+mn-lt"/>
                <a:ea typeface="+mn-ea"/>
                <a:cs typeface="+mn-cs"/>
              </a:rPr>
              <a:t>service</a:t>
            </a:r>
            <a:r>
              <a:rPr lang="fr-FR" sz="1200" b="0" i="0" kern="1200" dirty="0">
                <a:solidFill>
                  <a:schemeClr val="tx1"/>
                </a:solidFill>
                <a:latin typeface="+mn-lt"/>
                <a:ea typeface="+mn-ea"/>
                <a:cs typeface="+mn-cs"/>
              </a:rPr>
              <a:t> = </a:t>
            </a:r>
            <a:r>
              <a:rPr lang="fr-FR" sz="1200" b="0" i="0" kern="1200" dirty="0" err="1">
                <a:solidFill>
                  <a:schemeClr val="tx1"/>
                </a:solidFill>
                <a:latin typeface="+mn-lt"/>
                <a:ea typeface="+mn-ea"/>
                <a:cs typeface="+mn-cs"/>
              </a:rPr>
              <a:t>Service.create</a:t>
            </a:r>
            <a:r>
              <a:rPr lang="fr-FR" sz="1200" b="0" i="0" kern="1200" dirty="0">
                <a:solidFill>
                  <a:schemeClr val="tx1"/>
                </a:solidFill>
                <a:latin typeface="+mn-lt"/>
                <a:ea typeface="+mn-ea"/>
                <a:cs typeface="+mn-cs"/>
              </a:rPr>
              <a:t>(url, </a:t>
            </a:r>
            <a:r>
              <a:rPr lang="fr-FR" sz="1200" b="0" i="0" kern="1200" dirty="0" err="1">
                <a:solidFill>
                  <a:schemeClr val="tx1"/>
                </a:solidFill>
                <a:latin typeface="+mn-lt"/>
                <a:ea typeface="+mn-ea"/>
                <a:cs typeface="+mn-cs"/>
              </a:rPr>
              <a:t>qname</a:t>
            </a:r>
            <a:r>
              <a:rPr lang="fr-FR" sz="1200" b="0" i="0" kern="1200" dirty="0">
                <a:solidFill>
                  <a:schemeClr val="tx1"/>
                </a:solidFill>
                <a:latin typeface="+mn-lt"/>
                <a:ea typeface="+mn-ea"/>
                <a:cs typeface="+mn-cs"/>
              </a:rPr>
              <a:t>);  </a:t>
            </a:r>
          </a:p>
          <a:p>
            <a:r>
              <a:rPr lang="fr-FR" sz="1200" b="0" i="0" kern="1200" dirty="0">
                <a:solidFill>
                  <a:schemeClr val="tx1"/>
                </a:solidFill>
                <a:latin typeface="+mn-lt"/>
                <a:ea typeface="+mn-ea"/>
                <a:cs typeface="+mn-cs"/>
              </a:rPr>
              <a:t>        </a:t>
            </a:r>
            <a:r>
              <a:rPr lang="fr-FR" sz="1200" b="0" i="0" kern="1200" dirty="0" err="1">
                <a:solidFill>
                  <a:schemeClr val="tx1"/>
                </a:solidFill>
                <a:latin typeface="+mn-lt"/>
                <a:ea typeface="+mn-ea"/>
                <a:cs typeface="+mn-cs"/>
              </a:rPr>
              <a:t>HelloWorld</a:t>
            </a:r>
            <a:r>
              <a:rPr lang="fr-FR" sz="1200" b="0" i="0" kern="1200" dirty="0">
                <a:solidFill>
                  <a:schemeClr val="tx1"/>
                </a:solidFill>
                <a:latin typeface="+mn-lt"/>
                <a:ea typeface="+mn-ea"/>
                <a:cs typeface="+mn-cs"/>
              </a:rPr>
              <a:t> hello = </a:t>
            </a:r>
            <a:r>
              <a:rPr lang="fr-FR" sz="1200" b="0" i="0" kern="1200" dirty="0" err="1">
                <a:solidFill>
                  <a:schemeClr val="tx1"/>
                </a:solidFill>
                <a:latin typeface="+mn-lt"/>
                <a:ea typeface="+mn-ea"/>
                <a:cs typeface="+mn-cs"/>
              </a:rPr>
              <a:t>service.getPort</a:t>
            </a:r>
            <a:r>
              <a:rPr lang="fr-FR" sz="1200" b="0" i="0" kern="1200" dirty="0">
                <a:solidFill>
                  <a:schemeClr val="tx1"/>
                </a:solidFill>
                <a:latin typeface="+mn-lt"/>
                <a:ea typeface="+mn-ea"/>
                <a:cs typeface="+mn-cs"/>
              </a:rPr>
              <a:t>(</a:t>
            </a:r>
            <a:r>
              <a:rPr lang="fr-FR" sz="1200" b="0" i="0" kern="1200" dirty="0" err="1">
                <a:solidFill>
                  <a:schemeClr val="tx1"/>
                </a:solidFill>
                <a:latin typeface="+mn-lt"/>
                <a:ea typeface="+mn-ea"/>
                <a:cs typeface="+mn-cs"/>
              </a:rPr>
              <a:t>HelloWorld.</a:t>
            </a:r>
            <a:r>
              <a:rPr lang="fr-FR" sz="1200" b="1" i="0" kern="1200" dirty="0" err="1">
                <a:solidFill>
                  <a:schemeClr val="tx1"/>
                </a:solidFill>
                <a:latin typeface="+mn-lt"/>
                <a:ea typeface="+mn-ea"/>
                <a:cs typeface="+mn-cs"/>
              </a:rPr>
              <a:t>class</a:t>
            </a:r>
            <a:r>
              <a:rPr lang="fr-FR" sz="1200" b="0" i="0" kern="1200" dirty="0">
                <a:solidFill>
                  <a:schemeClr val="tx1"/>
                </a:solidFill>
                <a:latin typeface="+mn-lt"/>
                <a:ea typeface="+mn-ea"/>
                <a:cs typeface="+mn-cs"/>
              </a:rPr>
              <a:t>);  </a:t>
            </a:r>
          </a:p>
          <a:p>
            <a:r>
              <a:rPr lang="fr-FR" sz="1200" b="0" i="0" kern="1200" dirty="0">
                <a:solidFill>
                  <a:schemeClr val="tx1"/>
                </a:solidFill>
                <a:latin typeface="+mn-lt"/>
                <a:ea typeface="+mn-ea"/>
                <a:cs typeface="+mn-cs"/>
              </a:rPr>
              <a:t>        System.out.println(</a:t>
            </a:r>
            <a:r>
              <a:rPr lang="fr-FR" sz="1200" b="0" i="0" kern="1200" dirty="0" err="1">
                <a:solidFill>
                  <a:schemeClr val="tx1"/>
                </a:solidFill>
                <a:latin typeface="+mn-lt"/>
                <a:ea typeface="+mn-ea"/>
                <a:cs typeface="+mn-cs"/>
              </a:rPr>
              <a:t>hello.getHelloWorldAsString</a:t>
            </a:r>
            <a:r>
              <a:rPr lang="fr-FR" sz="1200" b="0" i="0" kern="1200" dirty="0">
                <a:solidFill>
                  <a:schemeClr val="tx1"/>
                </a:solidFill>
                <a:latin typeface="+mn-lt"/>
                <a:ea typeface="+mn-ea"/>
                <a:cs typeface="+mn-cs"/>
              </a:rPr>
              <a:t>("</a:t>
            </a:r>
            <a:r>
              <a:rPr lang="fr-FR" sz="1200" b="0" i="0" kern="1200" dirty="0" err="1">
                <a:solidFill>
                  <a:schemeClr val="tx1"/>
                </a:solidFill>
                <a:latin typeface="+mn-lt"/>
                <a:ea typeface="+mn-ea"/>
                <a:cs typeface="+mn-cs"/>
              </a:rPr>
              <a:t>javatpoint</a:t>
            </a:r>
            <a:r>
              <a:rPr lang="fr-FR" sz="1200" b="0" i="0" kern="1200" dirty="0">
                <a:solidFill>
                  <a:schemeClr val="tx1"/>
                </a:solidFill>
                <a:latin typeface="+mn-lt"/>
                <a:ea typeface="+mn-ea"/>
                <a:cs typeface="+mn-cs"/>
              </a:rPr>
              <a:t> document"));  </a:t>
            </a:r>
          </a:p>
          <a:p>
            <a:r>
              <a:rPr lang="fr-FR" sz="1200" b="0" i="0" kern="1200" dirty="0">
                <a:solidFill>
                  <a:schemeClr val="tx1"/>
                </a:solidFill>
                <a:latin typeface="+mn-lt"/>
                <a:ea typeface="+mn-ea"/>
                <a:cs typeface="+mn-cs"/>
              </a:rPr>
              <a:t>     }  </a:t>
            </a:r>
          </a:p>
          <a:p>
            <a:r>
              <a:rPr lang="fr-FR" sz="1200" b="0" i="0" kern="1200" dirty="0">
                <a:solidFill>
                  <a:schemeClr val="tx1"/>
                </a:solidFill>
                <a:latin typeface="+mn-lt"/>
                <a:ea typeface="+mn-ea"/>
                <a:cs typeface="+mn-cs"/>
              </a:rPr>
              <a:t> }  </a:t>
            </a:r>
          </a:p>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243</a:t>
            </a:fld>
            <a:endParaRPr lang="fr-F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362" name="Rectangle 2"/>
          <p:cNvSpPr>
            <a:spLocks noGrp="1" noRot="1" noChangeAspect="1" noChangeArrowheads="1" noTextEdit="1"/>
          </p:cNvSpPr>
          <p:nvPr>
            <p:ph type="sldImg"/>
          </p:nvPr>
        </p:nvSpPr>
        <p:spPr>
          <a:ln/>
        </p:spPr>
      </p:sp>
      <p:sp>
        <p:nvSpPr>
          <p:cNvPr id="1295363"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54600261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450" name="Rectangle 2"/>
          <p:cNvSpPr>
            <a:spLocks noGrp="1" noRot="1" noChangeAspect="1" noChangeArrowheads="1" noTextEdit="1"/>
          </p:cNvSpPr>
          <p:nvPr>
            <p:ph type="sldImg"/>
          </p:nvPr>
        </p:nvSpPr>
        <p:spPr>
          <a:ln/>
        </p:spPr>
      </p:sp>
      <p:sp>
        <p:nvSpPr>
          <p:cNvPr id="2152451"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62616764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498" name="Rectangle 2"/>
          <p:cNvSpPr>
            <a:spLocks noGrp="1" noRot="1" noChangeAspect="1" noChangeArrowheads="1" noTextEdit="1"/>
          </p:cNvSpPr>
          <p:nvPr>
            <p:ph type="sldImg"/>
          </p:nvPr>
        </p:nvSpPr>
        <p:spPr>
          <a:ln/>
        </p:spPr>
      </p:sp>
      <p:sp>
        <p:nvSpPr>
          <p:cNvPr id="2154499"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199707075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6546" name="Rectangle 2"/>
          <p:cNvSpPr>
            <a:spLocks noGrp="1" noRot="1" noChangeAspect="1" noChangeArrowheads="1" noTextEdit="1"/>
          </p:cNvSpPr>
          <p:nvPr>
            <p:ph type="sldImg"/>
          </p:nvPr>
        </p:nvSpPr>
        <p:spPr>
          <a:ln/>
        </p:spPr>
      </p:sp>
      <p:sp>
        <p:nvSpPr>
          <p:cNvPr id="2156547" name="Rectangle 3"/>
          <p:cNvSpPr>
            <a:spLocks noGrp="1" noChangeArrowheads="1"/>
          </p:cNvSpPr>
          <p:nvPr>
            <p:ph type="body" idx="1"/>
          </p:nvPr>
        </p:nvSpPr>
        <p:spPr>
          <a:ln/>
        </p:spPr>
        <p:txBody>
          <a:bodyPr/>
          <a:lstStyle/>
          <a:p>
            <a:r>
              <a:rPr lang="fr-FR" b="1">
                <a:ea typeface="MS Mincho" pitchFamily="49" charset="-128"/>
              </a:rPr>
              <a:t>Pour en savoir plus sur la fédération d'identités :</a:t>
            </a:r>
          </a:p>
          <a:p>
            <a:r>
              <a:rPr lang="fr-FR">
                <a:ea typeface="MS Mincho" pitchFamily="49" charset="-128"/>
              </a:rPr>
              <a:t>http://www.journaldunet.com/solutions/systemes-reseaux/analyses/07/0628-federation-identite.shtml</a:t>
            </a:r>
          </a:p>
          <a:p>
            <a:r>
              <a:rPr lang="fr-FR">
                <a:ea typeface="MS Mincho" pitchFamily="49" charset="-128"/>
              </a:rPr>
              <a:t>http://www.synergies-publiques.fr/article.php?id_article=701</a:t>
            </a:r>
            <a:endParaRPr lang="fr-FR"/>
          </a:p>
        </p:txBody>
      </p:sp>
    </p:spTree>
    <p:extLst>
      <p:ext uri="{BB962C8B-B14F-4D97-AF65-F5344CB8AC3E}">
        <p14:creationId xmlns:p14="http://schemas.microsoft.com/office/powerpoint/2010/main" val="170751299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346" name="Rectangle 2"/>
          <p:cNvSpPr>
            <a:spLocks noGrp="1" noRot="1" noChangeAspect="1" noChangeArrowheads="1" noTextEdit="1"/>
          </p:cNvSpPr>
          <p:nvPr>
            <p:ph type="sldImg"/>
          </p:nvPr>
        </p:nvSpPr>
        <p:spPr>
          <a:ln/>
        </p:spPr>
      </p:sp>
      <p:sp>
        <p:nvSpPr>
          <p:cNvPr id="1337347" name="Rectangle 3"/>
          <p:cNvSpPr>
            <a:spLocks noGrp="1" noChangeArrowheads="1"/>
          </p:cNvSpPr>
          <p:nvPr>
            <p:ph type="body" idx="1"/>
          </p:nvPr>
        </p:nvSpPr>
        <p:spPr>
          <a:ln/>
        </p:spPr>
        <p:txBody>
          <a:bodyPr>
            <a:normAutofit fontScale="92500"/>
          </a:bodyPr>
          <a:lstStyle/>
          <a:p>
            <a:r>
              <a:rPr lang="fr-FR" b="1"/>
              <a:t>HTTPS :</a:t>
            </a:r>
            <a:r>
              <a:rPr lang="fr-FR"/>
              <a:t> c’est du HTTP sécurisé (S pour </a:t>
            </a:r>
            <a:r>
              <a:rPr lang="fr-FR" i="1"/>
              <a:t>Secured</a:t>
            </a:r>
            <a:r>
              <a:rPr lang="fr-FR"/>
              <a:t>) avec les protocoles SSL et TLS. Il utilise le port 443 par défaut. Cela permet d’encrypter les données entre le serveur et le client et assure la sécurité du transport des informations. Par exemple, si quelqu’un surveille vos communications sur le Web, il pourra les lire en HTTP, pas en HTTPS. Il suffit en général d’activer le module SSL du serveur Web pour que le site puisse utiliser HTTPS. Il faudra vérifier que le port est bien redirigé à partir d’un firewall.</a:t>
            </a:r>
          </a:p>
          <a:p>
            <a:endParaRPr lang="fr-FR"/>
          </a:p>
          <a:p>
            <a:r>
              <a:rPr lang="fr-FR" b="1"/>
              <a:t>SSL :</a:t>
            </a:r>
            <a:r>
              <a:rPr lang="fr-FR"/>
              <a:t> couche 5 (session) du modèle OSI. C’est un protocole de sécurisation des données. Il n’est pas forcément lié à HTTP. On le retrouve utilisé en collaboration avec d’autres protocoles du Web : FTP, POP (</a:t>
            </a:r>
            <a:r>
              <a:rPr lang="fr-FR" i="1"/>
              <a:t>Post Office Protocol</a:t>
            </a:r>
            <a:r>
              <a:rPr lang="fr-FR"/>
              <a:t>), etc… La version 2.0 est petit à petit abandonnée. Une version 3.0 existe. Mais de plus en plus l’utilisation de ce protocole sera remplacée au profit du TLS. SSL est utilisé par extension de langage.</a:t>
            </a:r>
          </a:p>
          <a:p>
            <a:endParaRPr lang="fr-FR"/>
          </a:p>
          <a:p>
            <a:r>
              <a:rPr lang="fr-FR" b="1"/>
              <a:t>TLS :</a:t>
            </a:r>
            <a:r>
              <a:rPr lang="fr-FR"/>
              <a:t> couche 5 (session) du modèle OSI. Comme SSL cette méthode permet d’assurer trois points : l’authentification du serveur par l’envoi d’un certificat numérique X509 délivré par une autorité de certification (AC) , la confidentialité des échanges par encryptage des données échangées et l’intégrité des données par une fonction de hachage.</a:t>
            </a:r>
          </a:p>
          <a:p>
            <a:endParaRPr lang="fr-FR"/>
          </a:p>
          <a:p>
            <a:r>
              <a:rPr lang="fr-FR" b="1"/>
              <a:t>Certificat :</a:t>
            </a:r>
            <a:r>
              <a:rPr lang="fr-FR"/>
              <a:t> les certificats sont des sortes de cartes d’identité virtuelles authentifiées par des sociétés tierces de confiance (Verisign, GlobalSign, Thawte). Ils servent à vérifier que l’interlocuteur avec lequel on communique est bien celui qu’il prétend être. La norme utilisée est X.509. On peut obtenir les informations en double-cliquant sur le cadenas qui apparaît lorsqu’une connexion sécurisée est établie. Il existe différents niveaux de certificats.</a:t>
            </a:r>
          </a:p>
        </p:txBody>
      </p:sp>
    </p:spTree>
    <p:extLst>
      <p:ext uri="{BB962C8B-B14F-4D97-AF65-F5344CB8AC3E}">
        <p14:creationId xmlns:p14="http://schemas.microsoft.com/office/powerpoint/2010/main" val="36781910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8594" name="Rectangle 2"/>
          <p:cNvSpPr>
            <a:spLocks noGrp="1" noRot="1" noChangeAspect="1" noChangeArrowheads="1" noTextEdit="1"/>
          </p:cNvSpPr>
          <p:nvPr>
            <p:ph type="sldImg"/>
          </p:nvPr>
        </p:nvSpPr>
        <p:spPr>
          <a:ln/>
        </p:spPr>
      </p:sp>
      <p:sp>
        <p:nvSpPr>
          <p:cNvPr id="2158595" name="Rectangle 3"/>
          <p:cNvSpPr>
            <a:spLocks noGrp="1" noChangeArrowheads="1"/>
          </p:cNvSpPr>
          <p:nvPr>
            <p:ph type="body" idx="1"/>
          </p:nvPr>
        </p:nvSpPr>
        <p:spPr>
          <a:ln/>
        </p:spPr>
        <p:txBody>
          <a:bodyPr>
            <a:normAutofit lnSpcReduction="10000"/>
          </a:bodyPr>
          <a:lstStyle/>
          <a:p>
            <a:r>
              <a:rPr lang="fr-FR" b="1" dirty="0"/>
              <a:t>-Le doc doit ne</a:t>
            </a:r>
            <a:r>
              <a:rPr lang="fr-FR" b="1" baseline="0" dirty="0"/>
              <a:t> doit être que partiellement signé pour permettre l’édition</a:t>
            </a:r>
          </a:p>
          <a:p>
            <a:r>
              <a:rPr lang="fr-FR" b="1" dirty="0"/>
              <a:t>Pour en savoir plus sur XML </a:t>
            </a:r>
            <a:r>
              <a:rPr lang="fr-FR" b="1" dirty="0" err="1"/>
              <a:t>DSig</a:t>
            </a:r>
            <a:r>
              <a:rPr lang="fr-FR" b="1" dirty="0"/>
              <a:t> :</a:t>
            </a:r>
          </a:p>
          <a:p>
            <a:r>
              <a:rPr lang="fr-FR" dirty="0"/>
              <a:t>http://www.w3.org/TR/xmldsig-core/</a:t>
            </a:r>
          </a:p>
          <a:p>
            <a:endParaRPr lang="fr-FR" dirty="0"/>
          </a:p>
          <a:p>
            <a:r>
              <a:rPr lang="fr-FR" b="1" dirty="0"/>
              <a:t>Normes sur XML </a:t>
            </a:r>
            <a:r>
              <a:rPr lang="fr-FR" b="1" dirty="0" err="1"/>
              <a:t>Encryption</a:t>
            </a:r>
            <a:r>
              <a:rPr lang="fr-FR" b="1" dirty="0"/>
              <a:t> :</a:t>
            </a:r>
          </a:p>
          <a:p>
            <a:r>
              <a:rPr lang="fr-FR" dirty="0"/>
              <a:t>http://www.w3.org/TR/xmlenc-core/</a:t>
            </a:r>
          </a:p>
          <a:p>
            <a:r>
              <a:rPr lang="fr-FR" dirty="0"/>
              <a:t>http://www.yoyodesign.org/doc/w3c/xmlenc-core/</a:t>
            </a:r>
          </a:p>
          <a:p>
            <a:endParaRPr lang="fr-FR" dirty="0"/>
          </a:p>
          <a:p>
            <a:r>
              <a:rPr lang="fr-FR" b="1" dirty="0"/>
              <a:t>Explications XML </a:t>
            </a:r>
            <a:r>
              <a:rPr lang="fr-FR" b="1" dirty="0" err="1"/>
              <a:t>Dsig</a:t>
            </a:r>
            <a:r>
              <a:rPr lang="fr-FR" b="1" dirty="0"/>
              <a:t> :</a:t>
            </a:r>
            <a:endParaRPr lang="fr-FR" dirty="0"/>
          </a:p>
          <a:p>
            <a:r>
              <a:rPr lang="fr-FR" dirty="0"/>
              <a:t>http://msdn.microsoft.com/en-us/library/ms996502.aspx</a:t>
            </a:r>
          </a:p>
          <a:p>
            <a:endParaRPr lang="fr-FR" b="1" dirty="0"/>
          </a:p>
          <a:p>
            <a:r>
              <a:rPr lang="fr-FR" b="1" dirty="0"/>
              <a:t>Adresses des algorithmes :</a:t>
            </a:r>
          </a:p>
          <a:p>
            <a:r>
              <a:rPr lang="fr-FR" dirty="0"/>
              <a:t>http://www.w3.org/TR/2013/NOTE-xmlsec-algorithms-20130411/</a:t>
            </a:r>
          </a:p>
          <a:p>
            <a:endParaRPr lang="fr-FR" dirty="0"/>
          </a:p>
          <a:p>
            <a:r>
              <a:rPr lang="fr-FR" b="1" dirty="0"/>
              <a:t>Outils</a:t>
            </a:r>
            <a:r>
              <a:rPr lang="fr-FR" b="1" baseline="0" dirty="0"/>
              <a:t> en ligne pour </a:t>
            </a:r>
            <a:r>
              <a:rPr lang="fr-FR" b="1" baseline="0" dirty="0" err="1"/>
              <a:t>verifier</a:t>
            </a:r>
            <a:r>
              <a:rPr lang="fr-FR" b="1" baseline="0" dirty="0"/>
              <a:t> une signature :</a:t>
            </a:r>
          </a:p>
          <a:p>
            <a:r>
              <a:rPr lang="fr-FR" baseline="0" dirty="0"/>
              <a:t>http://www.aleksey.com/xmlsec/xmldsig-verifier.html </a:t>
            </a:r>
          </a:p>
          <a:p>
            <a:r>
              <a:rPr lang="fr-FR" b="1" baseline="0" dirty="0"/>
              <a:t>API java :</a:t>
            </a:r>
          </a:p>
          <a:p>
            <a:r>
              <a:rPr lang="fr-FR" b="0" baseline="0" dirty="0"/>
              <a:t> JSR 105 XML Digital Signature APIs (</a:t>
            </a:r>
            <a:r>
              <a:rPr lang="fr-FR" b="0" baseline="0" dirty="0" err="1"/>
              <a:t>javax.security.xml.dsig</a:t>
            </a:r>
            <a:r>
              <a:rPr lang="fr-FR" b="0" baseline="0" dirty="0"/>
              <a:t>)</a:t>
            </a:r>
          </a:p>
          <a:p>
            <a:r>
              <a:rPr lang="fr-FR" sz="800" b="1" i="0" kern="1200" dirty="0">
                <a:solidFill>
                  <a:schemeClr val="tx1"/>
                </a:solidFill>
                <a:latin typeface="Arial" charset="0"/>
                <a:ea typeface="+mn-ea"/>
                <a:cs typeface="+mn-cs"/>
              </a:rPr>
              <a:t>[XML-C14N]</a:t>
            </a:r>
            <a:r>
              <a:rPr lang="fr-FR" sz="800" b="0" i="0" kern="1200" dirty="0">
                <a:solidFill>
                  <a:schemeClr val="tx1"/>
                </a:solidFill>
                <a:latin typeface="Arial" charset="0"/>
                <a:ea typeface="+mn-ea"/>
                <a:cs typeface="+mn-cs"/>
              </a:rPr>
              <a:t> RFC 3076 </a:t>
            </a:r>
            <a:r>
              <a:rPr lang="fr-FR" sz="800" b="0" i="1" kern="1200" dirty="0">
                <a:solidFill>
                  <a:schemeClr val="tx1"/>
                </a:solidFill>
                <a:latin typeface="Arial" charset="0"/>
                <a:ea typeface="+mn-ea"/>
                <a:cs typeface="+mn-cs"/>
              </a:rPr>
              <a:t>Canonical XML Version 1.0</a:t>
            </a:r>
            <a:r>
              <a:rPr lang="fr-FR" sz="800" b="0" i="0" kern="1200" dirty="0">
                <a:solidFill>
                  <a:schemeClr val="tx1"/>
                </a:solidFill>
                <a:latin typeface="Arial" charset="0"/>
                <a:ea typeface="+mn-ea"/>
                <a:cs typeface="+mn-cs"/>
              </a:rPr>
              <a:t>, March 2001, &lt;</a:t>
            </a:r>
            <a:r>
              <a:rPr lang="fr-FR" sz="800" b="0" i="0" u="sng" kern="1200" dirty="0">
                <a:solidFill>
                  <a:schemeClr val="tx1"/>
                </a:solidFill>
                <a:latin typeface="Arial" charset="0"/>
                <a:ea typeface="+mn-ea"/>
                <a:cs typeface="+mn-cs"/>
                <a:hlinkClick r:id="rId3"/>
              </a:rPr>
              <a:t>http://www.ietf.org/rfc/rfc3076.txt</a:t>
            </a:r>
            <a:r>
              <a:rPr lang="fr-FR" sz="800" b="0" i="0" kern="1200" dirty="0">
                <a:solidFill>
                  <a:schemeClr val="tx1"/>
                </a:solidFill>
                <a:latin typeface="Arial" charset="0"/>
                <a:ea typeface="+mn-ea"/>
                <a:cs typeface="+mn-cs"/>
              </a:rPr>
              <a:t>&gt;.</a:t>
            </a:r>
          </a:p>
          <a:p>
            <a:r>
              <a:rPr lang="fr-FR" sz="800" b="1" i="0" kern="1200" dirty="0">
                <a:solidFill>
                  <a:schemeClr val="tx1"/>
                </a:solidFill>
                <a:latin typeface="Arial" charset="0"/>
                <a:ea typeface="+mn-ea"/>
                <a:cs typeface="+mn-cs"/>
              </a:rPr>
              <a:t>[XML-DSIG]</a:t>
            </a:r>
            <a:r>
              <a:rPr lang="fr-FR" sz="800" b="0" i="0" kern="1200" dirty="0">
                <a:solidFill>
                  <a:schemeClr val="tx1"/>
                </a:solidFill>
                <a:latin typeface="Arial" charset="0"/>
                <a:ea typeface="+mn-ea"/>
                <a:cs typeface="+mn-cs"/>
              </a:rPr>
              <a:t> RFC 3275 </a:t>
            </a:r>
            <a:r>
              <a:rPr lang="fr-FR" sz="800" b="0" i="1" kern="1200" dirty="0">
                <a:solidFill>
                  <a:schemeClr val="tx1"/>
                </a:solidFill>
                <a:latin typeface="Arial" charset="0"/>
                <a:ea typeface="+mn-ea"/>
                <a:cs typeface="+mn-cs"/>
              </a:rPr>
              <a:t>XML-Signature </a:t>
            </a:r>
            <a:r>
              <a:rPr lang="fr-FR" sz="800" b="0" i="1" kern="1200" dirty="0" err="1">
                <a:solidFill>
                  <a:schemeClr val="tx1"/>
                </a:solidFill>
                <a:latin typeface="Arial" charset="0"/>
                <a:ea typeface="+mn-ea"/>
                <a:cs typeface="+mn-cs"/>
              </a:rPr>
              <a:t>Syntax</a:t>
            </a:r>
            <a:r>
              <a:rPr lang="fr-FR" sz="800" b="0" i="1" kern="1200" dirty="0">
                <a:solidFill>
                  <a:schemeClr val="tx1"/>
                </a:solidFill>
                <a:latin typeface="Arial" charset="0"/>
                <a:ea typeface="+mn-ea"/>
                <a:cs typeface="+mn-cs"/>
              </a:rPr>
              <a:t> and </a:t>
            </a:r>
            <a:r>
              <a:rPr lang="fr-FR" sz="800" b="0" i="1" kern="1200" dirty="0" err="1">
                <a:solidFill>
                  <a:schemeClr val="tx1"/>
                </a:solidFill>
                <a:latin typeface="Arial" charset="0"/>
                <a:ea typeface="+mn-ea"/>
                <a:cs typeface="+mn-cs"/>
              </a:rPr>
              <a:t>Processing</a:t>
            </a:r>
            <a:r>
              <a:rPr lang="fr-FR" sz="800" b="0" i="0" kern="1200" dirty="0">
                <a:solidFill>
                  <a:schemeClr val="tx1"/>
                </a:solidFill>
                <a:latin typeface="Arial" charset="0"/>
                <a:ea typeface="+mn-ea"/>
                <a:cs typeface="+mn-cs"/>
              </a:rPr>
              <a:t>, March 2002, &lt;</a:t>
            </a:r>
            <a:r>
              <a:rPr lang="fr-FR" sz="800" b="0" i="0" u="sng" kern="1200" dirty="0">
                <a:solidFill>
                  <a:schemeClr val="tx1"/>
                </a:solidFill>
                <a:latin typeface="Arial" charset="0"/>
                <a:ea typeface="+mn-ea"/>
                <a:cs typeface="+mn-cs"/>
                <a:hlinkClick r:id="rId4"/>
              </a:rPr>
              <a:t>http://www.ietf.org/rfc/rfc3275.txt</a:t>
            </a:r>
            <a:r>
              <a:rPr lang="fr-FR" sz="800" b="0" i="0" kern="1200" dirty="0">
                <a:solidFill>
                  <a:schemeClr val="tx1"/>
                </a:solidFill>
                <a:latin typeface="Arial" charset="0"/>
                <a:ea typeface="+mn-ea"/>
                <a:cs typeface="+mn-cs"/>
              </a:rPr>
              <a:t>&gt;.</a:t>
            </a:r>
          </a:p>
          <a:p>
            <a:r>
              <a:rPr lang="fr-FR" sz="800" b="1" i="0" kern="1200" dirty="0">
                <a:solidFill>
                  <a:schemeClr val="tx1"/>
                </a:solidFill>
                <a:latin typeface="Arial" charset="0"/>
                <a:ea typeface="+mn-ea"/>
                <a:cs typeface="+mn-cs"/>
              </a:rPr>
              <a:t>[SMIME-EX]</a:t>
            </a:r>
            <a:r>
              <a:rPr lang="fr-FR" sz="800" b="0" i="0" kern="1200" dirty="0">
                <a:solidFill>
                  <a:schemeClr val="tx1"/>
                </a:solidFill>
                <a:latin typeface="Arial" charset="0"/>
                <a:ea typeface="+mn-ea"/>
                <a:cs typeface="+mn-cs"/>
              </a:rPr>
              <a:t> RFC 4134 </a:t>
            </a:r>
            <a:r>
              <a:rPr lang="fr-FR" sz="800" b="0" i="1" kern="1200" dirty="0" err="1">
                <a:solidFill>
                  <a:schemeClr val="tx1"/>
                </a:solidFill>
                <a:latin typeface="Arial" charset="0"/>
                <a:ea typeface="+mn-ea"/>
                <a:cs typeface="+mn-cs"/>
              </a:rPr>
              <a:t>Examples</a:t>
            </a:r>
            <a:r>
              <a:rPr lang="fr-FR" sz="800" b="0" i="1" kern="1200" dirty="0">
                <a:solidFill>
                  <a:schemeClr val="tx1"/>
                </a:solidFill>
                <a:latin typeface="Arial" charset="0"/>
                <a:ea typeface="+mn-ea"/>
                <a:cs typeface="+mn-cs"/>
              </a:rPr>
              <a:t> of S/MIME Messages</a:t>
            </a:r>
            <a:r>
              <a:rPr lang="fr-FR" sz="800" b="0" i="0" kern="1200" dirty="0">
                <a:solidFill>
                  <a:schemeClr val="tx1"/>
                </a:solidFill>
                <a:latin typeface="Arial" charset="0"/>
                <a:ea typeface="+mn-ea"/>
                <a:cs typeface="+mn-cs"/>
              </a:rPr>
              <a:t>, July 2005, &lt;</a:t>
            </a:r>
            <a:r>
              <a:rPr lang="fr-FR" sz="800" b="0" i="0" u="sng" kern="1200" dirty="0">
                <a:solidFill>
                  <a:schemeClr val="tx1"/>
                </a:solidFill>
                <a:latin typeface="Arial" charset="0"/>
                <a:ea typeface="+mn-ea"/>
                <a:cs typeface="+mn-cs"/>
                <a:hlinkClick r:id="rId5"/>
              </a:rPr>
              <a:t>http://www.ietf.org/rfc/rfc4134.txt</a:t>
            </a:r>
            <a:r>
              <a:rPr lang="fr-FR" sz="800" b="0" i="0" kern="1200" dirty="0">
                <a:solidFill>
                  <a:schemeClr val="tx1"/>
                </a:solidFill>
                <a:latin typeface="Arial" charset="0"/>
                <a:ea typeface="+mn-ea"/>
                <a:cs typeface="+mn-cs"/>
              </a:rPr>
              <a:t>&gt;.</a:t>
            </a:r>
          </a:p>
          <a:p>
            <a:r>
              <a:rPr lang="fr-FR" sz="800" b="0" i="0" kern="1200" dirty="0">
                <a:solidFill>
                  <a:schemeClr val="tx1"/>
                </a:solidFill>
                <a:latin typeface="Arial" charset="0"/>
                <a:ea typeface="+mn-ea"/>
                <a:cs typeface="+mn-cs"/>
              </a:rPr>
              <a:t>XML Signature WG &lt;</a:t>
            </a:r>
            <a:r>
              <a:rPr lang="fr-FR" sz="800" b="0" i="0" u="sng" kern="1200" dirty="0">
                <a:solidFill>
                  <a:schemeClr val="tx1"/>
                </a:solidFill>
                <a:latin typeface="Arial" charset="0"/>
                <a:ea typeface="+mn-ea"/>
                <a:cs typeface="+mn-cs"/>
                <a:hlinkClick r:id="rId6"/>
              </a:rPr>
              <a:t>http://www.w3.org/Signature/</a:t>
            </a:r>
            <a:r>
              <a:rPr lang="fr-FR" sz="800" b="0" i="0" kern="1200" dirty="0">
                <a:solidFill>
                  <a:schemeClr val="tx1"/>
                </a:solidFill>
                <a:latin typeface="Arial" charset="0"/>
                <a:ea typeface="+mn-ea"/>
                <a:cs typeface="+mn-cs"/>
              </a:rPr>
              <a:t>&gt;:</a:t>
            </a:r>
          </a:p>
          <a:p>
            <a:pPr lvl="1"/>
            <a:r>
              <a:rPr lang="fr-FR" sz="1000" b="0" i="1" kern="1200" dirty="0">
                <a:solidFill>
                  <a:schemeClr val="tx1"/>
                </a:solidFill>
                <a:latin typeface="Arial" charset="0"/>
                <a:ea typeface="+mn-ea"/>
                <a:cs typeface="+mn-cs"/>
              </a:rPr>
              <a:t>XML-Signature </a:t>
            </a:r>
            <a:r>
              <a:rPr lang="fr-FR" sz="1000" b="0" i="1" kern="1200" dirty="0" err="1">
                <a:solidFill>
                  <a:schemeClr val="tx1"/>
                </a:solidFill>
                <a:latin typeface="Arial" charset="0"/>
                <a:ea typeface="+mn-ea"/>
                <a:cs typeface="+mn-cs"/>
              </a:rPr>
              <a:t>Syntax</a:t>
            </a:r>
            <a:r>
              <a:rPr lang="fr-FR" sz="1000" b="0" i="1" kern="1200" dirty="0">
                <a:solidFill>
                  <a:schemeClr val="tx1"/>
                </a:solidFill>
                <a:latin typeface="Arial" charset="0"/>
                <a:ea typeface="+mn-ea"/>
                <a:cs typeface="+mn-cs"/>
              </a:rPr>
              <a:t> and </a:t>
            </a:r>
            <a:r>
              <a:rPr lang="fr-FR" sz="1000" b="0" i="1" kern="1200" dirty="0" err="1">
                <a:solidFill>
                  <a:schemeClr val="tx1"/>
                </a:solidFill>
                <a:latin typeface="Arial" charset="0"/>
                <a:ea typeface="+mn-ea"/>
                <a:cs typeface="+mn-cs"/>
              </a:rPr>
              <a:t>Processing</a:t>
            </a:r>
            <a:r>
              <a:rPr lang="fr-FR" sz="1000" b="0" i="0" kern="1200" dirty="0">
                <a:solidFill>
                  <a:schemeClr val="tx1"/>
                </a:solidFill>
                <a:latin typeface="Arial" charset="0"/>
                <a:ea typeface="+mn-ea"/>
                <a:cs typeface="+mn-cs"/>
              </a:rPr>
              <a:t> &lt;</a:t>
            </a:r>
            <a:r>
              <a:rPr lang="fr-FR" sz="1000" b="0" i="0" u="sng" kern="1200" dirty="0">
                <a:solidFill>
                  <a:schemeClr val="tx1"/>
                </a:solidFill>
                <a:latin typeface="Arial" charset="0"/>
                <a:ea typeface="+mn-ea"/>
                <a:cs typeface="+mn-cs"/>
                <a:hlinkClick r:id="rId7"/>
              </a:rPr>
              <a:t>http://www.w3.org/TR/xmldsig-core/</a:t>
            </a:r>
            <a:r>
              <a:rPr lang="fr-FR" sz="1000" b="0" i="0" kern="1200" dirty="0">
                <a:solidFill>
                  <a:schemeClr val="tx1"/>
                </a:solidFill>
                <a:latin typeface="Arial" charset="0"/>
                <a:ea typeface="+mn-ea"/>
                <a:cs typeface="+mn-cs"/>
              </a:rPr>
              <a:t>&gt;</a:t>
            </a:r>
          </a:p>
          <a:p>
            <a:pPr lvl="1"/>
            <a:r>
              <a:rPr lang="fr-FR" sz="1000" b="0" i="1" kern="1200" dirty="0">
                <a:solidFill>
                  <a:schemeClr val="tx1"/>
                </a:solidFill>
                <a:latin typeface="Arial" charset="0"/>
                <a:ea typeface="+mn-ea"/>
                <a:cs typeface="+mn-cs"/>
              </a:rPr>
              <a:t>Canonical XML Version 1.0</a:t>
            </a:r>
            <a:r>
              <a:rPr lang="fr-FR" sz="1000" b="0" i="0" kern="1200" dirty="0">
                <a:solidFill>
                  <a:schemeClr val="tx1"/>
                </a:solidFill>
                <a:latin typeface="Arial" charset="0"/>
                <a:ea typeface="+mn-ea"/>
                <a:cs typeface="+mn-cs"/>
              </a:rPr>
              <a:t>, &lt;</a:t>
            </a:r>
            <a:r>
              <a:rPr lang="fr-FR" sz="1000" b="0" i="0" u="sng" kern="1200" dirty="0">
                <a:solidFill>
                  <a:schemeClr val="tx1"/>
                </a:solidFill>
                <a:latin typeface="Arial" charset="0"/>
                <a:ea typeface="+mn-ea"/>
                <a:cs typeface="+mn-cs"/>
                <a:hlinkClick r:id="rId8"/>
              </a:rPr>
              <a:t>http://www.w3.org/TR/2001/REC-xml-c14n-20010315/</a:t>
            </a:r>
            <a:r>
              <a:rPr lang="fr-FR" sz="1000" b="0" i="0" kern="1200" dirty="0">
                <a:solidFill>
                  <a:schemeClr val="tx1"/>
                </a:solidFill>
                <a:latin typeface="Arial" charset="0"/>
                <a:ea typeface="+mn-ea"/>
                <a:cs typeface="+mn-cs"/>
              </a:rPr>
              <a:t>&gt;</a:t>
            </a:r>
          </a:p>
          <a:p>
            <a:pPr lvl="1"/>
            <a:r>
              <a:rPr lang="fr-FR" sz="1000" b="0" i="1" kern="1200" dirty="0">
                <a:solidFill>
                  <a:schemeClr val="tx1"/>
                </a:solidFill>
                <a:latin typeface="Arial" charset="0"/>
                <a:ea typeface="+mn-ea"/>
                <a:cs typeface="+mn-cs"/>
              </a:rPr>
              <a:t>Exclusive XML </a:t>
            </a:r>
            <a:r>
              <a:rPr lang="fr-FR" sz="1000" b="0" i="1" kern="1200" dirty="0" err="1">
                <a:solidFill>
                  <a:schemeClr val="tx1"/>
                </a:solidFill>
                <a:latin typeface="Arial" charset="0"/>
                <a:ea typeface="+mn-ea"/>
                <a:cs typeface="+mn-cs"/>
              </a:rPr>
              <a:t>Canonicalization</a:t>
            </a:r>
            <a:r>
              <a:rPr lang="fr-FR" sz="1000" b="0" i="1" kern="1200" dirty="0">
                <a:solidFill>
                  <a:schemeClr val="tx1"/>
                </a:solidFill>
                <a:latin typeface="Arial" charset="0"/>
                <a:ea typeface="+mn-ea"/>
                <a:cs typeface="+mn-cs"/>
              </a:rPr>
              <a:t> Version 1.0</a:t>
            </a:r>
            <a:r>
              <a:rPr lang="fr-FR" sz="1000" b="0" i="0" kern="1200" dirty="0">
                <a:solidFill>
                  <a:schemeClr val="tx1"/>
                </a:solidFill>
                <a:latin typeface="Arial" charset="0"/>
                <a:ea typeface="+mn-ea"/>
                <a:cs typeface="+mn-cs"/>
              </a:rPr>
              <a:t>, &lt;</a:t>
            </a:r>
            <a:r>
              <a:rPr lang="fr-FR" sz="1000" b="0" i="0" u="sng" kern="1200" dirty="0">
                <a:solidFill>
                  <a:schemeClr val="tx1"/>
                </a:solidFill>
                <a:latin typeface="Arial" charset="0"/>
                <a:ea typeface="+mn-ea"/>
                <a:cs typeface="+mn-cs"/>
                <a:hlinkClick r:id="rId9"/>
              </a:rPr>
              <a:t>http://www.w3.org/TR/2002/REC-xml-exc-c14n-20020718/</a:t>
            </a:r>
            <a:r>
              <a:rPr lang="fr-FR" sz="1000" b="0" i="0" kern="1200" dirty="0">
                <a:solidFill>
                  <a:schemeClr val="tx1"/>
                </a:solidFill>
                <a:latin typeface="Arial" charset="0"/>
                <a:ea typeface="+mn-ea"/>
                <a:cs typeface="+mn-cs"/>
              </a:rPr>
              <a:t>&gt;</a:t>
            </a:r>
          </a:p>
          <a:p>
            <a:endParaRPr lang="fr-FR" dirty="0"/>
          </a:p>
        </p:txBody>
      </p:sp>
    </p:spTree>
    <p:extLst>
      <p:ext uri="{BB962C8B-B14F-4D97-AF65-F5344CB8AC3E}">
        <p14:creationId xmlns:p14="http://schemas.microsoft.com/office/powerpoint/2010/main" val="403591838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8594" name="Rectangle 2"/>
          <p:cNvSpPr>
            <a:spLocks noGrp="1" noRot="1" noChangeAspect="1" noChangeArrowheads="1" noTextEdit="1"/>
          </p:cNvSpPr>
          <p:nvPr>
            <p:ph type="sldImg"/>
          </p:nvPr>
        </p:nvSpPr>
        <p:spPr>
          <a:ln/>
        </p:spPr>
      </p:sp>
      <p:sp>
        <p:nvSpPr>
          <p:cNvPr id="2158595" name="Rectangle 3"/>
          <p:cNvSpPr>
            <a:spLocks noGrp="1" noChangeArrowheads="1"/>
          </p:cNvSpPr>
          <p:nvPr>
            <p:ph type="body" idx="1"/>
          </p:nvPr>
        </p:nvSpPr>
        <p:spPr>
          <a:ln/>
        </p:spPr>
        <p:txBody>
          <a:bodyPr>
            <a:normAutofit fontScale="92500" lnSpcReduction="10000"/>
          </a:bodyPr>
          <a:lstStyle/>
          <a:p>
            <a:r>
              <a:rPr lang="fr-FR" b="1" dirty="0"/>
              <a:t>-Le doc doit ne</a:t>
            </a:r>
            <a:r>
              <a:rPr lang="fr-FR" b="1" baseline="0" dirty="0"/>
              <a:t> doit être que partiellement signé pour permettre l’édition</a:t>
            </a:r>
          </a:p>
          <a:p>
            <a:r>
              <a:rPr lang="fr-FR" b="1" dirty="0"/>
              <a:t>-</a:t>
            </a:r>
          </a:p>
          <a:p>
            <a:endParaRPr lang="fr-FR" b="1" dirty="0"/>
          </a:p>
          <a:p>
            <a:r>
              <a:rPr lang="fr-FR" b="1" dirty="0"/>
              <a:t>Pour en savoir plus sur XML </a:t>
            </a:r>
            <a:r>
              <a:rPr lang="fr-FR" b="1" dirty="0" err="1"/>
              <a:t>DSig</a:t>
            </a:r>
            <a:r>
              <a:rPr lang="fr-FR" b="1" dirty="0"/>
              <a:t> :</a:t>
            </a:r>
          </a:p>
          <a:p>
            <a:r>
              <a:rPr lang="fr-FR" dirty="0"/>
              <a:t>http://www.w3.org/TR/xmldsig-core/</a:t>
            </a:r>
          </a:p>
          <a:p>
            <a:endParaRPr lang="fr-FR" dirty="0"/>
          </a:p>
          <a:p>
            <a:r>
              <a:rPr lang="fr-FR" b="1" dirty="0"/>
              <a:t>Normes sur XML </a:t>
            </a:r>
            <a:r>
              <a:rPr lang="fr-FR" b="1" dirty="0" err="1"/>
              <a:t>Encryption</a:t>
            </a:r>
            <a:r>
              <a:rPr lang="fr-FR" b="1" dirty="0"/>
              <a:t> :</a:t>
            </a:r>
          </a:p>
          <a:p>
            <a:r>
              <a:rPr lang="fr-FR" dirty="0"/>
              <a:t>http://www.w3.org/TR/xmlenc-core/</a:t>
            </a:r>
          </a:p>
          <a:p>
            <a:r>
              <a:rPr lang="fr-FR" dirty="0"/>
              <a:t>http://www.yoyodesign.org/doc/w3c/xmlenc-core/</a:t>
            </a:r>
          </a:p>
          <a:p>
            <a:endParaRPr lang="fr-FR" dirty="0"/>
          </a:p>
          <a:p>
            <a:r>
              <a:rPr lang="fr-FR" b="1" dirty="0"/>
              <a:t>Explications XML </a:t>
            </a:r>
            <a:r>
              <a:rPr lang="fr-FR" b="1" dirty="0" err="1"/>
              <a:t>Dsig</a:t>
            </a:r>
            <a:r>
              <a:rPr lang="fr-FR" b="1" dirty="0"/>
              <a:t> :</a:t>
            </a:r>
            <a:endParaRPr lang="fr-FR" dirty="0"/>
          </a:p>
          <a:p>
            <a:r>
              <a:rPr lang="fr-FR" dirty="0"/>
              <a:t>http://msdn.microsoft.com/en-us/library/ms996502.aspx</a:t>
            </a:r>
          </a:p>
          <a:p>
            <a:endParaRPr lang="fr-FR" b="1" dirty="0"/>
          </a:p>
          <a:p>
            <a:r>
              <a:rPr lang="fr-FR" b="1" dirty="0"/>
              <a:t>Adresses des algorithmes :</a:t>
            </a:r>
          </a:p>
          <a:p>
            <a:r>
              <a:rPr lang="fr-FR" dirty="0"/>
              <a:t>http://www.w3.org/TR/2013/NOTE-xmlsec-algorithms-20130411/</a:t>
            </a:r>
          </a:p>
          <a:p>
            <a:endParaRPr lang="fr-FR" dirty="0"/>
          </a:p>
          <a:p>
            <a:r>
              <a:rPr lang="fr-FR" b="1" dirty="0"/>
              <a:t>Outils</a:t>
            </a:r>
            <a:r>
              <a:rPr lang="fr-FR" b="1" baseline="0" dirty="0"/>
              <a:t> en ligne pour </a:t>
            </a:r>
            <a:r>
              <a:rPr lang="fr-FR" b="1" baseline="0" dirty="0" err="1"/>
              <a:t>verifier</a:t>
            </a:r>
            <a:r>
              <a:rPr lang="fr-FR" b="1" baseline="0" dirty="0"/>
              <a:t> une signature :</a:t>
            </a:r>
          </a:p>
          <a:p>
            <a:r>
              <a:rPr lang="fr-FR" baseline="0" dirty="0"/>
              <a:t>http://www.aleksey.com/xmlsec/xmldsig-verifier.html </a:t>
            </a:r>
          </a:p>
          <a:p>
            <a:endParaRPr lang="fr-FR" baseline="0" dirty="0"/>
          </a:p>
          <a:p>
            <a:r>
              <a:rPr lang="fr-FR" sz="800" b="1" i="0" kern="1200" dirty="0">
                <a:solidFill>
                  <a:schemeClr val="tx1"/>
                </a:solidFill>
                <a:latin typeface="Arial" charset="0"/>
                <a:ea typeface="+mn-ea"/>
                <a:cs typeface="+mn-cs"/>
              </a:rPr>
              <a:t>[XML-C14N]</a:t>
            </a:r>
            <a:r>
              <a:rPr lang="fr-FR" sz="800" b="0" i="0" kern="1200" dirty="0">
                <a:solidFill>
                  <a:schemeClr val="tx1"/>
                </a:solidFill>
                <a:latin typeface="Arial" charset="0"/>
                <a:ea typeface="+mn-ea"/>
                <a:cs typeface="+mn-cs"/>
              </a:rPr>
              <a:t> RFC 3076 </a:t>
            </a:r>
            <a:r>
              <a:rPr lang="fr-FR" sz="800" b="0" i="1" kern="1200" dirty="0">
                <a:solidFill>
                  <a:schemeClr val="tx1"/>
                </a:solidFill>
                <a:latin typeface="Arial" charset="0"/>
                <a:ea typeface="+mn-ea"/>
                <a:cs typeface="+mn-cs"/>
              </a:rPr>
              <a:t>Canonical XML Version 1.0</a:t>
            </a:r>
            <a:r>
              <a:rPr lang="fr-FR" sz="800" b="0" i="0" kern="1200" dirty="0">
                <a:solidFill>
                  <a:schemeClr val="tx1"/>
                </a:solidFill>
                <a:latin typeface="Arial" charset="0"/>
                <a:ea typeface="+mn-ea"/>
                <a:cs typeface="+mn-cs"/>
              </a:rPr>
              <a:t>, March 2001, &lt;</a:t>
            </a:r>
            <a:r>
              <a:rPr lang="fr-FR" sz="800" b="0" i="0" u="sng" kern="1200" dirty="0">
                <a:solidFill>
                  <a:schemeClr val="tx1"/>
                </a:solidFill>
                <a:latin typeface="Arial" charset="0"/>
                <a:ea typeface="+mn-ea"/>
                <a:cs typeface="+mn-cs"/>
                <a:hlinkClick r:id="rId3"/>
              </a:rPr>
              <a:t>http://www.ietf.org/rfc/rfc3076.txt</a:t>
            </a:r>
            <a:r>
              <a:rPr lang="fr-FR" sz="800" b="0" i="0" kern="1200" dirty="0">
                <a:solidFill>
                  <a:schemeClr val="tx1"/>
                </a:solidFill>
                <a:latin typeface="Arial" charset="0"/>
                <a:ea typeface="+mn-ea"/>
                <a:cs typeface="+mn-cs"/>
              </a:rPr>
              <a:t>&gt;.</a:t>
            </a:r>
          </a:p>
          <a:p>
            <a:r>
              <a:rPr lang="fr-FR" sz="800" b="1" i="0" kern="1200" dirty="0">
                <a:solidFill>
                  <a:schemeClr val="tx1"/>
                </a:solidFill>
                <a:latin typeface="Arial" charset="0"/>
                <a:ea typeface="+mn-ea"/>
                <a:cs typeface="+mn-cs"/>
              </a:rPr>
              <a:t>[XML-DSIG]</a:t>
            </a:r>
            <a:r>
              <a:rPr lang="fr-FR" sz="800" b="0" i="0" kern="1200" dirty="0">
                <a:solidFill>
                  <a:schemeClr val="tx1"/>
                </a:solidFill>
                <a:latin typeface="Arial" charset="0"/>
                <a:ea typeface="+mn-ea"/>
                <a:cs typeface="+mn-cs"/>
              </a:rPr>
              <a:t> RFC 3275 </a:t>
            </a:r>
            <a:r>
              <a:rPr lang="fr-FR" sz="800" b="0" i="1" kern="1200" dirty="0">
                <a:solidFill>
                  <a:schemeClr val="tx1"/>
                </a:solidFill>
                <a:latin typeface="Arial" charset="0"/>
                <a:ea typeface="+mn-ea"/>
                <a:cs typeface="+mn-cs"/>
              </a:rPr>
              <a:t>XML-Signature </a:t>
            </a:r>
            <a:r>
              <a:rPr lang="fr-FR" sz="800" b="0" i="1" kern="1200" dirty="0" err="1">
                <a:solidFill>
                  <a:schemeClr val="tx1"/>
                </a:solidFill>
                <a:latin typeface="Arial" charset="0"/>
                <a:ea typeface="+mn-ea"/>
                <a:cs typeface="+mn-cs"/>
              </a:rPr>
              <a:t>Syntax</a:t>
            </a:r>
            <a:r>
              <a:rPr lang="fr-FR" sz="800" b="0" i="1" kern="1200" dirty="0">
                <a:solidFill>
                  <a:schemeClr val="tx1"/>
                </a:solidFill>
                <a:latin typeface="Arial" charset="0"/>
                <a:ea typeface="+mn-ea"/>
                <a:cs typeface="+mn-cs"/>
              </a:rPr>
              <a:t> and </a:t>
            </a:r>
            <a:r>
              <a:rPr lang="fr-FR" sz="800" b="0" i="1" kern="1200" dirty="0" err="1">
                <a:solidFill>
                  <a:schemeClr val="tx1"/>
                </a:solidFill>
                <a:latin typeface="Arial" charset="0"/>
                <a:ea typeface="+mn-ea"/>
                <a:cs typeface="+mn-cs"/>
              </a:rPr>
              <a:t>Processing</a:t>
            </a:r>
            <a:r>
              <a:rPr lang="fr-FR" sz="800" b="0" i="0" kern="1200" dirty="0">
                <a:solidFill>
                  <a:schemeClr val="tx1"/>
                </a:solidFill>
                <a:latin typeface="Arial" charset="0"/>
                <a:ea typeface="+mn-ea"/>
                <a:cs typeface="+mn-cs"/>
              </a:rPr>
              <a:t>, March 2002, &lt;</a:t>
            </a:r>
            <a:r>
              <a:rPr lang="fr-FR" sz="800" b="0" i="0" u="sng" kern="1200" dirty="0">
                <a:solidFill>
                  <a:schemeClr val="tx1"/>
                </a:solidFill>
                <a:latin typeface="Arial" charset="0"/>
                <a:ea typeface="+mn-ea"/>
                <a:cs typeface="+mn-cs"/>
                <a:hlinkClick r:id="rId4"/>
              </a:rPr>
              <a:t>http://www.ietf.org/rfc/rfc3275.txt</a:t>
            </a:r>
            <a:r>
              <a:rPr lang="fr-FR" sz="800" b="0" i="0" kern="1200" dirty="0">
                <a:solidFill>
                  <a:schemeClr val="tx1"/>
                </a:solidFill>
                <a:latin typeface="Arial" charset="0"/>
                <a:ea typeface="+mn-ea"/>
                <a:cs typeface="+mn-cs"/>
              </a:rPr>
              <a:t>&gt;.</a:t>
            </a:r>
          </a:p>
          <a:p>
            <a:r>
              <a:rPr lang="fr-FR" sz="800" b="1" i="0" kern="1200" dirty="0">
                <a:solidFill>
                  <a:schemeClr val="tx1"/>
                </a:solidFill>
                <a:latin typeface="Arial" charset="0"/>
                <a:ea typeface="+mn-ea"/>
                <a:cs typeface="+mn-cs"/>
              </a:rPr>
              <a:t>[SMIME-EX]</a:t>
            </a:r>
            <a:r>
              <a:rPr lang="fr-FR" sz="800" b="0" i="0" kern="1200" dirty="0">
                <a:solidFill>
                  <a:schemeClr val="tx1"/>
                </a:solidFill>
                <a:latin typeface="Arial" charset="0"/>
                <a:ea typeface="+mn-ea"/>
                <a:cs typeface="+mn-cs"/>
              </a:rPr>
              <a:t> RFC 4134 </a:t>
            </a:r>
            <a:r>
              <a:rPr lang="fr-FR" sz="800" b="0" i="1" kern="1200" dirty="0" err="1">
                <a:solidFill>
                  <a:schemeClr val="tx1"/>
                </a:solidFill>
                <a:latin typeface="Arial" charset="0"/>
                <a:ea typeface="+mn-ea"/>
                <a:cs typeface="+mn-cs"/>
              </a:rPr>
              <a:t>Examples</a:t>
            </a:r>
            <a:r>
              <a:rPr lang="fr-FR" sz="800" b="0" i="1" kern="1200" dirty="0">
                <a:solidFill>
                  <a:schemeClr val="tx1"/>
                </a:solidFill>
                <a:latin typeface="Arial" charset="0"/>
                <a:ea typeface="+mn-ea"/>
                <a:cs typeface="+mn-cs"/>
              </a:rPr>
              <a:t> of S/MIME Messages</a:t>
            </a:r>
            <a:r>
              <a:rPr lang="fr-FR" sz="800" b="0" i="0" kern="1200" dirty="0">
                <a:solidFill>
                  <a:schemeClr val="tx1"/>
                </a:solidFill>
                <a:latin typeface="Arial" charset="0"/>
                <a:ea typeface="+mn-ea"/>
                <a:cs typeface="+mn-cs"/>
              </a:rPr>
              <a:t>, July 2005, &lt;</a:t>
            </a:r>
            <a:r>
              <a:rPr lang="fr-FR" sz="800" b="0" i="0" u="sng" kern="1200" dirty="0">
                <a:solidFill>
                  <a:schemeClr val="tx1"/>
                </a:solidFill>
                <a:latin typeface="Arial" charset="0"/>
                <a:ea typeface="+mn-ea"/>
                <a:cs typeface="+mn-cs"/>
                <a:hlinkClick r:id="rId5"/>
              </a:rPr>
              <a:t>http://www.ietf.org/rfc/rfc4134.txt</a:t>
            </a:r>
            <a:r>
              <a:rPr lang="fr-FR" sz="800" b="0" i="0" kern="1200" dirty="0">
                <a:solidFill>
                  <a:schemeClr val="tx1"/>
                </a:solidFill>
                <a:latin typeface="Arial" charset="0"/>
                <a:ea typeface="+mn-ea"/>
                <a:cs typeface="+mn-cs"/>
              </a:rPr>
              <a:t>&gt;.</a:t>
            </a:r>
          </a:p>
          <a:p>
            <a:r>
              <a:rPr lang="fr-FR" sz="800" b="0" i="0" kern="1200" dirty="0">
                <a:solidFill>
                  <a:schemeClr val="tx1"/>
                </a:solidFill>
                <a:latin typeface="Arial" charset="0"/>
                <a:ea typeface="+mn-ea"/>
                <a:cs typeface="+mn-cs"/>
              </a:rPr>
              <a:t>XML Signature WG &lt;</a:t>
            </a:r>
            <a:r>
              <a:rPr lang="fr-FR" sz="800" b="0" i="0" u="sng" kern="1200" dirty="0">
                <a:solidFill>
                  <a:schemeClr val="tx1"/>
                </a:solidFill>
                <a:latin typeface="Arial" charset="0"/>
                <a:ea typeface="+mn-ea"/>
                <a:cs typeface="+mn-cs"/>
                <a:hlinkClick r:id="rId6"/>
              </a:rPr>
              <a:t>http://www.w3.org/Signature/</a:t>
            </a:r>
            <a:r>
              <a:rPr lang="fr-FR" sz="800" b="0" i="0" kern="1200" dirty="0">
                <a:solidFill>
                  <a:schemeClr val="tx1"/>
                </a:solidFill>
                <a:latin typeface="Arial" charset="0"/>
                <a:ea typeface="+mn-ea"/>
                <a:cs typeface="+mn-cs"/>
              </a:rPr>
              <a:t>&gt;:</a:t>
            </a:r>
          </a:p>
          <a:p>
            <a:pPr lvl="1"/>
            <a:r>
              <a:rPr lang="fr-FR" sz="1000" b="0" i="1" kern="1200" dirty="0">
                <a:solidFill>
                  <a:schemeClr val="tx1"/>
                </a:solidFill>
                <a:latin typeface="Arial" charset="0"/>
                <a:ea typeface="+mn-ea"/>
                <a:cs typeface="+mn-cs"/>
              </a:rPr>
              <a:t>XML-Signature </a:t>
            </a:r>
            <a:r>
              <a:rPr lang="fr-FR" sz="1000" b="0" i="1" kern="1200" dirty="0" err="1">
                <a:solidFill>
                  <a:schemeClr val="tx1"/>
                </a:solidFill>
                <a:latin typeface="Arial" charset="0"/>
                <a:ea typeface="+mn-ea"/>
                <a:cs typeface="+mn-cs"/>
              </a:rPr>
              <a:t>Syntax</a:t>
            </a:r>
            <a:r>
              <a:rPr lang="fr-FR" sz="1000" b="0" i="1" kern="1200" dirty="0">
                <a:solidFill>
                  <a:schemeClr val="tx1"/>
                </a:solidFill>
                <a:latin typeface="Arial" charset="0"/>
                <a:ea typeface="+mn-ea"/>
                <a:cs typeface="+mn-cs"/>
              </a:rPr>
              <a:t> and </a:t>
            </a:r>
            <a:r>
              <a:rPr lang="fr-FR" sz="1000" b="0" i="1" kern="1200" dirty="0" err="1">
                <a:solidFill>
                  <a:schemeClr val="tx1"/>
                </a:solidFill>
                <a:latin typeface="Arial" charset="0"/>
                <a:ea typeface="+mn-ea"/>
                <a:cs typeface="+mn-cs"/>
              </a:rPr>
              <a:t>Processing</a:t>
            </a:r>
            <a:r>
              <a:rPr lang="fr-FR" sz="1000" b="0" i="0" kern="1200" dirty="0">
                <a:solidFill>
                  <a:schemeClr val="tx1"/>
                </a:solidFill>
                <a:latin typeface="Arial" charset="0"/>
                <a:ea typeface="+mn-ea"/>
                <a:cs typeface="+mn-cs"/>
              </a:rPr>
              <a:t> &lt;</a:t>
            </a:r>
            <a:r>
              <a:rPr lang="fr-FR" sz="1000" b="0" i="0" u="sng" kern="1200" dirty="0">
                <a:solidFill>
                  <a:schemeClr val="tx1"/>
                </a:solidFill>
                <a:latin typeface="Arial" charset="0"/>
                <a:ea typeface="+mn-ea"/>
                <a:cs typeface="+mn-cs"/>
                <a:hlinkClick r:id="rId7"/>
              </a:rPr>
              <a:t>http://www.w3.org/TR/xmldsig-core/</a:t>
            </a:r>
            <a:r>
              <a:rPr lang="fr-FR" sz="1000" b="0" i="0" kern="1200" dirty="0">
                <a:solidFill>
                  <a:schemeClr val="tx1"/>
                </a:solidFill>
                <a:latin typeface="Arial" charset="0"/>
                <a:ea typeface="+mn-ea"/>
                <a:cs typeface="+mn-cs"/>
              </a:rPr>
              <a:t>&gt;</a:t>
            </a:r>
          </a:p>
          <a:p>
            <a:pPr lvl="1"/>
            <a:r>
              <a:rPr lang="fr-FR" sz="1000" b="0" i="1" kern="1200" dirty="0">
                <a:solidFill>
                  <a:schemeClr val="tx1"/>
                </a:solidFill>
                <a:latin typeface="Arial" charset="0"/>
                <a:ea typeface="+mn-ea"/>
                <a:cs typeface="+mn-cs"/>
              </a:rPr>
              <a:t>Canonical XML Version 1.0</a:t>
            </a:r>
            <a:r>
              <a:rPr lang="fr-FR" sz="1000" b="0" i="0" kern="1200" dirty="0">
                <a:solidFill>
                  <a:schemeClr val="tx1"/>
                </a:solidFill>
                <a:latin typeface="Arial" charset="0"/>
                <a:ea typeface="+mn-ea"/>
                <a:cs typeface="+mn-cs"/>
              </a:rPr>
              <a:t>, &lt;</a:t>
            </a:r>
            <a:r>
              <a:rPr lang="fr-FR" sz="1000" b="0" i="0" u="sng" kern="1200" dirty="0">
                <a:solidFill>
                  <a:schemeClr val="tx1"/>
                </a:solidFill>
                <a:latin typeface="Arial" charset="0"/>
                <a:ea typeface="+mn-ea"/>
                <a:cs typeface="+mn-cs"/>
                <a:hlinkClick r:id="rId8"/>
              </a:rPr>
              <a:t>http://www.w3.org/TR/2001/REC-xml-c14n-20010315/</a:t>
            </a:r>
            <a:r>
              <a:rPr lang="fr-FR" sz="1000" b="0" i="0" kern="1200" dirty="0">
                <a:solidFill>
                  <a:schemeClr val="tx1"/>
                </a:solidFill>
                <a:latin typeface="Arial" charset="0"/>
                <a:ea typeface="+mn-ea"/>
                <a:cs typeface="+mn-cs"/>
              </a:rPr>
              <a:t>&gt;</a:t>
            </a:r>
          </a:p>
          <a:p>
            <a:pPr lvl="1"/>
            <a:r>
              <a:rPr lang="fr-FR" sz="1000" b="0" i="1" kern="1200" dirty="0">
                <a:solidFill>
                  <a:schemeClr val="tx1"/>
                </a:solidFill>
                <a:latin typeface="Arial" charset="0"/>
                <a:ea typeface="+mn-ea"/>
                <a:cs typeface="+mn-cs"/>
              </a:rPr>
              <a:t>Exclusive XML </a:t>
            </a:r>
            <a:r>
              <a:rPr lang="fr-FR" sz="1000" b="0" i="1" kern="1200" dirty="0" err="1">
                <a:solidFill>
                  <a:schemeClr val="tx1"/>
                </a:solidFill>
                <a:latin typeface="Arial" charset="0"/>
                <a:ea typeface="+mn-ea"/>
                <a:cs typeface="+mn-cs"/>
              </a:rPr>
              <a:t>Canonicalization</a:t>
            </a:r>
            <a:r>
              <a:rPr lang="fr-FR" sz="1000" b="0" i="1" kern="1200" dirty="0">
                <a:solidFill>
                  <a:schemeClr val="tx1"/>
                </a:solidFill>
                <a:latin typeface="Arial" charset="0"/>
                <a:ea typeface="+mn-ea"/>
                <a:cs typeface="+mn-cs"/>
              </a:rPr>
              <a:t> Version 1.0</a:t>
            </a:r>
            <a:r>
              <a:rPr lang="fr-FR" sz="1000" b="0" i="0" kern="1200" dirty="0">
                <a:solidFill>
                  <a:schemeClr val="tx1"/>
                </a:solidFill>
                <a:latin typeface="Arial" charset="0"/>
                <a:ea typeface="+mn-ea"/>
                <a:cs typeface="+mn-cs"/>
              </a:rPr>
              <a:t>, &lt;</a:t>
            </a:r>
            <a:r>
              <a:rPr lang="fr-FR" sz="1000" b="0" i="0" u="sng" kern="1200" dirty="0">
                <a:solidFill>
                  <a:schemeClr val="tx1"/>
                </a:solidFill>
                <a:latin typeface="Arial" charset="0"/>
                <a:ea typeface="+mn-ea"/>
                <a:cs typeface="+mn-cs"/>
                <a:hlinkClick r:id="rId9"/>
              </a:rPr>
              <a:t>http://www.w3.org/TR/2002/REC-xml-exc-c14n-20020718/</a:t>
            </a:r>
            <a:r>
              <a:rPr lang="fr-FR" sz="1000" b="0" i="0" kern="1200" dirty="0">
                <a:solidFill>
                  <a:schemeClr val="tx1"/>
                </a:solidFill>
                <a:latin typeface="Arial" charset="0"/>
                <a:ea typeface="+mn-ea"/>
                <a:cs typeface="+mn-cs"/>
              </a:rPr>
              <a:t>&gt;</a:t>
            </a:r>
          </a:p>
          <a:p>
            <a:endParaRPr lang="fr-FR" dirty="0"/>
          </a:p>
        </p:txBody>
      </p:sp>
    </p:spTree>
    <p:extLst>
      <p:ext uri="{BB962C8B-B14F-4D97-AF65-F5344CB8AC3E}">
        <p14:creationId xmlns:p14="http://schemas.microsoft.com/office/powerpoint/2010/main" val="2264483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26</a:t>
            </a:fld>
            <a:endParaRPr lang="fr-FR" dirty="0"/>
          </a:p>
        </p:txBody>
      </p:sp>
    </p:spTree>
    <p:extLst>
      <p:ext uri="{BB962C8B-B14F-4D97-AF65-F5344CB8AC3E}">
        <p14:creationId xmlns:p14="http://schemas.microsoft.com/office/powerpoint/2010/main" val="311319807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364920839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380028321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315573925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42" name="Rectangle 2"/>
          <p:cNvSpPr>
            <a:spLocks noGrp="1" noRot="1" noChangeAspect="1" noChangeArrowheads="1" noTextEdit="1"/>
          </p:cNvSpPr>
          <p:nvPr>
            <p:ph type="sldImg"/>
          </p:nvPr>
        </p:nvSpPr>
        <p:spPr>
          <a:ln/>
        </p:spPr>
      </p:sp>
      <p:sp>
        <p:nvSpPr>
          <p:cNvPr id="2160643" name="Rectangle 3"/>
          <p:cNvSpPr>
            <a:spLocks noGrp="1" noChangeArrowheads="1"/>
          </p:cNvSpPr>
          <p:nvPr>
            <p:ph type="body" idx="1"/>
          </p:nvPr>
        </p:nvSpPr>
        <p:spPr>
          <a:ln/>
        </p:spPr>
        <p:txBody>
          <a:bodyPr/>
          <a:lstStyle/>
          <a:p>
            <a:r>
              <a:rPr lang="fr-FR" b="0" dirty="0"/>
              <a:t>Ces</a:t>
            </a:r>
            <a:r>
              <a:rPr lang="fr-FR" b="0" baseline="0" dirty="0"/>
              <a:t> 3 (avec </a:t>
            </a:r>
            <a:r>
              <a:rPr lang="fr-FR" b="0" baseline="0" dirty="0" err="1"/>
              <a:t>wss</a:t>
            </a:r>
            <a:r>
              <a:rPr lang="fr-FR" b="0" baseline="0" dirty="0"/>
              <a:t>) technologies sont très puissantes et expressives, mais aussi très compliqué a mettre en œuvre, pour les « non experts » de ce domaine.</a:t>
            </a:r>
          </a:p>
          <a:p>
            <a:endParaRPr lang="fr-FR" b="0" baseline="0" dirty="0"/>
          </a:p>
          <a:p>
            <a:pPr marL="0" marR="0" lvl="1" indent="0" algn="l" defTabSz="914400" rtl="0" eaLnBrk="1" fontAlgn="base" latinLnBrk="0" hangingPunct="1">
              <a:lnSpc>
                <a:spcPct val="100000"/>
              </a:lnSpc>
              <a:spcBef>
                <a:spcPct val="30000"/>
              </a:spcBef>
              <a:spcAft>
                <a:spcPct val="0"/>
              </a:spcAft>
              <a:buClrTx/>
              <a:buSzTx/>
              <a:buFontTx/>
              <a:buNone/>
              <a:tabLst/>
              <a:defRPr/>
            </a:pPr>
            <a:r>
              <a:rPr lang="fr-FR" dirty="0"/>
              <a:t> XACL a été développé par le laboratoire de recherche d'IBM de Tokyo pour faciliter la mise en place de tels contrôles et est soutenu par OASIS</a:t>
            </a:r>
          </a:p>
          <a:p>
            <a:endParaRPr lang="fr-FR" b="1" baseline="0" dirty="0"/>
          </a:p>
          <a:p>
            <a:r>
              <a:rPr lang="fr-FR" b="1" dirty="0"/>
              <a:t>Pour en savoir plus sur XACML :</a:t>
            </a:r>
          </a:p>
          <a:p>
            <a:r>
              <a:rPr lang="fr-FR" dirty="0"/>
              <a:t>http://xml.coverpages.org/xacl.html</a:t>
            </a:r>
          </a:p>
          <a:p>
            <a:r>
              <a:rPr lang="fr-FR" dirty="0"/>
              <a:t>http://www.ibm.com/developerworks/xml/library/x-xacml/</a:t>
            </a:r>
          </a:p>
          <a:p>
            <a:endParaRPr lang="fr-FR" dirty="0"/>
          </a:p>
          <a:p>
            <a:r>
              <a:rPr lang="fr-FR" b="1" dirty="0"/>
              <a:t>Pour en savoir plus sur WSS :</a:t>
            </a:r>
          </a:p>
          <a:p>
            <a:r>
              <a:rPr lang="fr-FR" dirty="0"/>
              <a:t>http://www.journaldunet.com/developpeur/tutoriel/xml/070502-xml-ws-security.shtml</a:t>
            </a:r>
          </a:p>
          <a:p>
            <a:endParaRPr lang="fr-FR" dirty="0"/>
          </a:p>
          <a:p>
            <a:r>
              <a:rPr lang="fr-FR" b="1" dirty="0" err="1"/>
              <a:t>These</a:t>
            </a:r>
            <a:r>
              <a:rPr lang="fr-FR" b="1" dirty="0"/>
              <a:t> en consultation libre :</a:t>
            </a:r>
          </a:p>
          <a:p>
            <a:r>
              <a:rPr lang="fr-FR" dirty="0"/>
              <a:t>http://hal.archives-ouvertes.fr/docs/00/30/86/26/PDF/D06.pdf</a:t>
            </a:r>
          </a:p>
        </p:txBody>
      </p:sp>
    </p:spTree>
    <p:extLst>
      <p:ext uri="{BB962C8B-B14F-4D97-AF65-F5344CB8AC3E}">
        <p14:creationId xmlns:p14="http://schemas.microsoft.com/office/powerpoint/2010/main" val="331980826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extLst>
      <p:ext uri="{BB962C8B-B14F-4D97-AF65-F5344CB8AC3E}">
        <p14:creationId xmlns:p14="http://schemas.microsoft.com/office/powerpoint/2010/main" val="248104353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42" name="Rectangle 2"/>
          <p:cNvSpPr>
            <a:spLocks noGrp="1" noRot="1" noChangeAspect="1" noChangeArrowheads="1" noTextEdit="1"/>
          </p:cNvSpPr>
          <p:nvPr>
            <p:ph type="sldImg"/>
          </p:nvPr>
        </p:nvSpPr>
        <p:spPr>
          <a:ln/>
        </p:spPr>
      </p:sp>
      <p:sp>
        <p:nvSpPr>
          <p:cNvPr id="2160643" name="Rectangle 3"/>
          <p:cNvSpPr>
            <a:spLocks noGrp="1" noChangeArrowheads="1"/>
          </p:cNvSpPr>
          <p:nvPr>
            <p:ph type="body" idx="1"/>
          </p:nvPr>
        </p:nvSpPr>
        <p:spPr>
          <a:ln/>
        </p:spPr>
        <p:txBody>
          <a:bodyPr/>
          <a:lstStyle/>
          <a:p>
            <a:endParaRPr lang="fr-FR" dirty="0"/>
          </a:p>
          <a:p>
            <a:r>
              <a:rPr lang="fr-FR" b="1" dirty="0"/>
              <a:t>Pour en savoir plus sur WSS :</a:t>
            </a:r>
          </a:p>
          <a:p>
            <a:r>
              <a:rPr lang="fr-FR" dirty="0"/>
              <a:t>http://www.journaldunet.com/developpeur/tutoriel/xml/070502-xml-ws-security.shtml</a:t>
            </a:r>
          </a:p>
          <a:p>
            <a:r>
              <a:rPr lang="fr-FR" dirty="0"/>
              <a:t>SPEC WS-Coordination:http://docs.oasis-open.org/ws-tx/wstx-wscoor-1.2-spec.html</a:t>
            </a:r>
          </a:p>
          <a:p>
            <a:r>
              <a:rPr lang="fr-FR" dirty="0"/>
              <a:t>SPEC WS-Transaction : https://msdn.microsoft.com/en-us/library/ms951262.aspx</a:t>
            </a:r>
          </a:p>
          <a:p>
            <a:endParaRPr lang="fr-FR" dirty="0"/>
          </a:p>
          <a:p>
            <a:endParaRPr lang="fr-FR" dirty="0"/>
          </a:p>
        </p:txBody>
      </p:sp>
    </p:spTree>
    <p:extLst>
      <p:ext uri="{BB962C8B-B14F-4D97-AF65-F5344CB8AC3E}">
        <p14:creationId xmlns:p14="http://schemas.microsoft.com/office/powerpoint/2010/main" val="265442886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http://www.revue-banque.fr/management-fonctions-supports/article/soa-bpm-un-effet-mode-une-realite-terrain</a:t>
            </a: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257</a:t>
            </a:fld>
            <a:endParaRPr lang="fr-FR" dirty="0"/>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25000" lnSpcReduction="20000"/>
          </a:bodyPr>
          <a:lstStyle/>
          <a:p>
            <a:r>
              <a:rPr lang="fr-FR" dirty="0"/>
              <a:t>http://www.bpms.info/bpmn-la-norme-du-bpm/</a:t>
            </a:r>
          </a:p>
          <a:p>
            <a:r>
              <a:rPr lang="fr-FR" dirty="0"/>
              <a:t>https://www.omg.org/cgi-bin/doc?dtc/10-06-02.pdf</a:t>
            </a:r>
          </a:p>
          <a:p>
            <a:endParaRPr lang="fr-FR" dirty="0"/>
          </a:p>
          <a:p>
            <a:r>
              <a:rPr lang="fr-FR" sz="1200" kern="1200" dirty="0">
                <a:solidFill>
                  <a:schemeClr val="tx1"/>
                </a:solidFill>
                <a:latin typeface="+mn-lt"/>
                <a:ea typeface="+mn-ea"/>
                <a:cs typeface="+mn-cs"/>
              </a:rPr>
              <a:t>&lt;?xml version=</a:t>
            </a:r>
            <a:r>
              <a:rPr lang="fr-FR" sz="1200" i="1" kern="1200" dirty="0">
                <a:solidFill>
                  <a:schemeClr val="tx1"/>
                </a:solidFill>
                <a:latin typeface="+mn-lt"/>
                <a:ea typeface="+mn-ea"/>
                <a:cs typeface="+mn-cs"/>
              </a:rPr>
              <a:t>"1.0" encoding="UTF-8"?&gt; </a:t>
            </a:r>
          </a:p>
          <a:p>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definitions</a:t>
            </a:r>
            <a:r>
              <a:rPr lang="fr-FR" sz="1200" kern="1200" dirty="0">
                <a:solidFill>
                  <a:schemeClr val="tx1"/>
                </a:solidFill>
                <a:latin typeface="+mn-lt"/>
                <a:ea typeface="+mn-ea"/>
                <a:cs typeface="+mn-cs"/>
              </a:rPr>
              <a:t> id=</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def</a:t>
            </a:r>
            <a:r>
              <a:rPr lang="fr-FR" sz="1200" i="1" kern="1200" dirty="0">
                <a:solidFill>
                  <a:schemeClr val="tx1"/>
                </a:solidFill>
                <a:latin typeface="+mn-lt"/>
                <a:ea typeface="+mn-ea"/>
                <a:cs typeface="+mn-cs"/>
              </a:rPr>
              <a:t>"</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targetNamespace</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"http://www.example.org/Processes/sellerProcess"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typeLanguage</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"http://www.w3.org/2001/XMLSchema"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expressionLanguage</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"http://www.w3.org/1999/XPath"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xmlns</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"http://www.omg.org/spec/BPMN/20100524/MODEL"</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xmlns:xsi</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"http://www.w3.org/2001/XMLSchema-instance"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xmlns:xsd</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"http://www.w3.org/2001/XMLSchema"</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xmlns:myData</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"http://www.example.org/Messages"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xmlns:tns</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"http://www.example.org/Processes/sellerProcess" &gt;</a:t>
            </a:r>
          </a:p>
          <a:p>
            <a:endParaRPr lang="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&lt;!--    Structures and Messages --&gt;</a:t>
            </a:r>
          </a:p>
          <a:p>
            <a:r>
              <a:rPr lang="fr-FR" sz="1200" kern="1200" dirty="0">
                <a:solidFill>
                  <a:schemeClr val="tx1"/>
                </a:solidFill>
                <a:latin typeface="+mn-lt"/>
                <a:ea typeface="+mn-ea"/>
                <a:cs typeface="+mn-cs"/>
              </a:rPr>
              <a:t>   &lt;import </a:t>
            </a:r>
            <a:r>
              <a:rPr lang="fr-FR" sz="1200" kern="1200" dirty="0" err="1">
                <a:solidFill>
                  <a:schemeClr val="tx1"/>
                </a:solidFill>
                <a:latin typeface="+mn-lt"/>
                <a:ea typeface="+mn-ea"/>
                <a:cs typeface="+mn-cs"/>
              </a:rPr>
              <a:t>importType</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"http://www.w3.org/2001/XMLSchema" 	</a:t>
            </a:r>
          </a:p>
          <a:p>
            <a:r>
              <a:rPr lang="fr-FR" sz="1200" kern="1200" dirty="0">
                <a:solidFill>
                  <a:schemeClr val="tx1"/>
                </a:solidFill>
                <a:latin typeface="+mn-lt"/>
                <a:ea typeface="+mn-ea"/>
                <a:cs typeface="+mn-cs"/>
              </a:rPr>
              <a:t>	location=</a:t>
            </a:r>
            <a:r>
              <a:rPr lang="fr-FR" sz="1200" i="1" kern="1200" dirty="0">
                <a:solidFill>
                  <a:schemeClr val="tx1"/>
                </a:solidFill>
                <a:latin typeface="+mn-lt"/>
                <a:ea typeface="+mn-ea"/>
                <a:cs typeface="+mn-cs"/>
              </a:rPr>
              <a:t>"DataDefinitions.xsd"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namespace</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"http://www.example.org/Messages"/&gt;</a:t>
            </a:r>
          </a:p>
          <a:p>
            <a:r>
              <a:rPr lang="fr-FR" sz="1200" kern="1200" dirty="0">
                <a:solidFill>
                  <a:schemeClr val="tx1"/>
                </a:solidFill>
                <a:latin typeface="+mn-lt"/>
                <a:ea typeface="+mn-ea"/>
                <a:cs typeface="+mn-cs"/>
              </a:rPr>
              <a:t>   &lt;import </a:t>
            </a:r>
            <a:r>
              <a:rPr lang="fr-FR" sz="1200" kern="1200" dirty="0" err="1">
                <a:solidFill>
                  <a:schemeClr val="tx1"/>
                </a:solidFill>
                <a:latin typeface="+mn-lt"/>
                <a:ea typeface="+mn-ea"/>
                <a:cs typeface="+mn-cs"/>
              </a:rPr>
              <a:t>importType</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"http://schemas.xmlsoap.org/wsdl/" 	</a:t>
            </a:r>
          </a:p>
          <a:p>
            <a:r>
              <a:rPr lang="fr-FR" sz="1200" kern="1200" dirty="0">
                <a:solidFill>
                  <a:schemeClr val="tx1"/>
                </a:solidFill>
                <a:latin typeface="+mn-lt"/>
                <a:ea typeface="+mn-ea"/>
                <a:cs typeface="+mn-cs"/>
              </a:rPr>
              <a:t>	location=</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Interfaces.wsdl</a:t>
            </a:r>
            <a:r>
              <a:rPr lang="fr-FR" sz="1200" i="1"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namespace</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"http://www.example.org/Messages"/&gt;</a:t>
            </a:r>
          </a:p>
          <a:p>
            <a:endParaRPr lang="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itemDefinition</a:t>
            </a:r>
            <a:r>
              <a:rPr lang="fr-FR" sz="1200" kern="1200" dirty="0">
                <a:solidFill>
                  <a:schemeClr val="tx1"/>
                </a:solidFill>
                <a:latin typeface="+mn-lt"/>
                <a:ea typeface="+mn-ea"/>
                <a:cs typeface="+mn-cs"/>
              </a:rPr>
              <a:t> id=</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itemRFQMessage</a:t>
            </a:r>
            <a:r>
              <a:rPr lang="fr-FR" sz="1200" i="1" kern="1200" dirty="0">
                <a:solidFill>
                  <a:schemeClr val="tx1"/>
                </a:solidFill>
                <a:latin typeface="+mn-lt"/>
                <a:ea typeface="+mn-ea"/>
                <a:cs typeface="+mn-cs"/>
              </a:rPr>
              <a:t>" </a:t>
            </a:r>
            <a:r>
              <a:rPr lang="fr-FR" sz="1200" i="1" kern="1200" dirty="0" err="1">
                <a:solidFill>
                  <a:schemeClr val="tx1"/>
                </a:solidFill>
                <a:latin typeface="+mn-lt"/>
                <a:ea typeface="+mn-ea"/>
                <a:cs typeface="+mn-cs"/>
              </a:rPr>
              <a:t>structureRef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myData:rfqRequest</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 Single part message --&gt;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itemDefinition</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itemDefinition</a:t>
            </a:r>
            <a:r>
              <a:rPr lang="fr-FR" sz="1200" kern="1200" dirty="0">
                <a:solidFill>
                  <a:schemeClr val="tx1"/>
                </a:solidFill>
                <a:latin typeface="+mn-lt"/>
                <a:ea typeface="+mn-ea"/>
                <a:cs typeface="+mn-cs"/>
              </a:rPr>
              <a:t> id=</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itemQuoteMessage</a:t>
            </a:r>
            <a:r>
              <a:rPr lang="fr-FR" sz="1200" i="1" kern="1200" dirty="0">
                <a:solidFill>
                  <a:schemeClr val="tx1"/>
                </a:solidFill>
                <a:latin typeface="+mn-lt"/>
                <a:ea typeface="+mn-ea"/>
                <a:cs typeface="+mn-cs"/>
              </a:rPr>
              <a:t>" </a:t>
            </a:r>
            <a:r>
              <a:rPr lang="fr-FR" sz="1200" i="1" kern="1200" dirty="0" err="1">
                <a:solidFill>
                  <a:schemeClr val="tx1"/>
                </a:solidFill>
                <a:latin typeface="+mn-lt"/>
                <a:ea typeface="+mn-ea"/>
                <a:cs typeface="+mn-cs"/>
              </a:rPr>
              <a:t>structureRef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myData:rfqResponse</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 Single part message --&gt;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itemDefinition</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itemDefinition</a:t>
            </a:r>
            <a:r>
              <a:rPr lang="fr-FR" sz="1200" kern="1200" dirty="0">
                <a:solidFill>
                  <a:schemeClr val="tx1"/>
                </a:solidFill>
                <a:latin typeface="+mn-lt"/>
                <a:ea typeface="+mn-ea"/>
                <a:cs typeface="+mn-cs"/>
              </a:rPr>
              <a:t> id=</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itemFaultMessage</a:t>
            </a:r>
            <a:r>
              <a:rPr lang="fr-FR" sz="1200" i="1" kern="1200" dirty="0">
                <a:solidFill>
                  <a:schemeClr val="tx1"/>
                </a:solidFill>
                <a:latin typeface="+mn-lt"/>
                <a:ea typeface="+mn-ea"/>
                <a:cs typeface="+mn-cs"/>
              </a:rPr>
              <a:t>" </a:t>
            </a:r>
            <a:r>
              <a:rPr lang="fr-FR" sz="1200" i="1" kern="1200" dirty="0" err="1">
                <a:solidFill>
                  <a:schemeClr val="tx1"/>
                </a:solidFill>
                <a:latin typeface="+mn-lt"/>
                <a:ea typeface="+mn-ea"/>
                <a:cs typeface="+mn-cs"/>
              </a:rPr>
              <a:t>structureRef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myData:rfqFault</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 Single part message --&gt;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itemDefinition</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itemDefinition</a:t>
            </a:r>
            <a:r>
              <a:rPr lang="fr-FR" sz="1200" kern="1200" dirty="0">
                <a:solidFill>
                  <a:schemeClr val="tx1"/>
                </a:solidFill>
                <a:latin typeface="+mn-lt"/>
                <a:ea typeface="+mn-ea"/>
                <a:cs typeface="+mn-cs"/>
              </a:rPr>
              <a:t> id=</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itemOrderRequest</a:t>
            </a:r>
            <a:r>
              <a:rPr lang="fr-FR" sz="1200" i="1" kern="1200" dirty="0">
                <a:solidFill>
                  <a:schemeClr val="tx1"/>
                </a:solidFill>
                <a:latin typeface="+mn-lt"/>
                <a:ea typeface="+mn-ea"/>
                <a:cs typeface="+mn-cs"/>
              </a:rPr>
              <a:t>" </a:t>
            </a:r>
            <a:r>
              <a:rPr lang="fr-FR" sz="1200" i="1" kern="1200" dirty="0" err="1">
                <a:solidFill>
                  <a:schemeClr val="tx1"/>
                </a:solidFill>
                <a:latin typeface="+mn-lt"/>
                <a:ea typeface="+mn-ea"/>
                <a:cs typeface="+mn-cs"/>
              </a:rPr>
              <a:t>structureRef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myData:orderRequest</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 </a:t>
            </a:r>
            <a:r>
              <a:rPr lang="fr-FR" sz="1200" u="sng" kern="1200" dirty="0">
                <a:solidFill>
                  <a:schemeClr val="tx1"/>
                </a:solidFill>
                <a:latin typeface="+mn-lt"/>
                <a:ea typeface="+mn-ea"/>
                <a:cs typeface="+mn-cs"/>
              </a:rPr>
              <a:t>Multi part message --&gt;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itemDefinition</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itemDefinition</a:t>
            </a:r>
            <a:r>
              <a:rPr lang="fr-FR" sz="1200" kern="1200" dirty="0">
                <a:solidFill>
                  <a:schemeClr val="tx1"/>
                </a:solidFill>
                <a:latin typeface="+mn-lt"/>
                <a:ea typeface="+mn-ea"/>
                <a:cs typeface="+mn-cs"/>
              </a:rPr>
              <a:t> id=</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itemOrderResponse</a:t>
            </a:r>
            <a:r>
              <a:rPr lang="fr-FR" sz="1200" i="1" kern="1200" dirty="0">
                <a:solidFill>
                  <a:schemeClr val="tx1"/>
                </a:solidFill>
                <a:latin typeface="+mn-lt"/>
                <a:ea typeface="+mn-ea"/>
                <a:cs typeface="+mn-cs"/>
              </a:rPr>
              <a:t>" </a:t>
            </a:r>
            <a:r>
              <a:rPr lang="fr-FR" sz="1200" i="1" kern="1200" dirty="0" err="1">
                <a:solidFill>
                  <a:schemeClr val="tx1"/>
                </a:solidFill>
                <a:latin typeface="+mn-lt"/>
                <a:ea typeface="+mn-ea"/>
                <a:cs typeface="+mn-cs"/>
              </a:rPr>
              <a:t>structureRef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myData:orderResponse</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 </a:t>
            </a:r>
            <a:r>
              <a:rPr lang="fr-FR" sz="1200" u="sng" kern="1200" dirty="0">
                <a:solidFill>
                  <a:schemeClr val="tx1"/>
                </a:solidFill>
                <a:latin typeface="+mn-lt"/>
                <a:ea typeface="+mn-ea"/>
                <a:cs typeface="+mn-cs"/>
              </a:rPr>
              <a:t>Multi part message --&gt;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itemDefinition</a:t>
            </a:r>
            <a:r>
              <a:rPr lang="fr-FR" sz="1200" kern="1200" dirty="0">
                <a:solidFill>
                  <a:schemeClr val="tx1"/>
                </a:solidFill>
                <a:latin typeface="+mn-lt"/>
                <a:ea typeface="+mn-ea"/>
                <a:cs typeface="+mn-cs"/>
              </a:rPr>
              <a:t>&gt;</a:t>
            </a:r>
          </a:p>
          <a:p>
            <a:r>
              <a:rPr lang="fr"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itemDefinition</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itemShippingRequest</a:t>
            </a:r>
            <a:r>
              <a:rPr lang="en-US" sz="1200" i="1" kern="1200" dirty="0">
                <a:solidFill>
                  <a:schemeClr val="tx1"/>
                </a:solidFill>
                <a:latin typeface="+mn-lt"/>
                <a:ea typeface="+mn-ea"/>
                <a:cs typeface="+mn-cs"/>
              </a:rPr>
              <a:t>" </a:t>
            </a:r>
            <a:r>
              <a:rPr lang="en-US" sz="1200" i="1" kern="1200" dirty="0" err="1">
                <a:solidFill>
                  <a:schemeClr val="tx1"/>
                </a:solidFill>
                <a:latin typeface="+mn-lt"/>
                <a:ea typeface="+mn-ea"/>
                <a:cs typeface="+mn-cs"/>
              </a:rPr>
              <a:t>structureRef</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myData:shippingRequest</a:t>
            </a:r>
            <a:r>
              <a:rPr lang="en-US"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 </a:t>
            </a:r>
            <a:r>
              <a:rPr lang="fr-FR" sz="1200" u="sng" kern="1200" dirty="0">
                <a:solidFill>
                  <a:schemeClr val="tx1"/>
                </a:solidFill>
                <a:latin typeface="+mn-lt"/>
                <a:ea typeface="+mn-ea"/>
                <a:cs typeface="+mn-cs"/>
              </a:rPr>
              <a:t>Multi part message --&gt;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itemDefinition</a:t>
            </a:r>
            <a:r>
              <a:rPr lang="fr-FR" sz="1200" kern="1200" dirty="0">
                <a:solidFill>
                  <a:schemeClr val="tx1"/>
                </a:solidFill>
                <a:latin typeface="+mn-lt"/>
                <a:ea typeface="+mn-ea"/>
                <a:cs typeface="+mn-cs"/>
              </a:rPr>
              <a:t>&gt;</a:t>
            </a:r>
          </a:p>
          <a:p>
            <a:r>
              <a:rPr lang="fr"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itemDefinition</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itemShippingResponse</a:t>
            </a:r>
            <a:r>
              <a:rPr lang="en-US" sz="1200" i="1" kern="1200" dirty="0">
                <a:solidFill>
                  <a:schemeClr val="tx1"/>
                </a:solidFill>
                <a:latin typeface="+mn-lt"/>
                <a:ea typeface="+mn-ea"/>
                <a:cs typeface="+mn-cs"/>
              </a:rPr>
              <a:t>" </a:t>
            </a:r>
            <a:r>
              <a:rPr lang="en-US" sz="1200" i="1" kern="1200" dirty="0" err="1">
                <a:solidFill>
                  <a:schemeClr val="tx1"/>
                </a:solidFill>
                <a:latin typeface="+mn-lt"/>
                <a:ea typeface="+mn-ea"/>
                <a:cs typeface="+mn-cs"/>
              </a:rPr>
              <a:t>structureRef</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myData:shippingResponse</a:t>
            </a:r>
            <a:r>
              <a:rPr lang="en-US"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 </a:t>
            </a:r>
            <a:r>
              <a:rPr lang="fr-FR" sz="1200" u="sng" kern="1200" dirty="0">
                <a:solidFill>
                  <a:schemeClr val="tx1"/>
                </a:solidFill>
                <a:latin typeface="+mn-lt"/>
                <a:ea typeface="+mn-ea"/>
                <a:cs typeface="+mn-cs"/>
              </a:rPr>
              <a:t>Multi part message --&gt;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itemDefinition</a:t>
            </a:r>
            <a:r>
              <a:rPr lang="fr-FR" sz="1200" kern="1200" dirty="0">
                <a:solidFill>
                  <a:schemeClr val="tx1"/>
                </a:solidFill>
                <a:latin typeface="+mn-lt"/>
                <a:ea typeface="+mn-ea"/>
                <a:cs typeface="+mn-cs"/>
              </a:rPr>
              <a:t>&gt;</a:t>
            </a:r>
          </a:p>
          <a:p>
            <a:endParaRPr lang="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&lt;message id=</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msgRFQ</a:t>
            </a:r>
            <a:r>
              <a:rPr lang="fr-FR" sz="1200" i="1" kern="1200" dirty="0">
                <a:solidFill>
                  <a:schemeClr val="tx1"/>
                </a:solidFill>
                <a:latin typeface="+mn-lt"/>
                <a:ea typeface="+mn-ea"/>
                <a:cs typeface="+mn-cs"/>
              </a:rPr>
              <a:t>" </a:t>
            </a:r>
            <a:r>
              <a:rPr lang="fr-FR" sz="1200" i="1" kern="1200" dirty="0" err="1">
                <a:solidFill>
                  <a:schemeClr val="tx1"/>
                </a:solidFill>
                <a:latin typeface="+mn-lt"/>
                <a:ea typeface="+mn-ea"/>
                <a:cs typeface="+mn-cs"/>
              </a:rPr>
              <a:t>name</a:t>
            </a:r>
            <a:r>
              <a:rPr lang="fr-FR" sz="1200" i="1" kern="1200" dirty="0">
                <a:solidFill>
                  <a:schemeClr val="tx1"/>
                </a:solidFill>
                <a:latin typeface="+mn-lt"/>
                <a:ea typeface="+mn-ea"/>
                <a:cs typeface="+mn-cs"/>
              </a:rPr>
              <a:t>="RFQ Message" </a:t>
            </a:r>
            <a:r>
              <a:rPr lang="fr-FR" sz="1200" i="1" kern="1200" dirty="0" err="1">
                <a:solidFill>
                  <a:schemeClr val="tx1"/>
                </a:solidFill>
                <a:latin typeface="+mn-lt"/>
                <a:ea typeface="+mn-ea"/>
                <a:cs typeface="+mn-cs"/>
              </a:rPr>
              <a:t>itemRef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tns:itemRFQMessage</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&lt;message id=</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msgQuote</a:t>
            </a:r>
            <a:r>
              <a:rPr lang="fr-FR" sz="1200" i="1" kern="1200" dirty="0">
                <a:solidFill>
                  <a:schemeClr val="tx1"/>
                </a:solidFill>
                <a:latin typeface="+mn-lt"/>
                <a:ea typeface="+mn-ea"/>
                <a:cs typeface="+mn-cs"/>
              </a:rPr>
              <a:t>" </a:t>
            </a:r>
            <a:r>
              <a:rPr lang="fr-FR" sz="1200" i="1" kern="1200" dirty="0" err="1">
                <a:solidFill>
                  <a:schemeClr val="tx1"/>
                </a:solidFill>
                <a:latin typeface="+mn-lt"/>
                <a:ea typeface="+mn-ea"/>
                <a:cs typeface="+mn-cs"/>
              </a:rPr>
              <a:t>name</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Quote</a:t>
            </a:r>
            <a:r>
              <a:rPr lang="fr-FR" sz="1200" i="1" kern="1200" dirty="0">
                <a:solidFill>
                  <a:schemeClr val="tx1"/>
                </a:solidFill>
                <a:latin typeface="+mn-lt"/>
                <a:ea typeface="+mn-ea"/>
                <a:cs typeface="+mn-cs"/>
              </a:rPr>
              <a:t> Message" </a:t>
            </a:r>
            <a:r>
              <a:rPr lang="fr-FR" sz="1200" i="1" kern="1200" dirty="0" err="1">
                <a:solidFill>
                  <a:schemeClr val="tx1"/>
                </a:solidFill>
                <a:latin typeface="+mn-lt"/>
                <a:ea typeface="+mn-ea"/>
                <a:cs typeface="+mn-cs"/>
              </a:rPr>
              <a:t>itemRef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tns:itemQuoteMessage</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&lt;message id=</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msgFault</a:t>
            </a:r>
            <a:r>
              <a:rPr lang="fr-FR" sz="1200" i="1" kern="1200" dirty="0">
                <a:solidFill>
                  <a:schemeClr val="tx1"/>
                </a:solidFill>
                <a:latin typeface="+mn-lt"/>
                <a:ea typeface="+mn-ea"/>
                <a:cs typeface="+mn-cs"/>
              </a:rPr>
              <a:t>" </a:t>
            </a:r>
            <a:r>
              <a:rPr lang="fr-FR" sz="1200" i="1" kern="1200" dirty="0" err="1">
                <a:solidFill>
                  <a:schemeClr val="tx1"/>
                </a:solidFill>
                <a:latin typeface="+mn-lt"/>
                <a:ea typeface="+mn-ea"/>
                <a:cs typeface="+mn-cs"/>
              </a:rPr>
              <a:t>name</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Fault</a:t>
            </a:r>
            <a:r>
              <a:rPr lang="fr-FR" sz="1200" i="1" kern="1200" dirty="0">
                <a:solidFill>
                  <a:schemeClr val="tx1"/>
                </a:solidFill>
                <a:latin typeface="+mn-lt"/>
                <a:ea typeface="+mn-ea"/>
                <a:cs typeface="+mn-cs"/>
              </a:rPr>
              <a:t> Message" </a:t>
            </a:r>
            <a:r>
              <a:rPr lang="fr-FR" sz="1200" i="1" kern="1200" dirty="0" err="1">
                <a:solidFill>
                  <a:schemeClr val="tx1"/>
                </a:solidFill>
                <a:latin typeface="+mn-lt"/>
                <a:ea typeface="+mn-ea"/>
                <a:cs typeface="+mn-cs"/>
              </a:rPr>
              <a:t>itemRef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tns:itemFaultMessage</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&lt;message id=</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msgOrderData</a:t>
            </a:r>
            <a:r>
              <a:rPr lang="fr-FR" sz="1200" i="1" kern="1200" dirty="0">
                <a:solidFill>
                  <a:schemeClr val="tx1"/>
                </a:solidFill>
                <a:latin typeface="+mn-lt"/>
                <a:ea typeface="+mn-ea"/>
                <a:cs typeface="+mn-cs"/>
              </a:rPr>
              <a:t>" </a:t>
            </a:r>
            <a:r>
              <a:rPr lang="fr-FR" sz="1200" i="1" kern="1200" dirty="0" err="1">
                <a:solidFill>
                  <a:schemeClr val="tx1"/>
                </a:solidFill>
                <a:latin typeface="+mn-lt"/>
                <a:ea typeface="+mn-ea"/>
                <a:cs typeface="+mn-cs"/>
              </a:rPr>
              <a:t>name</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Order</a:t>
            </a:r>
            <a:r>
              <a:rPr lang="fr-FR" sz="1200" i="1" kern="1200" dirty="0">
                <a:solidFill>
                  <a:schemeClr val="tx1"/>
                </a:solidFill>
                <a:latin typeface="+mn-lt"/>
                <a:ea typeface="+mn-ea"/>
                <a:cs typeface="+mn-cs"/>
              </a:rPr>
              <a:t> Data Message" </a:t>
            </a:r>
            <a:r>
              <a:rPr lang="fr-FR" sz="1200" i="1" kern="1200" dirty="0" err="1">
                <a:solidFill>
                  <a:schemeClr val="tx1"/>
                </a:solidFill>
                <a:latin typeface="+mn-lt"/>
                <a:ea typeface="+mn-ea"/>
                <a:cs typeface="+mn-cs"/>
              </a:rPr>
              <a:t>itemRef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tns:itemOrderRequest</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&lt;message id=</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msgOrderConfirmation</a:t>
            </a:r>
            <a:r>
              <a:rPr lang="fr-FR" sz="1200" i="1" kern="1200" dirty="0">
                <a:solidFill>
                  <a:schemeClr val="tx1"/>
                </a:solidFill>
                <a:latin typeface="+mn-lt"/>
                <a:ea typeface="+mn-ea"/>
                <a:cs typeface="+mn-cs"/>
              </a:rPr>
              <a:t>" </a:t>
            </a:r>
            <a:r>
              <a:rPr lang="fr-FR" sz="1200" i="1" kern="1200" dirty="0" err="1">
                <a:solidFill>
                  <a:schemeClr val="tx1"/>
                </a:solidFill>
                <a:latin typeface="+mn-lt"/>
                <a:ea typeface="+mn-ea"/>
                <a:cs typeface="+mn-cs"/>
              </a:rPr>
              <a:t>name</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Order</a:t>
            </a:r>
            <a:r>
              <a:rPr lang="fr-FR" sz="1200" i="1" kern="1200" dirty="0">
                <a:solidFill>
                  <a:schemeClr val="tx1"/>
                </a:solidFill>
                <a:latin typeface="+mn-lt"/>
                <a:ea typeface="+mn-ea"/>
                <a:cs typeface="+mn-cs"/>
              </a:rPr>
              <a:t> Confirmation Message" </a:t>
            </a:r>
            <a:r>
              <a:rPr lang="fr-FR" sz="1200" i="1" kern="1200" dirty="0" err="1">
                <a:solidFill>
                  <a:schemeClr val="tx1"/>
                </a:solidFill>
                <a:latin typeface="+mn-lt"/>
                <a:ea typeface="+mn-ea"/>
                <a:cs typeface="+mn-cs"/>
              </a:rPr>
              <a:t>itemRef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tns:itemOrderResponse</a:t>
            </a:r>
            <a:r>
              <a:rPr lang="fr-FR" sz="1200" i="1" kern="1200" dirty="0">
                <a:solidFill>
                  <a:schemeClr val="tx1"/>
                </a:solidFill>
                <a:latin typeface="+mn-lt"/>
                <a:ea typeface="+mn-ea"/>
                <a:cs typeface="+mn-cs"/>
              </a:rPr>
              <a:t>"/&gt;</a:t>
            </a:r>
          </a:p>
          <a:p>
            <a:r>
              <a:rPr lang="en-US" sz="1200" kern="1200" dirty="0">
                <a:solidFill>
                  <a:schemeClr val="tx1"/>
                </a:solidFill>
                <a:latin typeface="+mn-lt"/>
                <a:ea typeface="+mn-ea"/>
                <a:cs typeface="+mn-cs"/>
              </a:rPr>
              <a:t>   &lt;message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msgShippingData</a:t>
            </a:r>
            <a:r>
              <a:rPr lang="en-US" sz="1200" i="1" kern="1200" dirty="0">
                <a:solidFill>
                  <a:schemeClr val="tx1"/>
                </a:solidFill>
                <a:latin typeface="+mn-lt"/>
                <a:ea typeface="+mn-ea"/>
                <a:cs typeface="+mn-cs"/>
              </a:rPr>
              <a:t>" name="Shipping Data Message" </a:t>
            </a:r>
            <a:r>
              <a:rPr lang="en-US" sz="1200" i="1" kern="1200" dirty="0" err="1">
                <a:solidFill>
                  <a:schemeClr val="tx1"/>
                </a:solidFill>
                <a:latin typeface="+mn-lt"/>
                <a:ea typeface="+mn-ea"/>
                <a:cs typeface="+mn-cs"/>
              </a:rPr>
              <a:t>itemRef</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tns:itemShippingRequest</a:t>
            </a:r>
            <a:r>
              <a:rPr lang="en-US" sz="1200" i="1" kern="1200" dirty="0">
                <a:solidFill>
                  <a:schemeClr val="tx1"/>
                </a:solidFill>
                <a:latin typeface="+mn-lt"/>
                <a:ea typeface="+mn-ea"/>
                <a:cs typeface="+mn-cs"/>
              </a:rPr>
              <a:t>"/&gt;</a:t>
            </a:r>
          </a:p>
          <a:p>
            <a:r>
              <a:rPr lang="en-US" sz="1200" kern="1200" dirty="0">
                <a:solidFill>
                  <a:schemeClr val="tx1"/>
                </a:solidFill>
                <a:latin typeface="+mn-lt"/>
                <a:ea typeface="+mn-ea"/>
                <a:cs typeface="+mn-cs"/>
              </a:rPr>
              <a:t>   &lt;message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msgShippingConfirmation</a:t>
            </a:r>
            <a:r>
              <a:rPr lang="en-US" sz="1200" i="1" kern="1200" dirty="0">
                <a:solidFill>
                  <a:schemeClr val="tx1"/>
                </a:solidFill>
                <a:latin typeface="+mn-lt"/>
                <a:ea typeface="+mn-ea"/>
                <a:cs typeface="+mn-cs"/>
              </a:rPr>
              <a:t>" name="Shipping Confirmation Message" </a:t>
            </a:r>
            <a:r>
              <a:rPr lang="en-US" sz="1200" i="1" kern="1200" dirty="0" err="1">
                <a:solidFill>
                  <a:schemeClr val="tx1"/>
                </a:solidFill>
                <a:latin typeface="+mn-lt"/>
                <a:ea typeface="+mn-ea"/>
                <a:cs typeface="+mn-cs"/>
              </a:rPr>
              <a:t>itemRef</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tns:itemShippingResponse</a:t>
            </a:r>
            <a:r>
              <a:rPr lang="en-US" sz="1200" i="1" kern="1200" dirty="0">
                <a:solidFill>
                  <a:schemeClr val="tx1"/>
                </a:solidFill>
                <a:latin typeface="+mn-lt"/>
                <a:ea typeface="+mn-ea"/>
                <a:cs typeface="+mn-cs"/>
              </a:rPr>
              <a:t>"/&gt;</a:t>
            </a:r>
          </a:p>
          <a:p>
            <a:endParaRPr lang="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partnerEntity</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theSeller</a:t>
            </a:r>
            <a:r>
              <a:rPr lang="en-US" sz="1200" i="1" kern="1200" dirty="0">
                <a:solidFill>
                  <a:schemeClr val="tx1"/>
                </a:solidFill>
                <a:latin typeface="+mn-lt"/>
                <a:ea typeface="+mn-ea"/>
                <a:cs typeface="+mn-cs"/>
              </a:rPr>
              <a:t>" name="The Seller"&gt;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participantRef</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tns:seller</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participantRef</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partnerEntity</a:t>
            </a:r>
            <a:r>
              <a:rPr lang="fr-FR" sz="1200"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partnerRole</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aBuyer</a:t>
            </a:r>
            <a:r>
              <a:rPr lang="en-US" sz="1200" i="1" kern="1200" dirty="0">
                <a:solidFill>
                  <a:schemeClr val="tx1"/>
                </a:solidFill>
                <a:latin typeface="+mn-lt"/>
                <a:ea typeface="+mn-ea"/>
                <a:cs typeface="+mn-cs"/>
              </a:rPr>
              <a:t>" name="A Buyer"&gt;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participantRef</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tns:buyer</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participantRef</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partnerRole</a:t>
            </a:r>
            <a:r>
              <a:rPr lang="fr-FR" sz="1200"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partnerRole</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aShipper</a:t>
            </a:r>
            <a:r>
              <a:rPr lang="en-US" sz="1200" i="1" kern="1200" dirty="0">
                <a:solidFill>
                  <a:schemeClr val="tx1"/>
                </a:solidFill>
                <a:latin typeface="+mn-lt"/>
                <a:ea typeface="+mn-ea"/>
                <a:cs typeface="+mn-cs"/>
              </a:rPr>
              <a:t>" name="A Shipper"&gt;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participantRef</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tns:shipper</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participantRef</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partnerRole</a:t>
            </a:r>
            <a:r>
              <a:rPr lang="fr-FR" sz="1200" kern="1200" dirty="0">
                <a:solidFill>
                  <a:schemeClr val="tx1"/>
                </a:solidFill>
                <a:latin typeface="+mn-lt"/>
                <a:ea typeface="+mn-ea"/>
                <a:cs typeface="+mn-cs"/>
              </a:rPr>
              <a:t>&gt;</a:t>
            </a:r>
          </a:p>
          <a:p>
            <a:r>
              <a:rPr lang="fr"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correlationProperty</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propQuoteID</a:t>
            </a:r>
            <a:r>
              <a:rPr lang="en-US" sz="1200" i="1" kern="1200" dirty="0">
                <a:solidFill>
                  <a:schemeClr val="tx1"/>
                </a:solidFill>
                <a:latin typeface="+mn-lt"/>
                <a:ea typeface="+mn-ea"/>
                <a:cs typeface="+mn-cs"/>
              </a:rPr>
              <a:t>" name="Property Quote ID" type="</a:t>
            </a:r>
            <a:r>
              <a:rPr lang="en-US" sz="1200" i="1" kern="1200" dirty="0" err="1">
                <a:solidFill>
                  <a:schemeClr val="tx1"/>
                </a:solidFill>
                <a:latin typeface="+mn-lt"/>
                <a:ea typeface="+mn-ea"/>
                <a:cs typeface="+mn-cs"/>
              </a:rPr>
              <a:t>xsd:string</a:t>
            </a:r>
            <a:r>
              <a:rPr lang="en-US"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correlationPropertyRetrievalExpression</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messageRef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tns:msgRFQ</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messagePath</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request</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quoteID</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messagePath</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correlationPropertyRetrievalExpression</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correlationPropertyRetrievalExpression</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messageRef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tns:msgQuote</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messagePath</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response</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quoteID</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messagePath</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correlationPropertyRetrievalExpression</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correlationPropertyRetrievalExpression</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messageRef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tns:msgFault</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messagePath</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fault</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quoteID</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messagePath</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correlationPropertyRetrievalExpression</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correlationPropertyRetrievalExpression</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messageRef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tns:msgOrderData</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messagePath</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priceQuotationRef</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messagePath</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correlationPropertyRetrievalExpression</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a:t>
            </a:r>
            <a:r>
              <a:rPr lang="fr-FR" sz="1200"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correlationProperty</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propCustomerID</a:t>
            </a:r>
            <a:r>
              <a:rPr lang="en-US" sz="1200" i="1" kern="1200" dirty="0">
                <a:solidFill>
                  <a:schemeClr val="tx1"/>
                </a:solidFill>
                <a:latin typeface="+mn-lt"/>
                <a:ea typeface="+mn-ea"/>
                <a:cs typeface="+mn-cs"/>
              </a:rPr>
              <a:t>" name="Property Customer ID" type="</a:t>
            </a:r>
            <a:r>
              <a:rPr lang="en-US" sz="1200" i="1" kern="1200" dirty="0" err="1">
                <a:solidFill>
                  <a:schemeClr val="tx1"/>
                </a:solidFill>
                <a:latin typeface="+mn-lt"/>
                <a:ea typeface="+mn-ea"/>
                <a:cs typeface="+mn-cs"/>
              </a:rPr>
              <a:t>xsd:string</a:t>
            </a:r>
            <a:r>
              <a:rPr lang="en-US"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correlationPropertyRetrievalExpression</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messageRef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tns:msgOrderData</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messagePath</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customer</a:t>
            </a:r>
            <a:r>
              <a:rPr lang="fr-FR" sz="1200" kern="1200" dirty="0">
                <a:solidFill>
                  <a:schemeClr val="tx1"/>
                </a:solidFill>
                <a:latin typeface="+mn-lt"/>
                <a:ea typeface="+mn-ea"/>
                <a:cs typeface="+mn-cs"/>
              </a:rPr>
              <a:t>/id&lt;/</a:t>
            </a:r>
            <a:r>
              <a:rPr lang="fr-FR" sz="1200" kern="1200" dirty="0" err="1">
                <a:solidFill>
                  <a:schemeClr val="tx1"/>
                </a:solidFill>
                <a:latin typeface="+mn-lt"/>
                <a:ea typeface="+mn-ea"/>
                <a:cs typeface="+mn-cs"/>
              </a:rPr>
              <a:t>messagePath</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correlationPropertyRetrievalExpression</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correlationPropertyRetrievalExpression</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messageRef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tns:msgOrderConfirmation</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messagePath</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customerID</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messagePath</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correlationPropertyRetrievalExpression</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a:t>
            </a:r>
            <a:r>
              <a:rPr lang="fr-FR" sz="1200"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correlationProperty</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propOrderID</a:t>
            </a:r>
            <a:r>
              <a:rPr lang="en-US" sz="1200" i="1" kern="1200" dirty="0">
                <a:solidFill>
                  <a:schemeClr val="tx1"/>
                </a:solidFill>
                <a:latin typeface="+mn-lt"/>
                <a:ea typeface="+mn-ea"/>
                <a:cs typeface="+mn-cs"/>
              </a:rPr>
              <a:t>" name="Property Order ID" type="</a:t>
            </a:r>
            <a:r>
              <a:rPr lang="en-US" sz="1200" i="1" kern="1200" dirty="0" err="1">
                <a:solidFill>
                  <a:schemeClr val="tx1"/>
                </a:solidFill>
                <a:latin typeface="+mn-lt"/>
                <a:ea typeface="+mn-ea"/>
                <a:cs typeface="+mn-cs"/>
              </a:rPr>
              <a:t>xsd:string</a:t>
            </a:r>
            <a:r>
              <a:rPr lang="en-US"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correlationPropertyRetrievalExpression</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messageRef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tns:msgOrderData</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messagePath</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order</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orderID</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messagePath</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correlationPropertyRetrievalExpression</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correlationPropertyRetrievalExpression</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messageRef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tns:msgOrderConfirmation</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messagePath</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order</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orderID</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messagePath</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correlationPropertyRetrievalExpression</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correlationPropertyRetrievalExpression</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messageRef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tns:msgShippingData</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messagePath</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order</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orderID</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messagePath</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correlationPropertyRetrievalExpression</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correlationPropertyRetrievalExpression</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messageRef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tns:msgShippingConfirmation</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messagePath</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order</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orderID</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messagePath</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correlationPropertyRetrievalExpression</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a:t>
            </a:r>
            <a:r>
              <a:rPr lang="fr-FR" sz="1200" kern="1200" dirty="0">
                <a:solidFill>
                  <a:schemeClr val="tx1"/>
                </a:solidFill>
                <a:latin typeface="+mn-lt"/>
                <a:ea typeface="+mn-ea"/>
                <a:cs typeface="+mn-cs"/>
              </a:rPr>
              <a:t>&gt;</a:t>
            </a:r>
          </a:p>
          <a:p>
            <a:r>
              <a:rPr lang="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&lt;collaboration id=</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sellerCollab</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&lt;participant id=</a:t>
            </a:r>
            <a:r>
              <a:rPr lang="fr-FR" sz="1200" i="1" kern="1200" dirty="0">
                <a:solidFill>
                  <a:schemeClr val="tx1"/>
                </a:solidFill>
                <a:latin typeface="+mn-lt"/>
                <a:ea typeface="+mn-ea"/>
                <a:cs typeface="+mn-cs"/>
              </a:rPr>
              <a:t>"seller" </a:t>
            </a:r>
            <a:r>
              <a:rPr lang="fr-FR" sz="1200" i="1" kern="1200" dirty="0" err="1">
                <a:solidFill>
                  <a:schemeClr val="tx1"/>
                </a:solidFill>
                <a:latin typeface="+mn-lt"/>
                <a:ea typeface="+mn-ea"/>
                <a:cs typeface="+mn-cs"/>
              </a:rPr>
              <a:t>name</a:t>
            </a:r>
            <a:r>
              <a:rPr lang="fr-FR" sz="1200" i="1" kern="1200" dirty="0">
                <a:solidFill>
                  <a:schemeClr val="tx1"/>
                </a:solidFill>
                <a:latin typeface="+mn-lt"/>
                <a:ea typeface="+mn-ea"/>
                <a:cs typeface="+mn-cs"/>
              </a:rPr>
              <a:t>="Seller" </a:t>
            </a:r>
            <a:r>
              <a:rPr lang="fr-FR" sz="1200" i="1" kern="1200" dirty="0" err="1">
                <a:solidFill>
                  <a:schemeClr val="tx1"/>
                </a:solidFill>
                <a:latin typeface="+mn-lt"/>
                <a:ea typeface="+mn-ea"/>
                <a:cs typeface="+mn-cs"/>
              </a:rPr>
              <a:t>processRef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tns:sellerProcess</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interfaceRef</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tns:sellerServiceInterface</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interfaceRef</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&lt;/participant&gt;</a:t>
            </a:r>
          </a:p>
          <a:p>
            <a:r>
              <a:rPr lang="en-US" sz="1200" kern="1200" dirty="0">
                <a:solidFill>
                  <a:schemeClr val="tx1"/>
                </a:solidFill>
                <a:latin typeface="+mn-lt"/>
                <a:ea typeface="+mn-ea"/>
                <a:cs typeface="+mn-cs"/>
              </a:rPr>
              <a:t>      &lt;participant id=</a:t>
            </a:r>
            <a:r>
              <a:rPr lang="en-US" sz="1200" i="1" kern="1200" dirty="0">
                <a:solidFill>
                  <a:schemeClr val="tx1"/>
                </a:solidFill>
                <a:latin typeface="+mn-lt"/>
                <a:ea typeface="+mn-ea"/>
                <a:cs typeface="+mn-cs"/>
              </a:rPr>
              <a:t>"buyer" name="Buyer"/&gt;</a:t>
            </a:r>
          </a:p>
          <a:p>
            <a:r>
              <a:rPr lang="en-US" sz="1200" kern="1200" dirty="0">
                <a:solidFill>
                  <a:schemeClr val="tx1"/>
                </a:solidFill>
                <a:latin typeface="+mn-lt"/>
                <a:ea typeface="+mn-ea"/>
                <a:cs typeface="+mn-cs"/>
              </a:rPr>
              <a:t>      &lt;participant id=</a:t>
            </a:r>
            <a:r>
              <a:rPr lang="en-US" sz="1200" i="1" kern="1200" dirty="0">
                <a:solidFill>
                  <a:schemeClr val="tx1"/>
                </a:solidFill>
                <a:latin typeface="+mn-lt"/>
                <a:ea typeface="+mn-ea"/>
                <a:cs typeface="+mn-cs"/>
              </a:rPr>
              <a:t>"shipper" name="Shipper"&gt;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interfaceRef</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tns:shipperServiceInterface</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interfaceRef</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&lt;/participant&gt;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messageFlow</a:t>
            </a:r>
            <a:r>
              <a:rPr lang="fr-FR" sz="1200" kern="1200" dirty="0">
                <a:solidFill>
                  <a:schemeClr val="tx1"/>
                </a:solidFill>
                <a:latin typeface="+mn-lt"/>
                <a:ea typeface="+mn-ea"/>
                <a:cs typeface="+mn-cs"/>
              </a:rPr>
              <a:t> id=</a:t>
            </a:r>
            <a:r>
              <a:rPr lang="fr-FR" sz="1200" i="1" kern="1200" dirty="0">
                <a:solidFill>
                  <a:schemeClr val="tx1"/>
                </a:solidFill>
                <a:latin typeface="+mn-lt"/>
                <a:ea typeface="+mn-ea"/>
                <a:cs typeface="+mn-cs"/>
              </a:rPr>
              <a:t>"mf1" </a:t>
            </a:r>
            <a:r>
              <a:rPr lang="fr-FR" sz="1200" i="1" kern="1200" dirty="0" err="1">
                <a:solidFill>
                  <a:schemeClr val="tx1"/>
                </a:solidFill>
                <a:latin typeface="+mn-lt"/>
                <a:ea typeface="+mn-ea"/>
                <a:cs typeface="+mn-cs"/>
              </a:rPr>
              <a:t>messageRef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tns:msgRFQ</a:t>
            </a:r>
            <a:r>
              <a:rPr lang="fr-FR" sz="1200" i="1" kern="1200" dirty="0">
                <a:solidFill>
                  <a:schemeClr val="tx1"/>
                </a:solidFill>
                <a:latin typeface="+mn-lt"/>
                <a:ea typeface="+mn-ea"/>
                <a:cs typeface="+mn-cs"/>
              </a:rPr>
              <a:t>" </a:t>
            </a:r>
            <a:r>
              <a:rPr lang="fr-FR" sz="1200" i="1" kern="1200" dirty="0" err="1">
                <a:solidFill>
                  <a:schemeClr val="tx1"/>
                </a:solidFill>
                <a:latin typeface="+mn-lt"/>
                <a:ea typeface="+mn-ea"/>
                <a:cs typeface="+mn-cs"/>
              </a:rPr>
              <a:t>sourceRef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tns:buyer</a:t>
            </a:r>
            <a:r>
              <a:rPr lang="fr-FR" sz="1200" i="1" kern="1200" dirty="0">
                <a:solidFill>
                  <a:schemeClr val="tx1"/>
                </a:solidFill>
                <a:latin typeface="+mn-lt"/>
                <a:ea typeface="+mn-ea"/>
                <a:cs typeface="+mn-cs"/>
              </a:rPr>
              <a:t>" </a:t>
            </a:r>
            <a:r>
              <a:rPr lang="fr-FR" sz="1200" i="1" kern="1200" dirty="0" err="1">
                <a:solidFill>
                  <a:schemeClr val="tx1"/>
                </a:solidFill>
                <a:latin typeface="+mn-lt"/>
                <a:ea typeface="+mn-ea"/>
                <a:cs typeface="+mn-cs"/>
              </a:rPr>
              <a:t>targetRef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tns:receiveQuoteRequest</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messageFlow</a:t>
            </a:r>
            <a:r>
              <a:rPr lang="fr-FR" sz="1200" kern="1200" dirty="0">
                <a:solidFill>
                  <a:schemeClr val="tx1"/>
                </a:solidFill>
                <a:latin typeface="+mn-lt"/>
                <a:ea typeface="+mn-ea"/>
                <a:cs typeface="+mn-cs"/>
              </a:rPr>
              <a:t> id=</a:t>
            </a:r>
            <a:r>
              <a:rPr lang="fr-FR" sz="1200" i="1" kern="1200" dirty="0">
                <a:solidFill>
                  <a:schemeClr val="tx1"/>
                </a:solidFill>
                <a:latin typeface="+mn-lt"/>
                <a:ea typeface="+mn-ea"/>
                <a:cs typeface="+mn-cs"/>
              </a:rPr>
              <a:t>"mf2" </a:t>
            </a:r>
            <a:r>
              <a:rPr lang="fr-FR" sz="1200" i="1" kern="1200" dirty="0" err="1">
                <a:solidFill>
                  <a:schemeClr val="tx1"/>
                </a:solidFill>
                <a:latin typeface="+mn-lt"/>
                <a:ea typeface="+mn-ea"/>
                <a:cs typeface="+mn-cs"/>
              </a:rPr>
              <a:t>messageRef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tns:msgQuote</a:t>
            </a:r>
            <a:r>
              <a:rPr lang="fr-FR" sz="1200" i="1" kern="1200" dirty="0">
                <a:solidFill>
                  <a:schemeClr val="tx1"/>
                </a:solidFill>
                <a:latin typeface="+mn-lt"/>
                <a:ea typeface="+mn-ea"/>
                <a:cs typeface="+mn-cs"/>
              </a:rPr>
              <a:t>" </a:t>
            </a:r>
            <a:r>
              <a:rPr lang="fr-FR" sz="1200" i="1" kern="1200" dirty="0" err="1">
                <a:solidFill>
                  <a:schemeClr val="tx1"/>
                </a:solidFill>
                <a:latin typeface="+mn-lt"/>
                <a:ea typeface="+mn-ea"/>
                <a:cs typeface="+mn-cs"/>
              </a:rPr>
              <a:t>sourceRef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tns:sendQuote</a:t>
            </a:r>
            <a:r>
              <a:rPr lang="fr-FR" sz="1200" i="1" kern="1200" dirty="0">
                <a:solidFill>
                  <a:schemeClr val="tx1"/>
                </a:solidFill>
                <a:latin typeface="+mn-lt"/>
                <a:ea typeface="+mn-ea"/>
                <a:cs typeface="+mn-cs"/>
              </a:rPr>
              <a:t>" </a:t>
            </a:r>
            <a:r>
              <a:rPr lang="fr-FR" sz="1200" i="1" kern="1200" dirty="0" err="1">
                <a:solidFill>
                  <a:schemeClr val="tx1"/>
                </a:solidFill>
                <a:latin typeface="+mn-lt"/>
                <a:ea typeface="+mn-ea"/>
                <a:cs typeface="+mn-cs"/>
              </a:rPr>
              <a:t>targetRef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tns:buyer</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messageFlow</a:t>
            </a:r>
            <a:r>
              <a:rPr lang="fr-FR" sz="1200" kern="1200" dirty="0">
                <a:solidFill>
                  <a:schemeClr val="tx1"/>
                </a:solidFill>
                <a:latin typeface="+mn-lt"/>
                <a:ea typeface="+mn-ea"/>
                <a:cs typeface="+mn-cs"/>
              </a:rPr>
              <a:t> id=</a:t>
            </a:r>
            <a:r>
              <a:rPr lang="fr-FR" sz="1200" i="1" kern="1200" dirty="0">
                <a:solidFill>
                  <a:schemeClr val="tx1"/>
                </a:solidFill>
                <a:latin typeface="+mn-lt"/>
                <a:ea typeface="+mn-ea"/>
                <a:cs typeface="+mn-cs"/>
              </a:rPr>
              <a:t>"mf3" </a:t>
            </a:r>
            <a:r>
              <a:rPr lang="fr-FR" sz="1200" i="1" kern="1200" dirty="0" err="1">
                <a:solidFill>
                  <a:schemeClr val="tx1"/>
                </a:solidFill>
                <a:latin typeface="+mn-lt"/>
                <a:ea typeface="+mn-ea"/>
                <a:cs typeface="+mn-cs"/>
              </a:rPr>
              <a:t>messageRef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tns:msgFault</a:t>
            </a:r>
            <a:r>
              <a:rPr lang="fr-FR" sz="1200" i="1" kern="1200" dirty="0">
                <a:solidFill>
                  <a:schemeClr val="tx1"/>
                </a:solidFill>
                <a:latin typeface="+mn-lt"/>
                <a:ea typeface="+mn-ea"/>
                <a:cs typeface="+mn-cs"/>
              </a:rPr>
              <a:t>" </a:t>
            </a:r>
            <a:r>
              <a:rPr lang="fr-FR" sz="1200" i="1" kern="1200" dirty="0" err="1">
                <a:solidFill>
                  <a:schemeClr val="tx1"/>
                </a:solidFill>
                <a:latin typeface="+mn-lt"/>
                <a:ea typeface="+mn-ea"/>
                <a:cs typeface="+mn-cs"/>
              </a:rPr>
              <a:t>sourceRef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tns:sendFault</a:t>
            </a:r>
            <a:r>
              <a:rPr lang="fr-FR" sz="1200" i="1" kern="1200" dirty="0">
                <a:solidFill>
                  <a:schemeClr val="tx1"/>
                </a:solidFill>
                <a:latin typeface="+mn-lt"/>
                <a:ea typeface="+mn-ea"/>
                <a:cs typeface="+mn-cs"/>
              </a:rPr>
              <a:t>" </a:t>
            </a:r>
            <a:r>
              <a:rPr lang="fr-FR" sz="1200" i="1" kern="1200" dirty="0" err="1">
                <a:solidFill>
                  <a:schemeClr val="tx1"/>
                </a:solidFill>
                <a:latin typeface="+mn-lt"/>
                <a:ea typeface="+mn-ea"/>
                <a:cs typeface="+mn-cs"/>
              </a:rPr>
              <a:t>targetRef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tns:buyer</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messageFlow</a:t>
            </a:r>
            <a:r>
              <a:rPr lang="fr-FR" sz="1200" kern="1200" dirty="0">
                <a:solidFill>
                  <a:schemeClr val="tx1"/>
                </a:solidFill>
                <a:latin typeface="+mn-lt"/>
                <a:ea typeface="+mn-ea"/>
                <a:cs typeface="+mn-cs"/>
              </a:rPr>
              <a:t> id=</a:t>
            </a:r>
            <a:r>
              <a:rPr lang="fr-FR" sz="1200" i="1" kern="1200" dirty="0">
                <a:solidFill>
                  <a:schemeClr val="tx1"/>
                </a:solidFill>
                <a:latin typeface="+mn-lt"/>
                <a:ea typeface="+mn-ea"/>
                <a:cs typeface="+mn-cs"/>
              </a:rPr>
              <a:t>"mf4" </a:t>
            </a:r>
            <a:r>
              <a:rPr lang="fr-FR" sz="1200" i="1" kern="1200" dirty="0" err="1">
                <a:solidFill>
                  <a:schemeClr val="tx1"/>
                </a:solidFill>
                <a:latin typeface="+mn-lt"/>
                <a:ea typeface="+mn-ea"/>
                <a:cs typeface="+mn-cs"/>
              </a:rPr>
              <a:t>messageRef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tns:msgOrderData</a:t>
            </a:r>
            <a:r>
              <a:rPr lang="fr-FR" sz="1200" i="1" kern="1200" dirty="0">
                <a:solidFill>
                  <a:schemeClr val="tx1"/>
                </a:solidFill>
                <a:latin typeface="+mn-lt"/>
                <a:ea typeface="+mn-ea"/>
                <a:cs typeface="+mn-cs"/>
              </a:rPr>
              <a:t>" </a:t>
            </a:r>
            <a:r>
              <a:rPr lang="fr-FR" sz="1200" i="1" kern="1200" dirty="0" err="1">
                <a:solidFill>
                  <a:schemeClr val="tx1"/>
                </a:solidFill>
                <a:latin typeface="+mn-lt"/>
                <a:ea typeface="+mn-ea"/>
                <a:cs typeface="+mn-cs"/>
              </a:rPr>
              <a:t>sourceRef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tns:buyer</a:t>
            </a:r>
            <a:r>
              <a:rPr lang="fr-FR" sz="1200" i="1" kern="1200" dirty="0">
                <a:solidFill>
                  <a:schemeClr val="tx1"/>
                </a:solidFill>
                <a:latin typeface="+mn-lt"/>
                <a:ea typeface="+mn-ea"/>
                <a:cs typeface="+mn-cs"/>
              </a:rPr>
              <a:t>"</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targetRef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tns:receiveOrderRequest</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messageFlow</a:t>
            </a:r>
            <a:r>
              <a:rPr lang="fr-FR" sz="1200" kern="1200" dirty="0">
                <a:solidFill>
                  <a:schemeClr val="tx1"/>
                </a:solidFill>
                <a:latin typeface="+mn-lt"/>
                <a:ea typeface="+mn-ea"/>
                <a:cs typeface="+mn-cs"/>
              </a:rPr>
              <a:t> id=</a:t>
            </a:r>
            <a:r>
              <a:rPr lang="fr-FR" sz="1200" i="1" kern="1200" dirty="0">
                <a:solidFill>
                  <a:schemeClr val="tx1"/>
                </a:solidFill>
                <a:latin typeface="+mn-lt"/>
                <a:ea typeface="+mn-ea"/>
                <a:cs typeface="+mn-cs"/>
              </a:rPr>
              <a:t>"mf5" </a:t>
            </a:r>
            <a:r>
              <a:rPr lang="fr-FR" sz="1200" i="1" kern="1200" dirty="0" err="1">
                <a:solidFill>
                  <a:schemeClr val="tx1"/>
                </a:solidFill>
                <a:latin typeface="+mn-lt"/>
                <a:ea typeface="+mn-ea"/>
                <a:cs typeface="+mn-cs"/>
              </a:rPr>
              <a:t>messageRef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tns:msgOrderConfirmation</a:t>
            </a:r>
            <a:r>
              <a:rPr lang="fr-FR" sz="1200" i="1" kern="1200" dirty="0">
                <a:solidFill>
                  <a:schemeClr val="tx1"/>
                </a:solidFill>
                <a:latin typeface="+mn-lt"/>
                <a:ea typeface="+mn-ea"/>
                <a:cs typeface="+mn-cs"/>
              </a:rPr>
              <a:t>" </a:t>
            </a:r>
            <a:r>
              <a:rPr lang="fr-FR" sz="1200" i="1" kern="1200" dirty="0" err="1">
                <a:solidFill>
                  <a:schemeClr val="tx1"/>
                </a:solidFill>
                <a:latin typeface="+mn-lt"/>
                <a:ea typeface="+mn-ea"/>
                <a:cs typeface="+mn-cs"/>
              </a:rPr>
              <a:t>sourceRef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tns:sendOrderResponse</a:t>
            </a:r>
            <a:r>
              <a:rPr lang="fr-FR" sz="1200" i="1" kern="1200" dirty="0">
                <a:solidFill>
                  <a:schemeClr val="tx1"/>
                </a:solidFill>
                <a:latin typeface="+mn-lt"/>
                <a:ea typeface="+mn-ea"/>
                <a:cs typeface="+mn-cs"/>
              </a:rPr>
              <a:t>"</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targetRef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tns:buyer</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messageFlow</a:t>
            </a:r>
            <a:r>
              <a:rPr lang="fr-FR" sz="1200" kern="1200" dirty="0">
                <a:solidFill>
                  <a:schemeClr val="tx1"/>
                </a:solidFill>
                <a:latin typeface="+mn-lt"/>
                <a:ea typeface="+mn-ea"/>
                <a:cs typeface="+mn-cs"/>
              </a:rPr>
              <a:t> id=</a:t>
            </a:r>
            <a:r>
              <a:rPr lang="fr-FR" sz="1200" i="1" kern="1200" dirty="0">
                <a:solidFill>
                  <a:schemeClr val="tx1"/>
                </a:solidFill>
                <a:latin typeface="+mn-lt"/>
                <a:ea typeface="+mn-ea"/>
                <a:cs typeface="+mn-cs"/>
              </a:rPr>
              <a:t>"mf6" </a:t>
            </a:r>
            <a:r>
              <a:rPr lang="fr-FR" sz="1200" i="1" kern="1200" dirty="0" err="1">
                <a:solidFill>
                  <a:schemeClr val="tx1"/>
                </a:solidFill>
                <a:latin typeface="+mn-lt"/>
                <a:ea typeface="+mn-ea"/>
                <a:cs typeface="+mn-cs"/>
              </a:rPr>
              <a:t>messageRef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tns:msgShippingData</a:t>
            </a:r>
            <a:r>
              <a:rPr lang="fr-FR" sz="1200" i="1" kern="1200" dirty="0">
                <a:solidFill>
                  <a:schemeClr val="tx1"/>
                </a:solidFill>
                <a:latin typeface="+mn-lt"/>
                <a:ea typeface="+mn-ea"/>
                <a:cs typeface="+mn-cs"/>
              </a:rPr>
              <a:t>" </a:t>
            </a:r>
            <a:r>
              <a:rPr lang="fr-FR" sz="1200" i="1" kern="1200" dirty="0" err="1">
                <a:solidFill>
                  <a:schemeClr val="tx1"/>
                </a:solidFill>
                <a:latin typeface="+mn-lt"/>
                <a:ea typeface="+mn-ea"/>
                <a:cs typeface="+mn-cs"/>
              </a:rPr>
              <a:t>sourceRef</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tns:sendShippingRequest</a:t>
            </a:r>
            <a:r>
              <a:rPr lang="fr-FR" sz="1200" i="1" kern="1200" dirty="0">
                <a:solidFill>
                  <a:schemeClr val="tx1"/>
                </a:solidFill>
                <a:latin typeface="+mn-lt"/>
                <a:ea typeface="+mn-ea"/>
                <a:cs typeface="+mn-cs"/>
              </a:rPr>
              <a:t>"</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targetRef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tns:shipper</a:t>
            </a:r>
            <a:r>
              <a:rPr lang="fr-FR" sz="1200" i="1"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messageFlow</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"mf7" </a:t>
            </a:r>
            <a:r>
              <a:rPr lang="en-US" sz="1200" i="1" kern="1200" dirty="0" err="1">
                <a:solidFill>
                  <a:schemeClr val="tx1"/>
                </a:solidFill>
                <a:latin typeface="+mn-lt"/>
                <a:ea typeface="+mn-ea"/>
                <a:cs typeface="+mn-cs"/>
              </a:rPr>
              <a:t>messageRef</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tns:msgShippingConfirmation</a:t>
            </a:r>
            <a:r>
              <a:rPr lang="en-US" sz="1200" i="1" kern="1200" dirty="0">
                <a:solidFill>
                  <a:schemeClr val="tx1"/>
                </a:solidFill>
                <a:latin typeface="+mn-lt"/>
                <a:ea typeface="+mn-ea"/>
                <a:cs typeface="+mn-cs"/>
              </a:rPr>
              <a:t>"	</a:t>
            </a:r>
            <a:r>
              <a:rPr lang="en-US" sz="1200" i="1" kern="1200" dirty="0" err="1">
                <a:solidFill>
                  <a:schemeClr val="tx1"/>
                </a:solidFill>
                <a:latin typeface="+mn-lt"/>
                <a:ea typeface="+mn-ea"/>
                <a:cs typeface="+mn-cs"/>
              </a:rPr>
              <a:t>sourceRef</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tns:shipper</a:t>
            </a:r>
            <a:r>
              <a:rPr lang="en-US" sz="1200" i="1" kern="1200" dirty="0">
                <a:solidFill>
                  <a:schemeClr val="tx1"/>
                </a:solidFill>
                <a:latin typeface="+mn-lt"/>
                <a:ea typeface="+mn-ea"/>
                <a:cs typeface="+mn-cs"/>
              </a:rPr>
              <a:t>"</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targetRef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tns:receiveShippingConfirmation</a:t>
            </a:r>
            <a:r>
              <a:rPr lang="fr-FR" sz="1200" i="1" kern="1200" dirty="0">
                <a:solidFill>
                  <a:schemeClr val="tx1"/>
                </a:solidFill>
                <a:latin typeface="+mn-lt"/>
                <a:ea typeface="+mn-ea"/>
                <a:cs typeface="+mn-cs"/>
              </a:rPr>
              <a:t>"/&gt;</a:t>
            </a:r>
          </a:p>
          <a:p>
            <a:endParaRPr lang="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&lt;!--   Conversations --&gt;</a:t>
            </a:r>
          </a:p>
          <a:p>
            <a:r>
              <a:rPr lang="fr-FR" sz="1200" kern="1200" dirty="0">
                <a:solidFill>
                  <a:schemeClr val="tx1"/>
                </a:solidFill>
                <a:latin typeface="+mn-lt"/>
                <a:ea typeface="+mn-ea"/>
                <a:cs typeface="+mn-cs"/>
              </a:rPr>
              <a:t>      &lt;conversation id=</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conversationQuoteRequest</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messageFlowRef</a:t>
            </a:r>
            <a:r>
              <a:rPr lang="fr-FR" sz="1200" kern="1200" dirty="0">
                <a:solidFill>
                  <a:schemeClr val="tx1"/>
                </a:solidFill>
                <a:latin typeface="+mn-lt"/>
                <a:ea typeface="+mn-ea"/>
                <a:cs typeface="+mn-cs"/>
              </a:rPr>
              <a:t>&gt;tns:mf1&lt;/</a:t>
            </a:r>
            <a:r>
              <a:rPr lang="fr-FR" sz="1200" kern="1200" dirty="0" err="1">
                <a:solidFill>
                  <a:schemeClr val="tx1"/>
                </a:solidFill>
                <a:latin typeface="+mn-lt"/>
                <a:ea typeface="+mn-ea"/>
                <a:cs typeface="+mn-cs"/>
              </a:rPr>
              <a:t>messageFlowRef</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messageFlowRef</a:t>
            </a:r>
            <a:r>
              <a:rPr lang="fr-FR" sz="1200" kern="1200" dirty="0">
                <a:solidFill>
                  <a:schemeClr val="tx1"/>
                </a:solidFill>
                <a:latin typeface="+mn-lt"/>
                <a:ea typeface="+mn-ea"/>
                <a:cs typeface="+mn-cs"/>
              </a:rPr>
              <a:t>&gt;tns:mf2&lt;/</a:t>
            </a:r>
            <a:r>
              <a:rPr lang="fr-FR" sz="1200" kern="1200" dirty="0" err="1">
                <a:solidFill>
                  <a:schemeClr val="tx1"/>
                </a:solidFill>
                <a:latin typeface="+mn-lt"/>
                <a:ea typeface="+mn-ea"/>
                <a:cs typeface="+mn-cs"/>
              </a:rPr>
              <a:t>messageFlowRef</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messageFlowRef</a:t>
            </a:r>
            <a:r>
              <a:rPr lang="fr-FR" sz="1200" kern="1200" dirty="0">
                <a:solidFill>
                  <a:schemeClr val="tx1"/>
                </a:solidFill>
                <a:latin typeface="+mn-lt"/>
                <a:ea typeface="+mn-ea"/>
                <a:cs typeface="+mn-cs"/>
              </a:rPr>
              <a:t>&gt;tns:mf3&lt;/</a:t>
            </a:r>
            <a:r>
              <a:rPr lang="fr-FR" sz="1200" kern="1200" dirty="0" err="1">
                <a:solidFill>
                  <a:schemeClr val="tx1"/>
                </a:solidFill>
                <a:latin typeface="+mn-lt"/>
                <a:ea typeface="+mn-ea"/>
                <a:cs typeface="+mn-cs"/>
              </a:rPr>
              <a:t>messageFlowRef</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messageFlowRef</a:t>
            </a:r>
            <a:r>
              <a:rPr lang="fr-FR" sz="1200" kern="1200" dirty="0">
                <a:solidFill>
                  <a:schemeClr val="tx1"/>
                </a:solidFill>
                <a:latin typeface="+mn-lt"/>
                <a:ea typeface="+mn-ea"/>
                <a:cs typeface="+mn-cs"/>
              </a:rPr>
              <a:t>&gt;tns:mf4&lt;/</a:t>
            </a:r>
            <a:r>
              <a:rPr lang="fr-FR" sz="1200" kern="1200" dirty="0" err="1">
                <a:solidFill>
                  <a:schemeClr val="tx1"/>
                </a:solidFill>
                <a:latin typeface="+mn-lt"/>
                <a:ea typeface="+mn-ea"/>
                <a:cs typeface="+mn-cs"/>
              </a:rPr>
              <a:t>messageFlowRef</a:t>
            </a:r>
            <a:r>
              <a:rPr lang="fr-FR" sz="1200"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correlationKey</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correlQuote</a:t>
            </a:r>
            <a:r>
              <a:rPr lang="en-US" sz="1200" i="1" kern="1200" dirty="0">
                <a:solidFill>
                  <a:schemeClr val="tx1"/>
                </a:solidFill>
                <a:latin typeface="+mn-lt"/>
                <a:ea typeface="+mn-ea"/>
                <a:cs typeface="+mn-cs"/>
              </a:rPr>
              <a:t>" name="Quote Correlation Key"&gt;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correlationPropertyRef</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tns:propQuoteID</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correlationPropertyRef</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correlationKey</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&lt;/conversation&gt;</a:t>
            </a:r>
          </a:p>
          <a:p>
            <a:r>
              <a:rPr lang="fr-FR" sz="1200" kern="1200" dirty="0">
                <a:solidFill>
                  <a:schemeClr val="tx1"/>
                </a:solidFill>
                <a:latin typeface="+mn-lt"/>
                <a:ea typeface="+mn-ea"/>
                <a:cs typeface="+mn-cs"/>
              </a:rPr>
              <a:t>      &lt;conversation id=</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conversationOrderHandling</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messageFlowRef</a:t>
            </a:r>
            <a:r>
              <a:rPr lang="fr-FR" sz="1200" kern="1200" dirty="0">
                <a:solidFill>
                  <a:schemeClr val="tx1"/>
                </a:solidFill>
                <a:latin typeface="+mn-lt"/>
                <a:ea typeface="+mn-ea"/>
                <a:cs typeface="+mn-cs"/>
              </a:rPr>
              <a:t>&gt;tns:mf4&lt;/</a:t>
            </a:r>
            <a:r>
              <a:rPr lang="fr-FR" sz="1200" kern="1200" dirty="0" err="1">
                <a:solidFill>
                  <a:schemeClr val="tx1"/>
                </a:solidFill>
                <a:latin typeface="+mn-lt"/>
                <a:ea typeface="+mn-ea"/>
                <a:cs typeface="+mn-cs"/>
              </a:rPr>
              <a:t>messageFlowRef</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messageFlowRef</a:t>
            </a:r>
            <a:r>
              <a:rPr lang="fr-FR" sz="1200" kern="1200" dirty="0">
                <a:solidFill>
                  <a:schemeClr val="tx1"/>
                </a:solidFill>
                <a:latin typeface="+mn-lt"/>
                <a:ea typeface="+mn-ea"/>
                <a:cs typeface="+mn-cs"/>
              </a:rPr>
              <a:t>&gt;tns:mf5&lt;/</a:t>
            </a:r>
            <a:r>
              <a:rPr lang="fr-FR" sz="1200" kern="1200" dirty="0" err="1">
                <a:solidFill>
                  <a:schemeClr val="tx1"/>
                </a:solidFill>
                <a:latin typeface="+mn-lt"/>
                <a:ea typeface="+mn-ea"/>
                <a:cs typeface="+mn-cs"/>
              </a:rPr>
              <a:t>messageFlowRef</a:t>
            </a:r>
            <a:r>
              <a:rPr lang="fr-FR" sz="1200"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correlationKey</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correlOrder</a:t>
            </a:r>
            <a:r>
              <a:rPr lang="en-US" sz="1200" i="1" kern="1200" dirty="0">
                <a:solidFill>
                  <a:schemeClr val="tx1"/>
                </a:solidFill>
                <a:latin typeface="+mn-lt"/>
                <a:ea typeface="+mn-ea"/>
                <a:cs typeface="+mn-cs"/>
              </a:rPr>
              <a:t>" name="Order Correlation Key"&gt;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correlationPropertyRef</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tns:propCustomerID</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correlationPropertyRef</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correlationPropertyRef</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tns:propOrderID</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correlationPropertyRef</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correlationKey</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&lt;/conversation&gt;</a:t>
            </a:r>
          </a:p>
          <a:p>
            <a:r>
              <a:rPr lang="fr-FR" sz="1200" kern="1200" dirty="0">
                <a:solidFill>
                  <a:schemeClr val="tx1"/>
                </a:solidFill>
                <a:latin typeface="+mn-lt"/>
                <a:ea typeface="+mn-ea"/>
                <a:cs typeface="+mn-cs"/>
              </a:rPr>
              <a:t>      &lt;conversation id=</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conversationShipmentRequest</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messageFlowRef</a:t>
            </a:r>
            <a:r>
              <a:rPr lang="fr-FR" sz="1200" kern="1200" dirty="0">
                <a:solidFill>
                  <a:schemeClr val="tx1"/>
                </a:solidFill>
                <a:latin typeface="+mn-lt"/>
                <a:ea typeface="+mn-ea"/>
                <a:cs typeface="+mn-cs"/>
              </a:rPr>
              <a:t>&gt;tns:mf6&lt;/</a:t>
            </a:r>
            <a:r>
              <a:rPr lang="fr-FR" sz="1200" kern="1200" dirty="0" err="1">
                <a:solidFill>
                  <a:schemeClr val="tx1"/>
                </a:solidFill>
                <a:latin typeface="+mn-lt"/>
                <a:ea typeface="+mn-ea"/>
                <a:cs typeface="+mn-cs"/>
              </a:rPr>
              <a:t>messageFlowRef</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messageFlowRef</a:t>
            </a:r>
            <a:r>
              <a:rPr lang="fr-FR" sz="1200" kern="1200" dirty="0">
                <a:solidFill>
                  <a:schemeClr val="tx1"/>
                </a:solidFill>
                <a:latin typeface="+mn-lt"/>
                <a:ea typeface="+mn-ea"/>
                <a:cs typeface="+mn-cs"/>
              </a:rPr>
              <a:t>&gt;tns:mf7&lt;/</a:t>
            </a:r>
            <a:r>
              <a:rPr lang="fr-FR" sz="1200" kern="1200" dirty="0" err="1">
                <a:solidFill>
                  <a:schemeClr val="tx1"/>
                </a:solidFill>
                <a:latin typeface="+mn-lt"/>
                <a:ea typeface="+mn-ea"/>
                <a:cs typeface="+mn-cs"/>
              </a:rPr>
              <a:t>messageFlowRef</a:t>
            </a:r>
            <a:r>
              <a:rPr lang="fr-FR" sz="1200"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correlationKey</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correlShipment</a:t>
            </a:r>
            <a:r>
              <a:rPr lang="en-US" sz="1200" i="1" kern="1200" dirty="0">
                <a:solidFill>
                  <a:schemeClr val="tx1"/>
                </a:solidFill>
                <a:latin typeface="+mn-lt"/>
                <a:ea typeface="+mn-ea"/>
                <a:cs typeface="+mn-cs"/>
              </a:rPr>
              <a:t>" name="Shipment Correlation Key"&gt;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correlationPropertyRef</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tns:propOrderID</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correlationPropertyRef</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correlationKey</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&lt;/conversation&gt;</a:t>
            </a:r>
          </a:p>
          <a:p>
            <a:r>
              <a:rPr lang="fr-FR" sz="1200" kern="1200" dirty="0">
                <a:solidFill>
                  <a:schemeClr val="tx1"/>
                </a:solidFill>
                <a:latin typeface="+mn-lt"/>
                <a:ea typeface="+mn-ea"/>
                <a:cs typeface="+mn-cs"/>
              </a:rPr>
              <a:t>   &lt;/collaboration&gt;</a:t>
            </a:r>
          </a:p>
          <a:p>
            <a:endParaRPr lang="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&lt;!--    Interfaces --&gt;</a:t>
            </a:r>
          </a:p>
          <a:p>
            <a:r>
              <a:rPr lang="en-US" sz="1200" kern="1200" dirty="0">
                <a:solidFill>
                  <a:schemeClr val="tx1"/>
                </a:solidFill>
                <a:latin typeface="+mn-lt"/>
                <a:ea typeface="+mn-ea"/>
                <a:cs typeface="+mn-cs"/>
              </a:rPr>
              <a:t>   &lt;!-- The interface of the Seller Process --&gt;</a:t>
            </a:r>
          </a:p>
          <a:p>
            <a:r>
              <a:rPr lang="fr-FR" sz="1200" kern="1200" dirty="0">
                <a:solidFill>
                  <a:schemeClr val="tx1"/>
                </a:solidFill>
                <a:latin typeface="+mn-lt"/>
                <a:ea typeface="+mn-ea"/>
                <a:cs typeface="+mn-cs"/>
              </a:rPr>
              <a:t>   &lt;interface id=</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sellerServiceInterface</a:t>
            </a:r>
            <a:r>
              <a:rPr lang="fr-FR" sz="1200" i="1" kern="1200" dirty="0">
                <a:solidFill>
                  <a:schemeClr val="tx1"/>
                </a:solidFill>
                <a:latin typeface="+mn-lt"/>
                <a:ea typeface="+mn-ea"/>
                <a:cs typeface="+mn-cs"/>
              </a:rPr>
              <a:t>" </a:t>
            </a:r>
            <a:r>
              <a:rPr lang="fr-FR" sz="1200" i="1" kern="1200" dirty="0" err="1">
                <a:solidFill>
                  <a:schemeClr val="tx1"/>
                </a:solidFill>
                <a:latin typeface="+mn-lt"/>
                <a:ea typeface="+mn-ea"/>
                <a:cs typeface="+mn-cs"/>
              </a:rPr>
              <a:t>name</a:t>
            </a:r>
            <a:r>
              <a:rPr lang="fr-FR" sz="1200" i="1" kern="1200" dirty="0">
                <a:solidFill>
                  <a:schemeClr val="tx1"/>
                </a:solidFill>
                <a:latin typeface="+mn-lt"/>
                <a:ea typeface="+mn-ea"/>
                <a:cs typeface="+mn-cs"/>
              </a:rPr>
              <a:t>="Seller Service Interface"&gt;</a:t>
            </a:r>
          </a:p>
          <a:p>
            <a:r>
              <a:rPr lang="en-US" sz="1200" kern="1200" dirty="0">
                <a:solidFill>
                  <a:schemeClr val="tx1"/>
                </a:solidFill>
                <a:latin typeface="+mn-lt"/>
                <a:ea typeface="+mn-ea"/>
                <a:cs typeface="+mn-cs"/>
              </a:rPr>
              <a:t>      &lt;operation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requestQuoteOp</a:t>
            </a:r>
            <a:r>
              <a:rPr lang="en-US" sz="1200" i="1" kern="1200" dirty="0">
                <a:solidFill>
                  <a:schemeClr val="tx1"/>
                </a:solidFill>
                <a:latin typeface="+mn-lt"/>
                <a:ea typeface="+mn-ea"/>
                <a:cs typeface="+mn-cs"/>
              </a:rPr>
              <a:t>" name="Request Quote Operation"&gt;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inMessageRef</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tns:msgRFQ</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inMessageRef</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outMessageRef</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tns:msgQuote</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outMessageRef</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errorRef</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tns:msgFault</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errorRef</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operation</a:t>
            </a:r>
            <a:r>
              <a:rPr lang="fr-FR" sz="1200" kern="1200" dirty="0">
                <a:solidFill>
                  <a:schemeClr val="tx1"/>
                </a:solidFill>
                <a:latin typeface="+mn-lt"/>
                <a:ea typeface="+mn-ea"/>
                <a:cs typeface="+mn-cs"/>
              </a:rPr>
              <a:t>&gt;</a:t>
            </a:r>
          </a:p>
          <a:p>
            <a:r>
              <a:rPr lang="en-US" sz="1200" kern="1200" dirty="0">
                <a:solidFill>
                  <a:schemeClr val="tx1"/>
                </a:solidFill>
                <a:latin typeface="+mn-lt"/>
                <a:ea typeface="+mn-ea"/>
                <a:cs typeface="+mn-cs"/>
              </a:rPr>
              <a:t>      &lt;operation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orderOp</a:t>
            </a:r>
            <a:r>
              <a:rPr lang="en-US" sz="1200" i="1" kern="1200" dirty="0">
                <a:solidFill>
                  <a:schemeClr val="tx1"/>
                </a:solidFill>
                <a:latin typeface="+mn-lt"/>
                <a:ea typeface="+mn-ea"/>
                <a:cs typeface="+mn-cs"/>
              </a:rPr>
              <a:t>" name="Order Operation"&gt;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inMessageRef</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tns:msgOrderData</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inMessageRef</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outMessageRef</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tns:msgOrderConfirmation</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outMessageRef</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operation</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&lt;/interface&gt;</a:t>
            </a:r>
          </a:p>
          <a:p>
            <a:r>
              <a:rPr lang="en-US" sz="1200" kern="1200" dirty="0">
                <a:solidFill>
                  <a:schemeClr val="tx1"/>
                </a:solidFill>
                <a:latin typeface="+mn-lt"/>
                <a:ea typeface="+mn-ea"/>
                <a:cs typeface="+mn-cs"/>
              </a:rPr>
              <a:t>   &lt;interface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shipperServiceInterface</a:t>
            </a:r>
            <a:r>
              <a:rPr lang="en-US" sz="1200" i="1" kern="1200" dirty="0">
                <a:solidFill>
                  <a:schemeClr val="tx1"/>
                </a:solidFill>
                <a:latin typeface="+mn-lt"/>
                <a:ea typeface="+mn-ea"/>
                <a:cs typeface="+mn-cs"/>
              </a:rPr>
              <a:t>" name="Shipper Service Interface"&gt;</a:t>
            </a:r>
          </a:p>
          <a:p>
            <a:r>
              <a:rPr lang="en-US" sz="1200" kern="1200" dirty="0">
                <a:solidFill>
                  <a:schemeClr val="tx1"/>
                </a:solidFill>
                <a:latin typeface="+mn-lt"/>
                <a:ea typeface="+mn-ea"/>
                <a:cs typeface="+mn-cs"/>
              </a:rPr>
              <a:t>      &lt;operation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requestShippingOp</a:t>
            </a:r>
            <a:r>
              <a:rPr lang="en-US" sz="1200" i="1" kern="1200" dirty="0">
                <a:solidFill>
                  <a:schemeClr val="tx1"/>
                </a:solidFill>
                <a:latin typeface="+mn-lt"/>
                <a:ea typeface="+mn-ea"/>
                <a:cs typeface="+mn-cs"/>
              </a:rPr>
              <a:t>" name="Request Shipping Operation"&gt;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inMessageRef</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tns:msgShippingData</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inMessageRef</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outMessageRef</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tns:msgShippingConfirmation</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outMessageRef</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operation</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&lt;/interface&gt;</a:t>
            </a:r>
          </a:p>
          <a:p>
            <a:r>
              <a:rPr lang="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&lt;!--    </a:t>
            </a:r>
            <a:r>
              <a:rPr lang="fr-FR" sz="1200" kern="1200" dirty="0" err="1">
                <a:solidFill>
                  <a:schemeClr val="tx1"/>
                </a:solidFill>
                <a:latin typeface="+mn-lt"/>
                <a:ea typeface="+mn-ea"/>
                <a:cs typeface="+mn-cs"/>
              </a:rPr>
              <a:t>Process</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Definition</a:t>
            </a:r>
            <a:r>
              <a:rPr lang="fr-FR" sz="1200" kern="1200" dirty="0">
                <a:solidFill>
                  <a:schemeClr val="tx1"/>
                </a:solidFill>
                <a:latin typeface="+mn-lt"/>
                <a:ea typeface="+mn-ea"/>
                <a:cs typeface="+mn-cs"/>
              </a:rPr>
              <a:t> --&gt;</a:t>
            </a:r>
          </a:p>
          <a:p>
            <a:endParaRPr lang="fr" sz="1200" kern="1200" dirty="0">
              <a:solidFill>
                <a:schemeClr val="tx1"/>
              </a:solidFill>
              <a:latin typeface="+mn-lt"/>
              <a:ea typeface="+mn-ea"/>
              <a:cs typeface="+mn-cs"/>
            </a:endParaRPr>
          </a:p>
          <a:p>
            <a:r>
              <a:rPr lang="sv-SE" sz="1200" kern="1200" dirty="0">
                <a:solidFill>
                  <a:schemeClr val="tx1"/>
                </a:solidFill>
                <a:latin typeface="+mn-lt"/>
                <a:ea typeface="+mn-ea"/>
                <a:cs typeface="+mn-cs"/>
              </a:rPr>
              <a:t>   &lt;process id=</a:t>
            </a:r>
            <a:r>
              <a:rPr lang="sv-SE" sz="1200" i="1" kern="1200" dirty="0">
                <a:solidFill>
                  <a:schemeClr val="tx1"/>
                </a:solidFill>
                <a:latin typeface="+mn-lt"/>
                <a:ea typeface="+mn-ea"/>
                <a:cs typeface="+mn-cs"/>
              </a:rPr>
              <a:t>"sellerProcess" name="Seller process"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definitionalCollaborationRef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tns:sellerCollab</a:t>
            </a:r>
            <a:r>
              <a:rPr lang="fr-FR" sz="1200" i="1" kern="1200" dirty="0">
                <a:solidFill>
                  <a:schemeClr val="tx1"/>
                </a:solidFill>
                <a:latin typeface="+mn-lt"/>
                <a:ea typeface="+mn-ea"/>
                <a:cs typeface="+mn-cs"/>
              </a:rPr>
              <a:t>"&gt;</a:t>
            </a:r>
          </a:p>
          <a:p>
            <a:r>
              <a:rPr lang="fr"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&lt;!--Receive quote request message from caller.--&gt;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receiveTask</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receiveQuoteRequest</a:t>
            </a:r>
            <a:r>
              <a:rPr lang="en-US" sz="1200" i="1" kern="1200" dirty="0">
                <a:solidFill>
                  <a:schemeClr val="tx1"/>
                </a:solidFill>
                <a:latin typeface="+mn-lt"/>
                <a:ea typeface="+mn-ea"/>
                <a:cs typeface="+mn-cs"/>
              </a:rPr>
              <a:t>" name="Receive Quote Request"</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instantiate</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"true"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messageRef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tns:msgRFQ</a:t>
            </a:r>
            <a:r>
              <a:rPr lang="fr-FR" sz="1200" i="1"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operationRef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tns:requestQuoteOp</a:t>
            </a:r>
            <a:r>
              <a:rPr lang="fr-FR" sz="1200" i="1" kern="1200" dirty="0">
                <a:solidFill>
                  <a:schemeClr val="tx1"/>
                </a:solidFill>
                <a:latin typeface="+mn-lt"/>
                <a:ea typeface="+mn-ea"/>
                <a:cs typeface="+mn-cs"/>
              </a:rPr>
              <a:t>"/&gt;</a:t>
            </a:r>
          </a:p>
          <a:p>
            <a:r>
              <a:rPr lang="fr"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sequenceFlow</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targetRef</a:t>
            </a:r>
            <a:r>
              <a:rPr lang="en-US" sz="1200" kern="1200" dirty="0">
                <a:solidFill>
                  <a:schemeClr val="tx1"/>
                </a:solidFill>
                <a:latin typeface="+mn-lt"/>
                <a:ea typeface="+mn-ea"/>
                <a:cs typeface="+mn-cs"/>
              </a:rPr>
              <a:t>=</a:t>
            </a:r>
            <a:r>
              <a:rPr lang="en-US" sz="1200" i="1" kern="1200" dirty="0">
                <a:solidFill>
                  <a:schemeClr val="tx1"/>
                </a:solidFill>
                <a:latin typeface="+mn-lt"/>
                <a:ea typeface="+mn-ea"/>
                <a:cs typeface="+mn-cs"/>
              </a:rPr>
              <a:t>"decision1" </a:t>
            </a:r>
            <a:r>
              <a:rPr lang="en-US" sz="1200" i="1" kern="1200" dirty="0" err="1">
                <a:solidFill>
                  <a:schemeClr val="tx1"/>
                </a:solidFill>
                <a:latin typeface="+mn-lt"/>
                <a:ea typeface="+mn-ea"/>
                <a:cs typeface="+mn-cs"/>
              </a:rPr>
              <a:t>sourceRef</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receiveQuoteRequest</a:t>
            </a:r>
            <a:r>
              <a:rPr lang="en-US" sz="1200" i="1" kern="1200" dirty="0">
                <a:solidFill>
                  <a:schemeClr val="tx1"/>
                </a:solidFill>
                <a:latin typeface="+mn-lt"/>
                <a:ea typeface="+mn-ea"/>
                <a:cs typeface="+mn-cs"/>
              </a:rPr>
              <a:t>"/&gt;</a:t>
            </a:r>
          </a:p>
          <a:p>
            <a:r>
              <a:rPr lang="en-US" sz="1200" kern="1200" dirty="0">
                <a:solidFill>
                  <a:schemeClr val="tx1"/>
                </a:solidFill>
                <a:latin typeface="+mn-lt"/>
                <a:ea typeface="+mn-ea"/>
                <a:cs typeface="+mn-cs"/>
              </a:rPr>
              <a:t>      &lt;!--Decide whether quote is available and can be returned, or not.</a:t>
            </a:r>
          </a:p>
          <a:p>
            <a:r>
              <a:rPr lang="en-US" sz="1200" kern="1200" dirty="0">
                <a:solidFill>
                  <a:schemeClr val="tx1"/>
                </a:solidFill>
                <a:latin typeface="+mn-lt"/>
                <a:ea typeface="+mn-ea"/>
                <a:cs typeface="+mn-cs"/>
              </a:rPr>
              <a:t>		The actual processing logic is omitted from the example. --&gt;</a:t>
            </a:r>
          </a:p>
          <a:p>
            <a:endParaRPr lang="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exclusiveGateway</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"decision1" </a:t>
            </a:r>
            <a:r>
              <a:rPr lang="en-US" sz="1200" i="1" kern="1200" dirty="0" err="1">
                <a:solidFill>
                  <a:schemeClr val="tx1"/>
                </a:solidFill>
                <a:latin typeface="+mn-lt"/>
                <a:ea typeface="+mn-ea"/>
                <a:cs typeface="+mn-cs"/>
              </a:rPr>
              <a:t>gatewayDirection</a:t>
            </a:r>
            <a:r>
              <a:rPr lang="en-US" sz="1200" i="1" kern="1200" dirty="0">
                <a:solidFill>
                  <a:schemeClr val="tx1"/>
                </a:solidFill>
                <a:latin typeface="+mn-lt"/>
                <a:ea typeface="+mn-ea"/>
                <a:cs typeface="+mn-cs"/>
              </a:rPr>
              <a:t>="Mixed"</a:t>
            </a:r>
          </a:p>
          <a:p>
            <a:r>
              <a:rPr lang="fr-FR" sz="1200" kern="1200" dirty="0">
                <a:solidFill>
                  <a:schemeClr val="tx1"/>
                </a:solidFill>
                <a:latin typeface="+mn-lt"/>
                <a:ea typeface="+mn-ea"/>
                <a:cs typeface="+mn-cs"/>
              </a:rPr>
              <a:t>		default=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noQuote</a:t>
            </a:r>
            <a:r>
              <a:rPr lang="fr-FR" sz="1200" i="1"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sequenceFlow</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"quote" </a:t>
            </a:r>
            <a:r>
              <a:rPr lang="en-US" sz="1200" i="1" kern="1200" dirty="0" err="1">
                <a:solidFill>
                  <a:schemeClr val="tx1"/>
                </a:solidFill>
                <a:latin typeface="+mn-lt"/>
                <a:ea typeface="+mn-ea"/>
                <a:cs typeface="+mn-cs"/>
              </a:rPr>
              <a:t>targetRef</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sendQuote</a:t>
            </a:r>
            <a:r>
              <a:rPr lang="en-US" sz="1200" i="1" kern="1200" dirty="0">
                <a:solidFill>
                  <a:schemeClr val="tx1"/>
                </a:solidFill>
                <a:latin typeface="+mn-lt"/>
                <a:ea typeface="+mn-ea"/>
                <a:cs typeface="+mn-cs"/>
              </a:rPr>
              <a:t>" </a:t>
            </a:r>
            <a:r>
              <a:rPr lang="en-US" sz="1200" i="1" kern="1200" dirty="0" err="1">
                <a:solidFill>
                  <a:schemeClr val="tx1"/>
                </a:solidFill>
                <a:latin typeface="+mn-lt"/>
                <a:ea typeface="+mn-ea"/>
                <a:cs typeface="+mn-cs"/>
              </a:rPr>
              <a:t>sourceRef</a:t>
            </a:r>
            <a:r>
              <a:rPr lang="en-US" sz="1200" i="1" kern="1200" dirty="0">
                <a:solidFill>
                  <a:schemeClr val="tx1"/>
                </a:solidFill>
                <a:latin typeface="+mn-lt"/>
                <a:ea typeface="+mn-ea"/>
                <a:cs typeface="+mn-cs"/>
              </a:rPr>
              <a:t>="decision1"&gt;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conditionExpression</a:t>
            </a:r>
            <a:r>
              <a:rPr lang="fr-FR" sz="1200" kern="1200" dirty="0">
                <a:solidFill>
                  <a:schemeClr val="tx1"/>
                </a:solidFill>
                <a:latin typeface="+mn-lt"/>
                <a:ea typeface="+mn-ea"/>
                <a:cs typeface="+mn-cs"/>
              </a:rPr>
              <a:t>&gt;</a:t>
            </a:r>
            <a:r>
              <a:rPr lang="fr-FR" sz="1200" kern="1200" dirty="0" err="1">
                <a:solidFill>
                  <a:schemeClr val="tx1"/>
                </a:solidFill>
                <a:latin typeface="+mn-lt"/>
                <a:ea typeface="+mn-ea"/>
                <a:cs typeface="+mn-cs"/>
              </a:rPr>
              <a:t>Quote</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available</a:t>
            </a:r>
            <a:r>
              <a:rPr lang="fr-FR" sz="1200" kern="1200" dirty="0">
                <a:solidFill>
                  <a:schemeClr val="tx1"/>
                </a:solidFill>
                <a:latin typeface="+mn-lt"/>
                <a:ea typeface="+mn-ea"/>
                <a:cs typeface="+mn-cs"/>
              </a:rPr>
              <a:t> and </a:t>
            </a:r>
            <a:r>
              <a:rPr lang="fr-FR" sz="1200" kern="1200" dirty="0" err="1">
                <a:solidFill>
                  <a:schemeClr val="tx1"/>
                </a:solidFill>
                <a:latin typeface="+mn-lt"/>
                <a:ea typeface="+mn-ea"/>
                <a:cs typeface="+mn-cs"/>
              </a:rPr>
              <a:t>okay</a:t>
            </a:r>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conditionExpression</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sequenceFlow</a:t>
            </a:r>
            <a:r>
              <a:rPr lang="fr-FR" sz="1200"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sequenceFlow</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noQuote</a:t>
            </a:r>
            <a:r>
              <a:rPr lang="en-US" sz="1200" i="1" kern="1200" dirty="0">
                <a:solidFill>
                  <a:schemeClr val="tx1"/>
                </a:solidFill>
                <a:latin typeface="+mn-lt"/>
                <a:ea typeface="+mn-ea"/>
                <a:cs typeface="+mn-cs"/>
              </a:rPr>
              <a:t>" </a:t>
            </a:r>
            <a:r>
              <a:rPr lang="en-US" sz="1200" i="1" kern="1200" dirty="0" err="1">
                <a:solidFill>
                  <a:schemeClr val="tx1"/>
                </a:solidFill>
                <a:latin typeface="+mn-lt"/>
                <a:ea typeface="+mn-ea"/>
                <a:cs typeface="+mn-cs"/>
              </a:rPr>
              <a:t>targetRef</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sendFault</a:t>
            </a:r>
            <a:r>
              <a:rPr lang="en-US" sz="1200" i="1" kern="1200" dirty="0">
                <a:solidFill>
                  <a:schemeClr val="tx1"/>
                </a:solidFill>
                <a:latin typeface="+mn-lt"/>
                <a:ea typeface="+mn-ea"/>
                <a:cs typeface="+mn-cs"/>
              </a:rPr>
              <a:t>" </a:t>
            </a:r>
            <a:r>
              <a:rPr lang="en-US" sz="1200" i="1" kern="1200" dirty="0" err="1">
                <a:solidFill>
                  <a:schemeClr val="tx1"/>
                </a:solidFill>
                <a:latin typeface="+mn-lt"/>
                <a:ea typeface="+mn-ea"/>
                <a:cs typeface="+mn-cs"/>
              </a:rPr>
              <a:t>sourceRef</a:t>
            </a:r>
            <a:r>
              <a:rPr lang="en-US" sz="1200" i="1" kern="1200" dirty="0">
                <a:solidFill>
                  <a:schemeClr val="tx1"/>
                </a:solidFill>
                <a:latin typeface="+mn-lt"/>
                <a:ea typeface="+mn-ea"/>
                <a:cs typeface="+mn-cs"/>
              </a:rPr>
              <a:t>="decision1"/&gt;</a:t>
            </a:r>
          </a:p>
          <a:p>
            <a:endParaRPr lang="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&lt;!-- Respond successful quote back to caller. --&gt;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sendTask</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sendQuote</a:t>
            </a:r>
            <a:r>
              <a:rPr lang="en-US" sz="1200" i="1" kern="1200" dirty="0">
                <a:solidFill>
                  <a:schemeClr val="tx1"/>
                </a:solidFill>
                <a:latin typeface="+mn-lt"/>
                <a:ea typeface="+mn-ea"/>
                <a:cs typeface="+mn-cs"/>
              </a:rPr>
              <a:t>" name="Send Quote"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messageRef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tns:msgQuote</a:t>
            </a:r>
            <a:r>
              <a:rPr lang="fr-FR" sz="1200" i="1" kern="1200" dirty="0">
                <a:solidFill>
                  <a:schemeClr val="tx1"/>
                </a:solidFill>
                <a:latin typeface="+mn-lt"/>
                <a:ea typeface="+mn-ea"/>
                <a:cs typeface="+mn-cs"/>
              </a:rPr>
              <a:t>"</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operationRef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tns:requestQuoteOp</a:t>
            </a:r>
            <a:r>
              <a:rPr lang="fr-FR" sz="1200" i="1" kern="1200" dirty="0">
                <a:solidFill>
                  <a:schemeClr val="tx1"/>
                </a:solidFill>
                <a:latin typeface="+mn-lt"/>
                <a:ea typeface="+mn-ea"/>
                <a:cs typeface="+mn-cs"/>
              </a:rPr>
              <a:t>"/&gt;</a:t>
            </a:r>
          </a:p>
          <a:p>
            <a:r>
              <a:rPr lang="fr"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sequenceFlow</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targetRef</a:t>
            </a:r>
            <a:r>
              <a:rPr lang="en-US" sz="1200" kern="1200" dirty="0">
                <a:solidFill>
                  <a:schemeClr val="tx1"/>
                </a:solidFill>
                <a:latin typeface="+mn-lt"/>
                <a:ea typeface="+mn-ea"/>
                <a:cs typeface="+mn-cs"/>
              </a:rPr>
              <a:t>=</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eventWait</a:t>
            </a:r>
            <a:r>
              <a:rPr lang="en-US" sz="1200" i="1" kern="1200" dirty="0">
                <a:solidFill>
                  <a:schemeClr val="tx1"/>
                </a:solidFill>
                <a:latin typeface="+mn-lt"/>
                <a:ea typeface="+mn-ea"/>
                <a:cs typeface="+mn-cs"/>
              </a:rPr>
              <a:t>" </a:t>
            </a:r>
            <a:r>
              <a:rPr lang="en-US" sz="1200" i="1" kern="1200" dirty="0" err="1">
                <a:solidFill>
                  <a:schemeClr val="tx1"/>
                </a:solidFill>
                <a:latin typeface="+mn-lt"/>
                <a:ea typeface="+mn-ea"/>
                <a:cs typeface="+mn-cs"/>
              </a:rPr>
              <a:t>sourceRef</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sendQuote</a:t>
            </a:r>
            <a:r>
              <a:rPr lang="en-US" sz="1200" i="1" kern="1200" dirty="0">
                <a:solidFill>
                  <a:schemeClr val="tx1"/>
                </a:solidFill>
                <a:latin typeface="+mn-lt"/>
                <a:ea typeface="+mn-ea"/>
                <a:cs typeface="+mn-cs"/>
              </a:rPr>
              <a:t>"/&gt;</a:t>
            </a:r>
          </a:p>
          <a:p>
            <a:r>
              <a:rPr lang="fr"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&lt;!-- This is a reply, so use same service reference and operation as in associated receive. --&gt;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sendTask</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sendFault</a:t>
            </a:r>
            <a:r>
              <a:rPr lang="en-US" sz="1200" i="1" kern="1200" dirty="0">
                <a:solidFill>
                  <a:schemeClr val="tx1"/>
                </a:solidFill>
                <a:latin typeface="+mn-lt"/>
                <a:ea typeface="+mn-ea"/>
                <a:cs typeface="+mn-cs"/>
              </a:rPr>
              <a:t>" name="Send Fault"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messageRef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tns:msgFault</a:t>
            </a:r>
            <a:r>
              <a:rPr lang="fr-FR" sz="1200" i="1" kern="1200" dirty="0">
                <a:solidFill>
                  <a:schemeClr val="tx1"/>
                </a:solidFill>
                <a:latin typeface="+mn-lt"/>
                <a:ea typeface="+mn-ea"/>
                <a:cs typeface="+mn-cs"/>
              </a:rPr>
              <a:t>"</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operationRef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tns:requestQuoteOp</a:t>
            </a:r>
            <a:r>
              <a:rPr lang="fr-FR" sz="1200" i="1" kern="1200" dirty="0">
                <a:solidFill>
                  <a:schemeClr val="tx1"/>
                </a:solidFill>
                <a:latin typeface="+mn-lt"/>
                <a:ea typeface="+mn-ea"/>
                <a:cs typeface="+mn-cs"/>
              </a:rPr>
              <a:t>"/&gt;</a:t>
            </a:r>
          </a:p>
          <a:p>
            <a:r>
              <a:rPr lang="fr"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receiveTask</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receiveNewQuoteRequest</a:t>
            </a:r>
            <a:r>
              <a:rPr lang="en-US" sz="1200" i="1" kern="1200" dirty="0">
                <a:solidFill>
                  <a:schemeClr val="tx1"/>
                </a:solidFill>
                <a:latin typeface="+mn-lt"/>
                <a:ea typeface="+mn-ea"/>
                <a:cs typeface="+mn-cs"/>
              </a:rPr>
              <a:t>" name="Receive New Quote"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messageRef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tns:msgRFQ</a:t>
            </a:r>
            <a:r>
              <a:rPr lang="fr-FR" sz="1200" i="1"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operationRef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tns:requestQuoteOp</a:t>
            </a:r>
            <a:r>
              <a:rPr lang="fr-FR" sz="1200" i="1"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sequenceFlow</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targetRef</a:t>
            </a:r>
            <a:r>
              <a:rPr lang="en-US" sz="1200" kern="1200" dirty="0">
                <a:solidFill>
                  <a:schemeClr val="tx1"/>
                </a:solidFill>
                <a:latin typeface="+mn-lt"/>
                <a:ea typeface="+mn-ea"/>
                <a:cs typeface="+mn-cs"/>
              </a:rPr>
              <a:t>=</a:t>
            </a:r>
            <a:r>
              <a:rPr lang="en-US" sz="1200" i="1" kern="1200" dirty="0">
                <a:solidFill>
                  <a:schemeClr val="tx1"/>
                </a:solidFill>
                <a:latin typeface="+mn-lt"/>
                <a:ea typeface="+mn-ea"/>
                <a:cs typeface="+mn-cs"/>
              </a:rPr>
              <a:t>"decision1" </a:t>
            </a:r>
            <a:r>
              <a:rPr lang="en-US" sz="1200" i="1" kern="1200" dirty="0" err="1">
                <a:solidFill>
                  <a:schemeClr val="tx1"/>
                </a:solidFill>
                <a:latin typeface="+mn-lt"/>
                <a:ea typeface="+mn-ea"/>
                <a:cs typeface="+mn-cs"/>
              </a:rPr>
              <a:t>sourceRef</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receiveNewQuoteRequest</a:t>
            </a:r>
            <a:r>
              <a:rPr lang="en-US" sz="1200" i="1" kern="1200" dirty="0">
                <a:solidFill>
                  <a:schemeClr val="tx1"/>
                </a:solidFill>
                <a:latin typeface="+mn-lt"/>
                <a:ea typeface="+mn-ea"/>
                <a:cs typeface="+mn-cs"/>
              </a:rPr>
              <a:t>"/&gt;</a:t>
            </a:r>
          </a:p>
          <a:p>
            <a:r>
              <a:rPr lang="fr"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&lt;!-- Respond error back to caller --&gt;</a:t>
            </a:r>
          </a:p>
          <a:p>
            <a:r>
              <a:rPr lang="fr"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sequenceFlow</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targetRef</a:t>
            </a:r>
            <a:r>
              <a:rPr lang="en-US" sz="1200" kern="1200" dirty="0">
                <a:solidFill>
                  <a:schemeClr val="tx1"/>
                </a:solidFill>
                <a:latin typeface="+mn-lt"/>
                <a:ea typeface="+mn-ea"/>
                <a:cs typeface="+mn-cs"/>
              </a:rPr>
              <a:t>=</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eventWait</a:t>
            </a:r>
            <a:r>
              <a:rPr lang="en-US" sz="1200" i="1" kern="1200" dirty="0">
                <a:solidFill>
                  <a:schemeClr val="tx1"/>
                </a:solidFill>
                <a:latin typeface="+mn-lt"/>
                <a:ea typeface="+mn-ea"/>
                <a:cs typeface="+mn-cs"/>
              </a:rPr>
              <a:t>" </a:t>
            </a:r>
            <a:r>
              <a:rPr lang="en-US" sz="1200" i="1" kern="1200" dirty="0" err="1">
                <a:solidFill>
                  <a:schemeClr val="tx1"/>
                </a:solidFill>
                <a:latin typeface="+mn-lt"/>
                <a:ea typeface="+mn-ea"/>
                <a:cs typeface="+mn-cs"/>
              </a:rPr>
              <a:t>sourceRef</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sendFault</a:t>
            </a:r>
            <a:r>
              <a:rPr lang="en-US" sz="1200" i="1" kern="1200" dirty="0">
                <a:solidFill>
                  <a:schemeClr val="tx1"/>
                </a:solidFill>
                <a:latin typeface="+mn-lt"/>
                <a:ea typeface="+mn-ea"/>
                <a:cs typeface="+mn-cs"/>
              </a:rPr>
              <a:t>"/&gt;</a:t>
            </a:r>
          </a:p>
          <a:p>
            <a:endParaRPr lang="fr" sz="1200" kern="1200" dirty="0">
              <a:solidFill>
                <a:schemeClr val="tx1"/>
              </a:solidFill>
              <a:latin typeface="+mn-lt"/>
              <a:ea typeface="+mn-ea"/>
              <a:cs typeface="+mn-cs"/>
            </a:endParaRPr>
          </a:p>
          <a:p>
            <a:r>
              <a:rPr lang="en-US" sz="1200" kern="1200" dirty="0">
                <a:solidFill>
                  <a:schemeClr val="tx1"/>
                </a:solidFill>
                <a:latin typeface="+mn-lt"/>
                <a:ea typeface="+mn-ea"/>
                <a:cs typeface="+mn-cs"/>
              </a:rPr>
              <a:t>      &lt;!-- Wait for another quote request, an order, or a timeout --&gt;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eventBasedGateway</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eventWait</a:t>
            </a:r>
            <a:r>
              <a:rPr lang="en-US" sz="1200" i="1" kern="1200" dirty="0">
                <a:solidFill>
                  <a:schemeClr val="tx1"/>
                </a:solidFill>
                <a:latin typeface="+mn-lt"/>
                <a:ea typeface="+mn-ea"/>
                <a:cs typeface="+mn-cs"/>
              </a:rPr>
              <a:t>" </a:t>
            </a:r>
            <a:r>
              <a:rPr lang="en-US" sz="1200" i="1" kern="1200" dirty="0" err="1">
                <a:solidFill>
                  <a:schemeClr val="tx1"/>
                </a:solidFill>
                <a:latin typeface="+mn-lt"/>
                <a:ea typeface="+mn-ea"/>
                <a:cs typeface="+mn-cs"/>
              </a:rPr>
              <a:t>gatewayDirection</a:t>
            </a:r>
            <a:r>
              <a:rPr lang="en-US" sz="1200" i="1" kern="1200" dirty="0">
                <a:solidFill>
                  <a:schemeClr val="tx1"/>
                </a:solidFill>
                <a:latin typeface="+mn-lt"/>
                <a:ea typeface="+mn-ea"/>
                <a:cs typeface="+mn-cs"/>
              </a:rPr>
              <a:t>="Mixed"/&gt;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sequenceFlow</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targetRef</a:t>
            </a:r>
            <a:r>
              <a:rPr lang="en-US" sz="1200" kern="1200" dirty="0">
                <a:solidFill>
                  <a:schemeClr val="tx1"/>
                </a:solidFill>
                <a:latin typeface="+mn-lt"/>
                <a:ea typeface="+mn-ea"/>
                <a:cs typeface="+mn-cs"/>
              </a:rPr>
              <a:t>=</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receiveNewQuoteRequest</a:t>
            </a:r>
            <a:r>
              <a:rPr lang="en-US" sz="1200" i="1" kern="1200" dirty="0">
                <a:solidFill>
                  <a:schemeClr val="tx1"/>
                </a:solidFill>
                <a:latin typeface="+mn-lt"/>
                <a:ea typeface="+mn-ea"/>
                <a:cs typeface="+mn-cs"/>
              </a:rPr>
              <a:t>" </a:t>
            </a:r>
            <a:r>
              <a:rPr lang="en-US" sz="1200" i="1" kern="1200" dirty="0" err="1">
                <a:solidFill>
                  <a:schemeClr val="tx1"/>
                </a:solidFill>
                <a:latin typeface="+mn-lt"/>
                <a:ea typeface="+mn-ea"/>
                <a:cs typeface="+mn-cs"/>
              </a:rPr>
              <a:t>sourceRef</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eventWait</a:t>
            </a:r>
            <a:r>
              <a:rPr lang="en-US" sz="1200" i="1"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sequenceFlow</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targetRef</a:t>
            </a:r>
            <a:r>
              <a:rPr lang="en-US" sz="1200" kern="1200" dirty="0">
                <a:solidFill>
                  <a:schemeClr val="tx1"/>
                </a:solidFill>
                <a:latin typeface="+mn-lt"/>
                <a:ea typeface="+mn-ea"/>
                <a:cs typeface="+mn-cs"/>
              </a:rPr>
              <a:t>=</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receiveOrderRequest</a:t>
            </a:r>
            <a:r>
              <a:rPr lang="en-US" sz="1200" i="1" kern="1200" dirty="0">
                <a:solidFill>
                  <a:schemeClr val="tx1"/>
                </a:solidFill>
                <a:latin typeface="+mn-lt"/>
                <a:ea typeface="+mn-ea"/>
                <a:cs typeface="+mn-cs"/>
              </a:rPr>
              <a:t>" </a:t>
            </a:r>
            <a:r>
              <a:rPr lang="en-US" sz="1200" i="1" kern="1200" dirty="0" err="1">
                <a:solidFill>
                  <a:schemeClr val="tx1"/>
                </a:solidFill>
                <a:latin typeface="+mn-lt"/>
                <a:ea typeface="+mn-ea"/>
                <a:cs typeface="+mn-cs"/>
              </a:rPr>
              <a:t>sourceRef</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eventWait</a:t>
            </a:r>
            <a:r>
              <a:rPr lang="en-US" sz="1200" i="1"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sequenceFlow</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targetRef</a:t>
            </a:r>
            <a:r>
              <a:rPr lang="en-US" sz="1200" kern="1200" dirty="0">
                <a:solidFill>
                  <a:schemeClr val="tx1"/>
                </a:solidFill>
                <a:latin typeface="+mn-lt"/>
                <a:ea typeface="+mn-ea"/>
                <a:cs typeface="+mn-cs"/>
              </a:rPr>
              <a:t>=</a:t>
            </a:r>
            <a:r>
              <a:rPr lang="en-US" sz="1200" i="1" kern="1200" dirty="0">
                <a:solidFill>
                  <a:schemeClr val="tx1"/>
                </a:solidFill>
                <a:latin typeface="+mn-lt"/>
                <a:ea typeface="+mn-ea"/>
                <a:cs typeface="+mn-cs"/>
              </a:rPr>
              <a:t>"timeout" </a:t>
            </a:r>
            <a:r>
              <a:rPr lang="en-US" sz="1200" i="1" kern="1200" dirty="0" err="1">
                <a:solidFill>
                  <a:schemeClr val="tx1"/>
                </a:solidFill>
                <a:latin typeface="+mn-lt"/>
                <a:ea typeface="+mn-ea"/>
                <a:cs typeface="+mn-cs"/>
              </a:rPr>
              <a:t>sourceRef</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eventWait</a:t>
            </a:r>
            <a:r>
              <a:rPr lang="en-US"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 Timeout and end --&gt;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intermediateCatchEvent</a:t>
            </a:r>
            <a:r>
              <a:rPr lang="fr-FR" sz="1200" kern="1200" dirty="0">
                <a:solidFill>
                  <a:schemeClr val="tx1"/>
                </a:solidFill>
                <a:latin typeface="+mn-lt"/>
                <a:ea typeface="+mn-ea"/>
                <a:cs typeface="+mn-cs"/>
              </a:rPr>
              <a:t> id=</a:t>
            </a:r>
            <a:r>
              <a:rPr lang="fr-FR" sz="1200" i="1" kern="1200" dirty="0">
                <a:solidFill>
                  <a:schemeClr val="tx1"/>
                </a:solidFill>
                <a:latin typeface="+mn-lt"/>
                <a:ea typeface="+mn-ea"/>
                <a:cs typeface="+mn-cs"/>
              </a:rPr>
              <a:t>"timeout"&gt;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timerEventDefinition</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timeDate</a:t>
            </a:r>
            <a:r>
              <a:rPr lang="fr-FR" sz="1200" kern="1200" dirty="0">
                <a:solidFill>
                  <a:schemeClr val="tx1"/>
                </a:solidFill>
                <a:latin typeface="+mn-lt"/>
                <a:ea typeface="+mn-ea"/>
                <a:cs typeface="+mn-cs"/>
              </a:rPr>
              <a:t>&gt;PD4h&lt;/</a:t>
            </a:r>
            <a:r>
              <a:rPr lang="fr-FR" sz="1200" kern="1200" dirty="0" err="1">
                <a:solidFill>
                  <a:schemeClr val="tx1"/>
                </a:solidFill>
                <a:latin typeface="+mn-lt"/>
                <a:ea typeface="+mn-ea"/>
                <a:cs typeface="+mn-cs"/>
              </a:rPr>
              <a:t>timeDate</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timerEventDefinition</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intermediateCatchEvent</a:t>
            </a:r>
            <a:r>
              <a:rPr lang="fr-FR" sz="1200"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sequenceFlow</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targetRef</a:t>
            </a:r>
            <a:r>
              <a:rPr lang="en-US" sz="1200" kern="1200" dirty="0">
                <a:solidFill>
                  <a:schemeClr val="tx1"/>
                </a:solidFill>
                <a:latin typeface="+mn-lt"/>
                <a:ea typeface="+mn-ea"/>
                <a:cs typeface="+mn-cs"/>
              </a:rPr>
              <a:t>=</a:t>
            </a:r>
            <a:r>
              <a:rPr lang="en-US" sz="1200" i="1" kern="1200" dirty="0">
                <a:solidFill>
                  <a:schemeClr val="tx1"/>
                </a:solidFill>
                <a:latin typeface="+mn-lt"/>
                <a:ea typeface="+mn-ea"/>
                <a:cs typeface="+mn-cs"/>
              </a:rPr>
              <a:t>"end1" </a:t>
            </a:r>
            <a:r>
              <a:rPr lang="en-US" sz="1200" i="1" kern="1200" dirty="0" err="1">
                <a:solidFill>
                  <a:schemeClr val="tx1"/>
                </a:solidFill>
                <a:latin typeface="+mn-lt"/>
                <a:ea typeface="+mn-ea"/>
                <a:cs typeface="+mn-cs"/>
              </a:rPr>
              <a:t>sourceRef</a:t>
            </a:r>
            <a:r>
              <a:rPr lang="en-US" sz="1200" i="1" kern="1200" dirty="0">
                <a:solidFill>
                  <a:schemeClr val="tx1"/>
                </a:solidFill>
                <a:latin typeface="+mn-lt"/>
                <a:ea typeface="+mn-ea"/>
                <a:cs typeface="+mn-cs"/>
              </a:rPr>
              <a:t>="timeout"/&gt;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endEvent</a:t>
            </a:r>
            <a:r>
              <a:rPr lang="fr-FR" sz="1200" kern="1200" dirty="0">
                <a:solidFill>
                  <a:schemeClr val="tx1"/>
                </a:solidFill>
                <a:latin typeface="+mn-lt"/>
                <a:ea typeface="+mn-ea"/>
                <a:cs typeface="+mn-cs"/>
              </a:rPr>
              <a:t> id=</a:t>
            </a:r>
            <a:r>
              <a:rPr lang="fr-FR" sz="1200" i="1" kern="1200" dirty="0">
                <a:solidFill>
                  <a:schemeClr val="tx1"/>
                </a:solidFill>
                <a:latin typeface="+mn-lt"/>
                <a:ea typeface="+mn-ea"/>
                <a:cs typeface="+mn-cs"/>
              </a:rPr>
              <a:t>"end1"/&gt;</a:t>
            </a:r>
          </a:p>
          <a:p>
            <a:endParaRPr lang="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&lt;!-- </a:t>
            </a:r>
            <a:r>
              <a:rPr lang="fr-FR" sz="1200" kern="1200" dirty="0" err="1">
                <a:solidFill>
                  <a:schemeClr val="tx1"/>
                </a:solidFill>
                <a:latin typeface="+mn-lt"/>
                <a:ea typeface="+mn-ea"/>
                <a:cs typeface="+mn-cs"/>
              </a:rPr>
              <a:t>Receive</a:t>
            </a:r>
            <a:r>
              <a:rPr lang="fr-FR" sz="1200" kern="1200" dirty="0">
                <a:solidFill>
                  <a:schemeClr val="tx1"/>
                </a:solidFill>
                <a:latin typeface="+mn-lt"/>
                <a:ea typeface="+mn-ea"/>
                <a:cs typeface="+mn-cs"/>
              </a:rPr>
              <a:t> an </a:t>
            </a:r>
            <a:r>
              <a:rPr lang="fr-FR" sz="1200" kern="1200" dirty="0" err="1">
                <a:solidFill>
                  <a:schemeClr val="tx1"/>
                </a:solidFill>
                <a:latin typeface="+mn-lt"/>
                <a:ea typeface="+mn-ea"/>
                <a:cs typeface="+mn-cs"/>
              </a:rPr>
              <a:t>order</a:t>
            </a:r>
            <a:r>
              <a:rPr lang="fr-FR" sz="1200" kern="1200" dirty="0">
                <a:solidFill>
                  <a:schemeClr val="tx1"/>
                </a:solidFill>
                <a:latin typeface="+mn-lt"/>
                <a:ea typeface="+mn-ea"/>
                <a:cs typeface="+mn-cs"/>
              </a:rPr>
              <a:t> message--&gt;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receiveTask</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receiveOrderRequest</a:t>
            </a:r>
            <a:r>
              <a:rPr lang="en-US" sz="1200" i="1" kern="1200" dirty="0">
                <a:solidFill>
                  <a:schemeClr val="tx1"/>
                </a:solidFill>
                <a:latin typeface="+mn-lt"/>
                <a:ea typeface="+mn-ea"/>
                <a:cs typeface="+mn-cs"/>
              </a:rPr>
              <a:t>" name="Receive Order Request"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messageRef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tns:msgOrderData</a:t>
            </a:r>
            <a:r>
              <a:rPr lang="fr-FR" sz="1200" i="1" kern="1200" dirty="0">
                <a:solidFill>
                  <a:schemeClr val="tx1"/>
                </a:solidFill>
                <a:latin typeface="+mn-lt"/>
                <a:ea typeface="+mn-ea"/>
                <a:cs typeface="+mn-cs"/>
              </a:rPr>
              <a:t>"</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operationRef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tns:orderOp</a:t>
            </a:r>
            <a:r>
              <a:rPr lang="fr-FR" sz="1200" i="1" kern="1200" dirty="0">
                <a:solidFill>
                  <a:schemeClr val="tx1"/>
                </a:solidFill>
                <a:latin typeface="+mn-lt"/>
                <a:ea typeface="+mn-ea"/>
                <a:cs typeface="+mn-cs"/>
              </a:rPr>
              <a:t>" /&gt;</a:t>
            </a:r>
          </a:p>
          <a:p>
            <a:r>
              <a:rPr lang="fr"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sequenceFlow</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targetRef</a:t>
            </a:r>
            <a:r>
              <a:rPr lang="en-US" sz="1200" kern="1200" dirty="0">
                <a:solidFill>
                  <a:schemeClr val="tx1"/>
                </a:solidFill>
                <a:latin typeface="+mn-lt"/>
                <a:ea typeface="+mn-ea"/>
                <a:cs typeface="+mn-cs"/>
              </a:rPr>
              <a:t>=</a:t>
            </a:r>
            <a:r>
              <a:rPr lang="en-US" sz="1200" i="1" kern="1200" dirty="0">
                <a:solidFill>
                  <a:schemeClr val="tx1"/>
                </a:solidFill>
                <a:latin typeface="+mn-lt"/>
                <a:ea typeface="+mn-ea"/>
                <a:cs typeface="+mn-cs"/>
              </a:rPr>
              <a:t>"fork" </a:t>
            </a:r>
            <a:r>
              <a:rPr lang="en-US" sz="1200" i="1" kern="1200" dirty="0" err="1">
                <a:solidFill>
                  <a:schemeClr val="tx1"/>
                </a:solidFill>
                <a:latin typeface="+mn-lt"/>
                <a:ea typeface="+mn-ea"/>
                <a:cs typeface="+mn-cs"/>
              </a:rPr>
              <a:t>sourceRef</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receiveOrderRequest</a:t>
            </a:r>
            <a:r>
              <a:rPr lang="en-US" sz="1200" i="1"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parallelGateway</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"fork" </a:t>
            </a:r>
            <a:r>
              <a:rPr lang="en-US" sz="1200" i="1" kern="1200" dirty="0" err="1">
                <a:solidFill>
                  <a:schemeClr val="tx1"/>
                </a:solidFill>
                <a:latin typeface="+mn-lt"/>
                <a:ea typeface="+mn-ea"/>
                <a:cs typeface="+mn-cs"/>
              </a:rPr>
              <a:t>gatewayDirection</a:t>
            </a:r>
            <a:r>
              <a:rPr lang="en-US" sz="1200" i="1" kern="1200" dirty="0">
                <a:solidFill>
                  <a:schemeClr val="tx1"/>
                </a:solidFill>
                <a:latin typeface="+mn-lt"/>
                <a:ea typeface="+mn-ea"/>
                <a:cs typeface="+mn-cs"/>
              </a:rPr>
              <a:t>="Diverging"/&gt;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sequenceFlow</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targetRef</a:t>
            </a:r>
            <a:r>
              <a:rPr lang="en-US" sz="1200" kern="1200" dirty="0">
                <a:solidFill>
                  <a:schemeClr val="tx1"/>
                </a:solidFill>
                <a:latin typeface="+mn-lt"/>
                <a:ea typeface="+mn-ea"/>
                <a:cs typeface="+mn-cs"/>
              </a:rPr>
              <a:t>=</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sendOrderResponse</a:t>
            </a:r>
            <a:r>
              <a:rPr lang="en-US" sz="1200" i="1" kern="1200" dirty="0">
                <a:solidFill>
                  <a:schemeClr val="tx1"/>
                </a:solidFill>
                <a:latin typeface="+mn-lt"/>
                <a:ea typeface="+mn-ea"/>
                <a:cs typeface="+mn-cs"/>
              </a:rPr>
              <a:t>" </a:t>
            </a:r>
            <a:r>
              <a:rPr lang="en-US" sz="1200" i="1" kern="1200" dirty="0" err="1">
                <a:solidFill>
                  <a:schemeClr val="tx1"/>
                </a:solidFill>
                <a:latin typeface="+mn-lt"/>
                <a:ea typeface="+mn-ea"/>
                <a:cs typeface="+mn-cs"/>
              </a:rPr>
              <a:t>sourceRef</a:t>
            </a:r>
            <a:r>
              <a:rPr lang="en-US" sz="1200" i="1" kern="1200" dirty="0">
                <a:solidFill>
                  <a:schemeClr val="tx1"/>
                </a:solidFill>
                <a:latin typeface="+mn-lt"/>
                <a:ea typeface="+mn-ea"/>
                <a:cs typeface="+mn-cs"/>
              </a:rPr>
              <a:t>="fork"/&gt;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sequenceFlow</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targetRef</a:t>
            </a:r>
            <a:r>
              <a:rPr lang="en-US" sz="1200" kern="1200" dirty="0">
                <a:solidFill>
                  <a:schemeClr val="tx1"/>
                </a:solidFill>
                <a:latin typeface="+mn-lt"/>
                <a:ea typeface="+mn-ea"/>
                <a:cs typeface="+mn-cs"/>
              </a:rPr>
              <a:t>=</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sendShippingRequest</a:t>
            </a:r>
            <a:r>
              <a:rPr lang="en-US" sz="1200" i="1" kern="1200" dirty="0">
                <a:solidFill>
                  <a:schemeClr val="tx1"/>
                </a:solidFill>
                <a:latin typeface="+mn-lt"/>
                <a:ea typeface="+mn-ea"/>
                <a:cs typeface="+mn-cs"/>
              </a:rPr>
              <a:t>" </a:t>
            </a:r>
            <a:r>
              <a:rPr lang="en-US" sz="1200" i="1" kern="1200" dirty="0" err="1">
                <a:solidFill>
                  <a:schemeClr val="tx1"/>
                </a:solidFill>
                <a:latin typeface="+mn-lt"/>
                <a:ea typeface="+mn-ea"/>
                <a:cs typeface="+mn-cs"/>
              </a:rPr>
              <a:t>sourceRef</a:t>
            </a:r>
            <a:r>
              <a:rPr lang="en-US" sz="1200" i="1" kern="1200" dirty="0">
                <a:solidFill>
                  <a:schemeClr val="tx1"/>
                </a:solidFill>
                <a:latin typeface="+mn-lt"/>
                <a:ea typeface="+mn-ea"/>
                <a:cs typeface="+mn-cs"/>
              </a:rPr>
              <a:t>="fork"/&gt;</a:t>
            </a:r>
          </a:p>
          <a:p>
            <a:endParaRPr lang="fr" sz="1200" kern="1200" dirty="0">
              <a:solidFill>
                <a:schemeClr val="tx1"/>
              </a:solidFill>
              <a:latin typeface="+mn-lt"/>
              <a:ea typeface="+mn-ea"/>
              <a:cs typeface="+mn-cs"/>
            </a:endParaRPr>
          </a:p>
          <a:p>
            <a:r>
              <a:rPr lang="fr-FR" sz="1200" kern="1200" dirty="0">
                <a:solidFill>
                  <a:schemeClr val="tx1"/>
                </a:solidFill>
                <a:latin typeface="+mn-lt"/>
                <a:ea typeface="+mn-ea"/>
                <a:cs typeface="+mn-cs"/>
              </a:rPr>
              <a:t>      &lt;!-- </a:t>
            </a:r>
            <a:r>
              <a:rPr lang="fr-FR" sz="1200" kern="1200" dirty="0" err="1">
                <a:solidFill>
                  <a:schemeClr val="tx1"/>
                </a:solidFill>
                <a:latin typeface="+mn-lt"/>
                <a:ea typeface="+mn-ea"/>
                <a:cs typeface="+mn-cs"/>
              </a:rPr>
              <a:t>Send</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order</a:t>
            </a:r>
            <a:r>
              <a:rPr lang="fr-FR" sz="1200" kern="1200" dirty="0">
                <a:solidFill>
                  <a:schemeClr val="tx1"/>
                </a:solidFill>
                <a:latin typeface="+mn-lt"/>
                <a:ea typeface="+mn-ea"/>
                <a:cs typeface="+mn-cs"/>
              </a:rPr>
              <a:t> confirmation --&gt;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sendTask</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sendOrderResponse</a:t>
            </a:r>
            <a:r>
              <a:rPr lang="en-US" sz="1200" i="1" kern="1200" dirty="0">
                <a:solidFill>
                  <a:schemeClr val="tx1"/>
                </a:solidFill>
                <a:latin typeface="+mn-lt"/>
                <a:ea typeface="+mn-ea"/>
                <a:cs typeface="+mn-cs"/>
              </a:rPr>
              <a:t>" name="Send Order Response"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messageRef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tns:msgOrderConfirmation</a:t>
            </a:r>
            <a:r>
              <a:rPr lang="fr-FR" sz="1200" i="1" kern="1200" dirty="0">
                <a:solidFill>
                  <a:schemeClr val="tx1"/>
                </a:solidFill>
                <a:latin typeface="+mn-lt"/>
                <a:ea typeface="+mn-ea"/>
                <a:cs typeface="+mn-cs"/>
              </a:rPr>
              <a:t>"</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operationRef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tns:orderOp</a:t>
            </a:r>
            <a:r>
              <a:rPr lang="fr-FR" sz="1200" i="1" kern="1200" dirty="0">
                <a:solidFill>
                  <a:schemeClr val="tx1"/>
                </a:solidFill>
                <a:latin typeface="+mn-lt"/>
                <a:ea typeface="+mn-ea"/>
                <a:cs typeface="+mn-cs"/>
              </a:rPr>
              <a:t>" /&gt;</a:t>
            </a:r>
          </a:p>
          <a:p>
            <a:r>
              <a:rPr lang="fr"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sequenceFlow</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targetRef</a:t>
            </a:r>
            <a:r>
              <a:rPr lang="en-US" sz="1200" kern="1200" dirty="0">
                <a:solidFill>
                  <a:schemeClr val="tx1"/>
                </a:solidFill>
                <a:latin typeface="+mn-lt"/>
                <a:ea typeface="+mn-ea"/>
                <a:cs typeface="+mn-cs"/>
              </a:rPr>
              <a:t>=</a:t>
            </a:r>
            <a:r>
              <a:rPr lang="en-US" sz="1200" i="1" kern="1200" dirty="0">
                <a:solidFill>
                  <a:schemeClr val="tx1"/>
                </a:solidFill>
                <a:latin typeface="+mn-lt"/>
                <a:ea typeface="+mn-ea"/>
                <a:cs typeface="+mn-cs"/>
              </a:rPr>
              <a:t>"join" </a:t>
            </a:r>
            <a:r>
              <a:rPr lang="en-US" sz="1200" i="1" kern="1200" dirty="0" err="1">
                <a:solidFill>
                  <a:schemeClr val="tx1"/>
                </a:solidFill>
                <a:latin typeface="+mn-lt"/>
                <a:ea typeface="+mn-ea"/>
                <a:cs typeface="+mn-cs"/>
              </a:rPr>
              <a:t>sourceRef</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sendOrderResponse</a:t>
            </a:r>
            <a:r>
              <a:rPr lang="en-US" sz="1200" i="1" kern="1200" dirty="0">
                <a:solidFill>
                  <a:schemeClr val="tx1"/>
                </a:solidFill>
                <a:latin typeface="+mn-lt"/>
                <a:ea typeface="+mn-ea"/>
                <a:cs typeface="+mn-cs"/>
              </a:rPr>
              <a:t>"/&gt;</a:t>
            </a:r>
          </a:p>
          <a:p>
            <a:r>
              <a:rPr lang="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&lt;!-- Trigger Shipping --&gt;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sendTask</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sendShippingRequest</a:t>
            </a:r>
            <a:r>
              <a:rPr lang="en-US" sz="1200" i="1" kern="1200" dirty="0">
                <a:solidFill>
                  <a:schemeClr val="tx1"/>
                </a:solidFill>
                <a:latin typeface="+mn-lt"/>
                <a:ea typeface="+mn-ea"/>
                <a:cs typeface="+mn-cs"/>
              </a:rPr>
              <a:t>" name="Send Shipping Request"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messageRef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tns:msgShippingData</a:t>
            </a:r>
            <a:r>
              <a:rPr lang="fr-FR" sz="1200" i="1" kern="1200" dirty="0">
                <a:solidFill>
                  <a:schemeClr val="tx1"/>
                </a:solidFill>
                <a:latin typeface="+mn-lt"/>
                <a:ea typeface="+mn-ea"/>
                <a:cs typeface="+mn-cs"/>
              </a:rPr>
              <a:t>"</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operationRef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tns:requestShippingOp</a:t>
            </a:r>
            <a:r>
              <a:rPr lang="fr-FR" sz="1200" i="1" kern="1200" dirty="0">
                <a:solidFill>
                  <a:schemeClr val="tx1"/>
                </a:solidFill>
                <a:latin typeface="+mn-lt"/>
                <a:ea typeface="+mn-ea"/>
                <a:cs typeface="+mn-cs"/>
              </a:rPr>
              <a:t>"/&gt;</a:t>
            </a:r>
          </a:p>
          <a:p>
            <a:r>
              <a:rPr lang="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sequenceFlow</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targetRef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receiveShippingConfirmation</a:t>
            </a:r>
            <a:r>
              <a:rPr lang="fr-FR" sz="1200" i="1"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sourceRef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sendShippingRequest</a:t>
            </a:r>
            <a:r>
              <a:rPr lang="fr-FR" sz="1200" i="1" kern="1200" dirty="0">
                <a:solidFill>
                  <a:schemeClr val="tx1"/>
                </a:solidFill>
                <a:latin typeface="+mn-lt"/>
                <a:ea typeface="+mn-ea"/>
                <a:cs typeface="+mn-cs"/>
              </a:rPr>
              <a:t>"/&gt;</a:t>
            </a:r>
          </a:p>
          <a:p>
            <a:r>
              <a:rPr lang="fr-FR" sz="1200" kern="1200" dirty="0">
                <a:solidFill>
                  <a:schemeClr val="tx1"/>
                </a:solidFill>
                <a:latin typeface="+mn-lt"/>
                <a:ea typeface="+mn-ea"/>
                <a:cs typeface="+mn-cs"/>
              </a:rPr>
              <a:t>      &lt;!-- </a:t>
            </a:r>
            <a:r>
              <a:rPr lang="fr-FR" sz="1200" kern="1200" dirty="0" err="1">
                <a:solidFill>
                  <a:schemeClr val="tx1"/>
                </a:solidFill>
                <a:latin typeface="+mn-lt"/>
                <a:ea typeface="+mn-ea"/>
                <a:cs typeface="+mn-cs"/>
              </a:rPr>
              <a:t>Receive</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Shipment</a:t>
            </a:r>
            <a:r>
              <a:rPr lang="fr-FR" sz="1200" kern="1200" dirty="0">
                <a:solidFill>
                  <a:schemeClr val="tx1"/>
                </a:solidFill>
                <a:latin typeface="+mn-lt"/>
                <a:ea typeface="+mn-ea"/>
                <a:cs typeface="+mn-cs"/>
              </a:rPr>
              <a:t> Notification --&gt;</a:t>
            </a:r>
          </a:p>
          <a:p>
            <a:r>
              <a:rPr lang="fr"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receiveTask</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receiveShippingConfirmation</a:t>
            </a:r>
            <a:r>
              <a:rPr lang="en-US" sz="1200" i="1" kern="1200" dirty="0">
                <a:solidFill>
                  <a:schemeClr val="tx1"/>
                </a:solidFill>
                <a:latin typeface="+mn-lt"/>
                <a:ea typeface="+mn-ea"/>
                <a:cs typeface="+mn-cs"/>
              </a:rPr>
              <a:t>"	name="Receive Shipping Confirmation"</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messageRef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tns:msgShippingConfirmation</a:t>
            </a:r>
            <a:r>
              <a:rPr lang="fr-FR" sz="1200" i="1" kern="1200" dirty="0">
                <a:solidFill>
                  <a:schemeClr val="tx1"/>
                </a:solidFill>
                <a:latin typeface="+mn-lt"/>
                <a:ea typeface="+mn-ea"/>
                <a:cs typeface="+mn-cs"/>
              </a:rPr>
              <a:t>"</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operationRef</a:t>
            </a:r>
            <a:r>
              <a:rPr lang="fr-FR" sz="1200" kern="1200" dirty="0">
                <a:solidFill>
                  <a:schemeClr val="tx1"/>
                </a:solidFill>
                <a:latin typeface="+mn-lt"/>
                <a:ea typeface="+mn-ea"/>
                <a:cs typeface="+mn-cs"/>
              </a:rPr>
              <a:t>=</a:t>
            </a:r>
            <a:r>
              <a:rPr lang="fr-FR" sz="1200" i="1" kern="1200" dirty="0">
                <a:solidFill>
                  <a:schemeClr val="tx1"/>
                </a:solidFill>
                <a:latin typeface="+mn-lt"/>
                <a:ea typeface="+mn-ea"/>
                <a:cs typeface="+mn-cs"/>
              </a:rPr>
              <a:t>"</a:t>
            </a:r>
            <a:r>
              <a:rPr lang="fr-FR" sz="1200" i="1" kern="1200" dirty="0" err="1">
                <a:solidFill>
                  <a:schemeClr val="tx1"/>
                </a:solidFill>
                <a:latin typeface="+mn-lt"/>
                <a:ea typeface="+mn-ea"/>
                <a:cs typeface="+mn-cs"/>
              </a:rPr>
              <a:t>tns:requestShippingOp</a:t>
            </a:r>
            <a:r>
              <a:rPr lang="fr-FR" sz="1200" i="1" kern="1200" dirty="0">
                <a:solidFill>
                  <a:schemeClr val="tx1"/>
                </a:solidFill>
                <a:latin typeface="+mn-lt"/>
                <a:ea typeface="+mn-ea"/>
                <a:cs typeface="+mn-cs"/>
              </a:rPr>
              <a:t>" /&gt;</a:t>
            </a:r>
          </a:p>
          <a:p>
            <a:r>
              <a:rPr lang="fr"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sequenceFlow</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targetRef</a:t>
            </a:r>
            <a:r>
              <a:rPr lang="en-US" sz="1200" kern="1200" dirty="0">
                <a:solidFill>
                  <a:schemeClr val="tx1"/>
                </a:solidFill>
                <a:latin typeface="+mn-lt"/>
                <a:ea typeface="+mn-ea"/>
                <a:cs typeface="+mn-cs"/>
              </a:rPr>
              <a:t>=</a:t>
            </a:r>
            <a:r>
              <a:rPr lang="en-US" sz="1200" i="1" kern="1200" dirty="0">
                <a:solidFill>
                  <a:schemeClr val="tx1"/>
                </a:solidFill>
                <a:latin typeface="+mn-lt"/>
                <a:ea typeface="+mn-ea"/>
                <a:cs typeface="+mn-cs"/>
              </a:rPr>
              <a:t>"join" </a:t>
            </a:r>
            <a:r>
              <a:rPr lang="en-US" sz="1200" i="1" kern="1200" dirty="0" err="1">
                <a:solidFill>
                  <a:schemeClr val="tx1"/>
                </a:solidFill>
                <a:latin typeface="+mn-lt"/>
                <a:ea typeface="+mn-ea"/>
                <a:cs typeface="+mn-cs"/>
              </a:rPr>
              <a:t>sourceRef</a:t>
            </a:r>
            <a:r>
              <a:rPr lang="en-US" sz="1200" i="1" kern="1200" dirty="0">
                <a:solidFill>
                  <a:schemeClr val="tx1"/>
                </a:solidFill>
                <a:latin typeface="+mn-lt"/>
                <a:ea typeface="+mn-ea"/>
                <a:cs typeface="+mn-cs"/>
              </a:rPr>
              <a:t>="</a:t>
            </a:r>
            <a:r>
              <a:rPr lang="en-US" sz="1200" i="1" kern="1200" dirty="0" err="1">
                <a:solidFill>
                  <a:schemeClr val="tx1"/>
                </a:solidFill>
                <a:latin typeface="+mn-lt"/>
                <a:ea typeface="+mn-ea"/>
                <a:cs typeface="+mn-cs"/>
              </a:rPr>
              <a:t>receiveShippingConfirmation</a:t>
            </a:r>
            <a:r>
              <a:rPr lang="en-US" sz="1200" i="1" kern="1200" dirty="0">
                <a:solidFill>
                  <a:schemeClr val="tx1"/>
                </a:solidFill>
                <a:latin typeface="+mn-lt"/>
                <a:ea typeface="+mn-ea"/>
                <a:cs typeface="+mn-cs"/>
              </a:rPr>
              <a:t>"/&gt;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parallelGateway</a:t>
            </a:r>
            <a:r>
              <a:rPr lang="en-US" sz="1200" kern="1200" dirty="0">
                <a:solidFill>
                  <a:schemeClr val="tx1"/>
                </a:solidFill>
                <a:latin typeface="+mn-lt"/>
                <a:ea typeface="+mn-ea"/>
                <a:cs typeface="+mn-cs"/>
              </a:rPr>
              <a:t> id=</a:t>
            </a:r>
            <a:r>
              <a:rPr lang="en-US" sz="1200" i="1" kern="1200" dirty="0">
                <a:solidFill>
                  <a:schemeClr val="tx1"/>
                </a:solidFill>
                <a:latin typeface="+mn-lt"/>
                <a:ea typeface="+mn-ea"/>
                <a:cs typeface="+mn-cs"/>
              </a:rPr>
              <a:t>"join" </a:t>
            </a:r>
            <a:r>
              <a:rPr lang="en-US" sz="1200" i="1" kern="1200" dirty="0" err="1">
                <a:solidFill>
                  <a:schemeClr val="tx1"/>
                </a:solidFill>
                <a:latin typeface="+mn-lt"/>
                <a:ea typeface="+mn-ea"/>
                <a:cs typeface="+mn-cs"/>
              </a:rPr>
              <a:t>gatewayDirection</a:t>
            </a:r>
            <a:r>
              <a:rPr lang="en-US" sz="1200" i="1" kern="1200" dirty="0">
                <a:solidFill>
                  <a:schemeClr val="tx1"/>
                </a:solidFill>
                <a:latin typeface="+mn-lt"/>
                <a:ea typeface="+mn-ea"/>
                <a:cs typeface="+mn-cs"/>
              </a:rPr>
              <a:t>="Converging"/&gt;</a:t>
            </a:r>
          </a:p>
          <a:p>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sequenceFlow</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targetRef</a:t>
            </a:r>
            <a:r>
              <a:rPr lang="en-US" sz="1200" kern="1200" dirty="0">
                <a:solidFill>
                  <a:schemeClr val="tx1"/>
                </a:solidFill>
                <a:latin typeface="+mn-lt"/>
                <a:ea typeface="+mn-ea"/>
                <a:cs typeface="+mn-cs"/>
              </a:rPr>
              <a:t>=</a:t>
            </a:r>
            <a:r>
              <a:rPr lang="en-US" sz="1200" i="1" kern="1200" dirty="0">
                <a:solidFill>
                  <a:schemeClr val="tx1"/>
                </a:solidFill>
                <a:latin typeface="+mn-lt"/>
                <a:ea typeface="+mn-ea"/>
                <a:cs typeface="+mn-cs"/>
              </a:rPr>
              <a:t>"end2" </a:t>
            </a:r>
            <a:r>
              <a:rPr lang="en-US" sz="1200" i="1" kern="1200" dirty="0" err="1">
                <a:solidFill>
                  <a:schemeClr val="tx1"/>
                </a:solidFill>
                <a:latin typeface="+mn-lt"/>
                <a:ea typeface="+mn-ea"/>
                <a:cs typeface="+mn-cs"/>
              </a:rPr>
              <a:t>sourceRef</a:t>
            </a:r>
            <a:r>
              <a:rPr lang="en-US" sz="1200" i="1" kern="1200" dirty="0">
                <a:solidFill>
                  <a:schemeClr val="tx1"/>
                </a:solidFill>
                <a:latin typeface="+mn-lt"/>
                <a:ea typeface="+mn-ea"/>
                <a:cs typeface="+mn-cs"/>
              </a:rPr>
              <a:t>="join"/&gt;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endEvent</a:t>
            </a:r>
            <a:r>
              <a:rPr lang="fr-FR" sz="1200" kern="1200" dirty="0">
                <a:solidFill>
                  <a:schemeClr val="tx1"/>
                </a:solidFill>
                <a:latin typeface="+mn-lt"/>
                <a:ea typeface="+mn-ea"/>
                <a:cs typeface="+mn-cs"/>
              </a:rPr>
              <a:t> id=</a:t>
            </a:r>
            <a:r>
              <a:rPr lang="fr-FR" sz="1200" i="1" kern="1200" dirty="0">
                <a:solidFill>
                  <a:schemeClr val="tx1"/>
                </a:solidFill>
                <a:latin typeface="+mn-lt"/>
                <a:ea typeface="+mn-ea"/>
                <a:cs typeface="+mn-cs"/>
              </a:rPr>
              <a:t>"end2"/&gt;</a:t>
            </a:r>
          </a:p>
          <a:p>
            <a:r>
              <a:rPr lang="fr-FR" sz="1200" kern="1200" dirty="0">
                <a:solidFill>
                  <a:schemeClr val="tx1"/>
                </a:solidFill>
                <a:latin typeface="+mn-lt"/>
                <a:ea typeface="+mn-ea"/>
                <a:cs typeface="+mn-cs"/>
              </a:rPr>
              <a:t>   &lt;/</a:t>
            </a:r>
            <a:r>
              <a:rPr lang="fr-FR" sz="1200" kern="1200" dirty="0" err="1">
                <a:solidFill>
                  <a:schemeClr val="tx1"/>
                </a:solidFill>
                <a:latin typeface="+mn-lt"/>
                <a:ea typeface="+mn-ea"/>
                <a:cs typeface="+mn-cs"/>
              </a:rPr>
              <a:t>process</a:t>
            </a:r>
            <a:r>
              <a:rPr lang="fr-FR" sz="1200" kern="1200" dirty="0">
                <a:solidFill>
                  <a:schemeClr val="tx1"/>
                </a:solidFill>
                <a:latin typeface="+mn-lt"/>
                <a:ea typeface="+mn-ea"/>
                <a:cs typeface="+mn-cs"/>
              </a:rPr>
              <a:t>&gt;</a:t>
            </a:r>
          </a:p>
          <a:p>
            <a:r>
              <a:rPr lang="fr-FR" sz="1200" kern="1200" dirty="0">
                <a:solidFill>
                  <a:schemeClr val="tx1"/>
                </a:solidFill>
                <a:latin typeface="+mn-lt"/>
                <a:ea typeface="+mn-ea"/>
                <a:cs typeface="+mn-cs"/>
              </a:rPr>
              <a:t>&lt;/</a:t>
            </a:r>
            <a:r>
              <a:rPr lang="fr-FR" sz="1200" kern="1200" dirty="0" err="1">
                <a:solidFill>
                  <a:schemeClr val="tx1"/>
                </a:solidFill>
                <a:latin typeface="+mn-lt"/>
                <a:ea typeface="+mn-ea"/>
                <a:cs typeface="+mn-cs"/>
              </a:rPr>
              <a:t>definitions</a:t>
            </a:r>
            <a:r>
              <a:rPr lang="fr-FR" sz="1200" kern="1200" dirty="0">
                <a:solidFill>
                  <a:schemeClr val="tx1"/>
                </a:solidFill>
                <a:latin typeface="+mn-lt"/>
                <a:ea typeface="+mn-ea"/>
                <a:cs typeface="+mn-cs"/>
              </a:rPr>
              <a:t>&gt;</a:t>
            </a:r>
          </a:p>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258</a:t>
            </a:fld>
            <a:endParaRPr lang="fr-F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259</a:t>
            </a:fld>
            <a:endParaRPr lang="fr-FR" dirty="0"/>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https://fr.wikipedia.org/wiki/Enterprise_service_bus</a:t>
            </a: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260</a:t>
            </a:fld>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27</a:t>
            </a:fld>
            <a:endParaRPr lang="fr-FR" dirty="0"/>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261</a:t>
            </a:fld>
            <a:endParaRPr lang="fr-FR" dirty="0"/>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http://www.journaldunet.com/solutions/0408/040923_eii.shtml</a:t>
            </a: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262</a:t>
            </a:fld>
            <a:endParaRPr lang="fr-FR" dirty="0"/>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9491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5764FA3D-C2C0-402E-8F68-253E73C180B8}" type="slidenum">
              <a:rPr lang="en-JM" smtClean="0"/>
              <a:pPr>
                <a:defRPr/>
              </a:pPr>
              <a:t>263</a:t>
            </a:fld>
            <a:endParaRPr lang="en-JM"/>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9593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5AE10938-D320-4D4E-BF72-FFFB0C77EC7F}" type="slidenum">
              <a:rPr lang="en-JM" smtClean="0"/>
              <a:pPr>
                <a:defRPr/>
              </a:pPr>
              <a:t>264</a:t>
            </a:fld>
            <a:endParaRPr lang="en-JM"/>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265</a:t>
            </a:fld>
            <a:endParaRPr lang="fr-FR" dirty="0"/>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266</a:t>
            </a:fld>
            <a:endParaRPr lang="fr-F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28</a:t>
            </a:fld>
            <a:endParaRPr lang="fr-F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Rot="1" noChangeAspect="1" noChangeArrowheads="1" noTextEdit="1"/>
          </p:cNvSpPr>
          <p:nvPr>
            <p:ph type="sldImg"/>
          </p:nvPr>
        </p:nvSpPr>
        <p:spPr>
          <a:ln/>
        </p:spPr>
      </p:sp>
      <p:sp>
        <p:nvSpPr>
          <p:cNvPr id="1225731" name="Rectangle 3"/>
          <p:cNvSpPr>
            <a:spLocks noGrp="1" noChangeArrowheads="1"/>
          </p:cNvSpPr>
          <p:nvPr>
            <p:ph type="body" idx="1"/>
          </p:nvPr>
        </p:nvSpPr>
        <p:spPr>
          <a:ln/>
        </p:spPr>
        <p:txBody>
          <a:bodyPr/>
          <a:lstStyle/>
          <a:p>
            <a:endParaRPr lang="fr-F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754" name="Rectangle 2"/>
          <p:cNvSpPr>
            <a:spLocks noGrp="1" noRot="1" noChangeAspect="1" noChangeArrowheads="1" noTextEdit="1"/>
          </p:cNvSpPr>
          <p:nvPr>
            <p:ph type="sldImg"/>
          </p:nvPr>
        </p:nvSpPr>
        <p:spPr>
          <a:ln/>
        </p:spPr>
      </p:sp>
      <p:sp>
        <p:nvSpPr>
          <p:cNvPr id="1354755" name="Rectangle 3"/>
          <p:cNvSpPr>
            <a:spLocks noGrp="1" noChangeArrowheads="1"/>
          </p:cNvSpPr>
          <p:nvPr>
            <p:ph type="body" idx="1"/>
          </p:nvPr>
        </p:nvSpPr>
        <p:spPr>
          <a:ln/>
        </p:spPr>
        <p:txBody>
          <a:bodyPr/>
          <a:lstStyle/>
          <a:p>
            <a:endParaRPr lang="fr-F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0034" name="Rectangle 3074"/>
          <p:cNvSpPr>
            <a:spLocks noGrp="1" noRot="1" noChangeAspect="1" noChangeArrowheads="1" noTextEdit="1"/>
          </p:cNvSpPr>
          <p:nvPr>
            <p:ph type="sldImg"/>
          </p:nvPr>
        </p:nvSpPr>
        <p:spPr>
          <a:ln/>
        </p:spPr>
      </p:sp>
      <p:sp>
        <p:nvSpPr>
          <p:cNvPr id="2220035" name="Rectangle 3075"/>
          <p:cNvSpPr>
            <a:spLocks noGrp="1" noChangeArrowheads="1"/>
          </p:cNvSpPr>
          <p:nvPr>
            <p:ph type="body" idx="1"/>
          </p:nvPr>
        </p:nvSpPr>
        <p:spPr>
          <a:ln/>
        </p:spPr>
        <p:txBody>
          <a:bodyPr/>
          <a:lstStyle/>
          <a:p>
            <a:endParaRPr lang="fr-F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3</a:t>
            </a:fld>
            <a:endParaRPr lang="fr-F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02" name="Rectangle 2"/>
          <p:cNvSpPr>
            <a:spLocks noGrp="1" noRot="1" noChangeAspect="1" noChangeArrowheads="1" noTextEdit="1"/>
          </p:cNvSpPr>
          <p:nvPr>
            <p:ph type="sldImg"/>
          </p:nvPr>
        </p:nvSpPr>
        <p:spPr>
          <a:ln/>
        </p:spPr>
      </p:sp>
      <p:sp>
        <p:nvSpPr>
          <p:cNvPr id="1331203" name="Rectangle 3"/>
          <p:cNvSpPr>
            <a:spLocks noGrp="1" noChangeArrowheads="1"/>
          </p:cNvSpPr>
          <p:nvPr>
            <p:ph type="body" idx="1"/>
          </p:nvPr>
        </p:nvSpPr>
        <p:spPr>
          <a:ln/>
        </p:spPr>
        <p:txBody>
          <a:bodyPr/>
          <a:lstStyle/>
          <a:p>
            <a:endParaRPr lang="fr-F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33</a:t>
            </a:fld>
            <a:endParaRPr lang="fr-FR" dirty="0"/>
          </a:p>
        </p:txBody>
      </p:sp>
    </p:spTree>
    <p:extLst>
      <p:ext uri="{BB962C8B-B14F-4D97-AF65-F5344CB8AC3E}">
        <p14:creationId xmlns:p14="http://schemas.microsoft.com/office/powerpoint/2010/main" val="29772272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Rectangle 1026"/>
          <p:cNvSpPr>
            <a:spLocks noGrp="1" noRot="1" noChangeAspect="1" noChangeArrowheads="1" noTextEdit="1"/>
          </p:cNvSpPr>
          <p:nvPr>
            <p:ph type="sldImg"/>
          </p:nvPr>
        </p:nvSpPr>
        <p:spPr>
          <a:ln/>
        </p:spPr>
      </p:sp>
      <p:sp>
        <p:nvSpPr>
          <p:cNvPr id="1135619" name="Rectangle 1027"/>
          <p:cNvSpPr>
            <a:spLocks noGrp="1" noChangeArrowheads="1"/>
          </p:cNvSpPr>
          <p:nvPr>
            <p:ph type="body" idx="1"/>
          </p:nvPr>
        </p:nvSpPr>
        <p:spPr>
          <a:ln/>
        </p:spPr>
        <p:txBody>
          <a:bodyPr/>
          <a:lstStyle/>
          <a:p>
            <a:endParaRPr lang="fr-F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898" name="Rectangle 2"/>
          <p:cNvSpPr>
            <a:spLocks noGrp="1" noRot="1" noChangeAspect="1" noChangeArrowheads="1" noTextEdit="1"/>
          </p:cNvSpPr>
          <p:nvPr>
            <p:ph type="sldImg"/>
          </p:nvPr>
        </p:nvSpPr>
        <p:spPr>
          <a:ln/>
        </p:spPr>
      </p:sp>
      <p:sp>
        <p:nvSpPr>
          <p:cNvPr id="1360899" name="Rectangle 3"/>
          <p:cNvSpPr>
            <a:spLocks noGrp="1" noChangeArrowheads="1"/>
          </p:cNvSpPr>
          <p:nvPr>
            <p:ph type="body" idx="1"/>
          </p:nvPr>
        </p:nvSpPr>
        <p:spPr>
          <a:ln/>
        </p:spPr>
        <p:txBody>
          <a:bodyPr/>
          <a:lstStyle/>
          <a:p>
            <a:endParaRPr lang="fr-F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36</a:t>
            </a:fld>
            <a:endParaRPr lang="fr-FR" dirty="0"/>
          </a:p>
        </p:txBody>
      </p:sp>
    </p:spTree>
    <p:extLst>
      <p:ext uri="{BB962C8B-B14F-4D97-AF65-F5344CB8AC3E}">
        <p14:creationId xmlns:p14="http://schemas.microsoft.com/office/powerpoint/2010/main" val="4033546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914" name="Rectangle 2"/>
          <p:cNvSpPr>
            <a:spLocks noGrp="1" noRot="1" noChangeAspect="1" noChangeArrowheads="1" noTextEdit="1"/>
          </p:cNvSpPr>
          <p:nvPr>
            <p:ph type="sldImg"/>
          </p:nvPr>
        </p:nvSpPr>
        <p:spPr>
          <a:ln/>
        </p:spPr>
      </p:sp>
      <p:sp>
        <p:nvSpPr>
          <p:cNvPr id="1318915" name="Rectangle 3"/>
          <p:cNvSpPr>
            <a:spLocks noGrp="1" noChangeArrowheads="1"/>
          </p:cNvSpPr>
          <p:nvPr>
            <p:ph type="body" idx="1"/>
          </p:nvPr>
        </p:nvSpPr>
        <p:spPr>
          <a:ln/>
        </p:spPr>
        <p:txBody>
          <a:bodyPr/>
          <a:lstStyle/>
          <a:p>
            <a:endParaRPr lang="fr-F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090" name="Rectangle 2"/>
          <p:cNvSpPr>
            <a:spLocks noGrp="1" noRot="1" noChangeAspect="1" noChangeArrowheads="1" noTextEdit="1"/>
          </p:cNvSpPr>
          <p:nvPr>
            <p:ph type="sldImg"/>
          </p:nvPr>
        </p:nvSpPr>
        <p:spPr>
          <a:ln/>
        </p:spPr>
      </p:sp>
      <p:sp>
        <p:nvSpPr>
          <p:cNvPr id="1369091" name="Rectangle 3"/>
          <p:cNvSpPr>
            <a:spLocks noGrp="1" noChangeArrowheads="1"/>
          </p:cNvSpPr>
          <p:nvPr>
            <p:ph type="body" idx="1"/>
          </p:nvPr>
        </p:nvSpPr>
        <p:spPr>
          <a:ln/>
        </p:spPr>
        <p:txBody>
          <a:bodyPr/>
          <a:lstStyle/>
          <a:p>
            <a:endParaRPr lang="fr-F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39</a:t>
            </a:fld>
            <a:endParaRPr lang="fr-FR" dirty="0"/>
          </a:p>
        </p:txBody>
      </p:sp>
    </p:spTree>
    <p:extLst>
      <p:ext uri="{BB962C8B-B14F-4D97-AF65-F5344CB8AC3E}">
        <p14:creationId xmlns:p14="http://schemas.microsoft.com/office/powerpoint/2010/main" val="26525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https://msdn.microsoft.com/en-us/library/aa468561.aspx</a:t>
            </a: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40</a:t>
            </a:fld>
            <a:endParaRPr lang="fr-F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62" name="Rectangle 2"/>
          <p:cNvSpPr>
            <a:spLocks noGrp="1" noRot="1" noChangeAspect="1" noChangeArrowheads="1" noTextEdit="1"/>
          </p:cNvSpPr>
          <p:nvPr>
            <p:ph type="sldImg"/>
          </p:nvPr>
        </p:nvSpPr>
        <p:spPr>
          <a:ln/>
        </p:spPr>
      </p:sp>
      <p:sp>
        <p:nvSpPr>
          <p:cNvPr id="1320963" name="Rectangle 3"/>
          <p:cNvSpPr>
            <a:spLocks noGrp="1" noChangeArrowheads="1"/>
          </p:cNvSpPr>
          <p:nvPr>
            <p:ph type="body" idx="1"/>
          </p:nvPr>
        </p:nvSpPr>
        <p:spPr>
          <a:ln/>
        </p:spPr>
        <p:txBody>
          <a:bodyPr/>
          <a:lstStyle/>
          <a:p>
            <a:endParaRPr lang="fr-F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4</a:t>
            </a:fld>
            <a:endParaRPr lang="fr-F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9186" name="Rectangle 2"/>
          <p:cNvSpPr>
            <a:spLocks noGrp="1" noRot="1" noChangeAspect="1" noChangeArrowheads="1" noTextEdit="1"/>
          </p:cNvSpPr>
          <p:nvPr>
            <p:ph type="sldImg"/>
          </p:nvPr>
        </p:nvSpPr>
        <p:spPr>
          <a:ln/>
        </p:spPr>
      </p:sp>
      <p:sp>
        <p:nvSpPr>
          <p:cNvPr id="1629187" name="Rectangle 3"/>
          <p:cNvSpPr>
            <a:spLocks noGrp="1" noChangeArrowheads="1"/>
          </p:cNvSpPr>
          <p:nvPr>
            <p:ph type="body" idx="1"/>
          </p:nvPr>
        </p:nvSpPr>
        <p:spPr>
          <a:ln/>
        </p:spPr>
        <p:txBody>
          <a:bodyPr/>
          <a:lstStyle/>
          <a:p>
            <a:endParaRPr lang="fr-F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106" name="Rectangle 2"/>
          <p:cNvSpPr>
            <a:spLocks noGrp="1" noRot="1" noChangeAspect="1" noChangeArrowheads="1" noTextEdit="1"/>
          </p:cNvSpPr>
          <p:nvPr>
            <p:ph type="sldImg"/>
          </p:nvPr>
        </p:nvSpPr>
        <p:spPr>
          <a:ln/>
        </p:spPr>
      </p:sp>
      <p:sp>
        <p:nvSpPr>
          <p:cNvPr id="1327107" name="Rectangle 3"/>
          <p:cNvSpPr>
            <a:spLocks noGrp="1" noChangeArrowheads="1"/>
          </p:cNvSpPr>
          <p:nvPr>
            <p:ph type="body" idx="1"/>
          </p:nvPr>
        </p:nvSpPr>
        <p:spPr>
          <a:ln/>
        </p:spPr>
        <p:txBody>
          <a:bodyPr/>
          <a:lstStyle/>
          <a:p>
            <a:endParaRPr lang="fr-F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42" name="Rectangle 2"/>
          <p:cNvSpPr>
            <a:spLocks noGrp="1" noRot="1" noChangeAspect="1" noChangeArrowheads="1" noTextEdit="1"/>
          </p:cNvSpPr>
          <p:nvPr>
            <p:ph type="sldImg"/>
          </p:nvPr>
        </p:nvSpPr>
        <p:spPr>
          <a:ln/>
        </p:spPr>
      </p:sp>
      <p:sp>
        <p:nvSpPr>
          <p:cNvPr id="2263043" name="Rectangle 3"/>
          <p:cNvSpPr>
            <a:spLocks noGrp="1" noChangeArrowheads="1"/>
          </p:cNvSpPr>
          <p:nvPr>
            <p:ph type="body" idx="1"/>
          </p:nvPr>
        </p:nvSpPr>
        <p:spPr>
          <a:ln/>
        </p:spPr>
        <p:txBody>
          <a:bodyPr/>
          <a:lstStyle/>
          <a:p>
            <a:endParaRPr lang="fr-F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9426" name="Rectangle 2"/>
          <p:cNvSpPr>
            <a:spLocks noGrp="1" noRot="1" noChangeAspect="1" noChangeArrowheads="1" noTextEdit="1"/>
          </p:cNvSpPr>
          <p:nvPr>
            <p:ph type="sldImg"/>
          </p:nvPr>
        </p:nvSpPr>
        <p:spPr>
          <a:ln/>
        </p:spPr>
      </p:sp>
      <p:sp>
        <p:nvSpPr>
          <p:cNvPr id="2279427" name="Rectangle 3"/>
          <p:cNvSpPr>
            <a:spLocks noGrp="1" noChangeArrowheads="1"/>
          </p:cNvSpPr>
          <p:nvPr>
            <p:ph type="body" idx="1"/>
          </p:nvPr>
        </p:nvSpPr>
        <p:spPr>
          <a:ln/>
        </p:spPr>
        <p:txBody>
          <a:bodyPr/>
          <a:lstStyle/>
          <a:p>
            <a:endParaRPr lang="fr-F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7138" name="Rectangle 2"/>
          <p:cNvSpPr>
            <a:spLocks noGrp="1" noRot="1" noChangeAspect="1" noChangeArrowheads="1" noTextEdit="1"/>
          </p:cNvSpPr>
          <p:nvPr>
            <p:ph type="sldImg"/>
          </p:nvPr>
        </p:nvSpPr>
        <p:spPr>
          <a:ln/>
        </p:spPr>
      </p:sp>
      <p:sp>
        <p:nvSpPr>
          <p:cNvPr id="2267139" name="Rectangle 3"/>
          <p:cNvSpPr>
            <a:spLocks noGrp="1" noChangeArrowheads="1"/>
          </p:cNvSpPr>
          <p:nvPr>
            <p:ph type="body" idx="1"/>
          </p:nvPr>
        </p:nvSpPr>
        <p:spPr>
          <a:ln/>
        </p:spPr>
        <p:txBody>
          <a:bodyPr/>
          <a:lstStyle/>
          <a:p>
            <a:endParaRPr lang="fr-F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9186" name="Rectangle 2"/>
          <p:cNvSpPr>
            <a:spLocks noGrp="1" noRot="1" noChangeAspect="1" noChangeArrowheads="1" noTextEdit="1"/>
          </p:cNvSpPr>
          <p:nvPr>
            <p:ph type="sldImg"/>
          </p:nvPr>
        </p:nvSpPr>
        <p:spPr>
          <a:ln/>
        </p:spPr>
      </p:sp>
      <p:sp>
        <p:nvSpPr>
          <p:cNvPr id="2269187" name="Rectangle 3"/>
          <p:cNvSpPr>
            <a:spLocks noGrp="1" noChangeArrowheads="1"/>
          </p:cNvSpPr>
          <p:nvPr>
            <p:ph type="body" idx="1"/>
          </p:nvPr>
        </p:nvSpPr>
        <p:spPr>
          <a:ln/>
        </p:spPr>
        <p:txBody>
          <a:bodyPr/>
          <a:lstStyle/>
          <a:p>
            <a:r>
              <a:rPr lang="fr-FR" b="1" dirty="0"/>
              <a:t>OASIS :</a:t>
            </a:r>
            <a:r>
              <a:rPr lang="fr-FR" dirty="0"/>
              <a:t> Organization for the Advancement of Structured Information Standards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82" name="Rectangle 2"/>
          <p:cNvSpPr>
            <a:spLocks noGrp="1" noRot="1" noChangeAspect="1" noChangeArrowheads="1" noTextEdit="1"/>
          </p:cNvSpPr>
          <p:nvPr>
            <p:ph type="sldImg"/>
          </p:nvPr>
        </p:nvSpPr>
        <p:spPr>
          <a:ln/>
        </p:spPr>
      </p:sp>
      <p:sp>
        <p:nvSpPr>
          <p:cNvPr id="2273283" name="Rectangle 3"/>
          <p:cNvSpPr>
            <a:spLocks noGrp="1" noChangeArrowheads="1"/>
          </p:cNvSpPr>
          <p:nvPr>
            <p:ph type="body" idx="1"/>
          </p:nvPr>
        </p:nvSpPr>
        <p:spPr>
          <a:ln/>
        </p:spPr>
        <p:txBody>
          <a:bodyPr/>
          <a:lstStyle/>
          <a:p>
            <a:endParaRPr lang="fr-F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5330" name="Rectangle 2"/>
          <p:cNvSpPr>
            <a:spLocks noGrp="1" noRot="1" noChangeAspect="1" noChangeArrowheads="1" noTextEdit="1"/>
          </p:cNvSpPr>
          <p:nvPr>
            <p:ph type="sldImg"/>
          </p:nvPr>
        </p:nvSpPr>
        <p:spPr>
          <a:ln/>
        </p:spPr>
      </p:sp>
      <p:sp>
        <p:nvSpPr>
          <p:cNvPr id="2275331" name="Rectangle 3"/>
          <p:cNvSpPr>
            <a:spLocks noGrp="1" noChangeArrowheads="1"/>
          </p:cNvSpPr>
          <p:nvPr>
            <p:ph type="body" idx="1"/>
          </p:nvPr>
        </p:nvSpPr>
        <p:spPr>
          <a:ln/>
        </p:spPr>
        <p:txBody>
          <a:bodyPr/>
          <a:lstStyle/>
          <a:p>
            <a:r>
              <a:rPr lang="fr-FR" b="1" dirty="0"/>
              <a:t>Pour en savoir plus sur la comparaison :</a:t>
            </a:r>
          </a:p>
          <a:p>
            <a:r>
              <a:rPr lang="fr-FR" dirty="0"/>
              <a:t>http://www.freesoftwaremagazine.com/articles/odf_ooxml_technical_white_paper?page=0%2C0</a:t>
            </a:r>
          </a:p>
        </p:txBody>
      </p:sp>
    </p:spTree>
    <p:extLst>
      <p:ext uri="{BB962C8B-B14F-4D97-AF65-F5344CB8AC3E}">
        <p14:creationId xmlns:p14="http://schemas.microsoft.com/office/powerpoint/2010/main" val="1310164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53</a:t>
            </a:fld>
            <a:endParaRPr lang="fr-FR" dirty="0"/>
          </a:p>
        </p:txBody>
      </p:sp>
    </p:spTree>
    <p:extLst>
      <p:ext uri="{BB962C8B-B14F-4D97-AF65-F5344CB8AC3E}">
        <p14:creationId xmlns:p14="http://schemas.microsoft.com/office/powerpoint/2010/main" val="1865096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54</a:t>
            </a:fld>
            <a:endParaRPr lang="fr-F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6</a:t>
            </a:fld>
            <a:endParaRPr lang="fr-F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lvl="2" defTabSz="864931">
              <a:defRPr/>
            </a:pPr>
            <a:r>
              <a:rPr lang="fr-FR" dirty="0"/>
              <a:t>Balise &lt;</a:t>
            </a:r>
            <a:r>
              <a:rPr lang="fr-FR" dirty="0" err="1"/>
              <a:t>w:document</a:t>
            </a:r>
            <a:r>
              <a:rPr lang="fr-FR" dirty="0"/>
              <a:t>&gt; avec les espaces de nom </a:t>
            </a:r>
            <a:r>
              <a:rPr lang="fr-FR" dirty="0" err="1"/>
              <a:t>necessaires</a:t>
            </a:r>
            <a:r>
              <a:rPr lang="fr-FR" baseline="0" dirty="0"/>
              <a:t> : </a:t>
            </a:r>
            <a:r>
              <a:rPr lang="fr-FR" sz="900" i="1" dirty="0"/>
              <a:t>&lt;</a:t>
            </a:r>
            <a:r>
              <a:rPr lang="fr-FR" sz="900" i="1" dirty="0" err="1"/>
              <a:t>w:document</a:t>
            </a:r>
            <a:r>
              <a:rPr lang="fr-FR" sz="900" i="1" dirty="0"/>
              <a:t> </a:t>
            </a:r>
            <a:r>
              <a:rPr lang="en-US" sz="900" i="1" dirty="0" err="1"/>
              <a:t>xmlns:ve</a:t>
            </a:r>
            <a:r>
              <a:rPr lang="en-US" sz="900" i="1" dirty="0"/>
              <a:t>="http://schemas.openxmlformats.org/markup-compatibility/2006" </a:t>
            </a:r>
            <a:r>
              <a:rPr lang="en-US" sz="900" i="1" dirty="0" err="1"/>
              <a:t>xmlns:o</a:t>
            </a:r>
            <a:r>
              <a:rPr lang="en-US" sz="900" i="1" dirty="0"/>
              <a:t>="</a:t>
            </a:r>
            <a:r>
              <a:rPr lang="en-US" sz="900" i="1" dirty="0" err="1"/>
              <a:t>urn:schemas-microsoft-com:office:office</a:t>
            </a:r>
            <a:r>
              <a:rPr lang="en-US" sz="900" i="1" dirty="0"/>
              <a:t>" </a:t>
            </a:r>
            <a:r>
              <a:rPr lang="en-US" sz="900" i="1" dirty="0" err="1"/>
              <a:t>xmlns:r</a:t>
            </a:r>
            <a:r>
              <a:rPr lang="en-US" sz="900" i="1" dirty="0"/>
              <a:t>="http://schemas.openxmlformats.org/officeDocument/2006/relationships" </a:t>
            </a:r>
            <a:r>
              <a:rPr lang="en-US" sz="900" i="1" dirty="0" err="1"/>
              <a:t>xmlns:m</a:t>
            </a:r>
            <a:r>
              <a:rPr lang="en-US" sz="900" i="1" dirty="0"/>
              <a:t>="http://schemas.openxmlformats.org/officeDocument/2006/math" </a:t>
            </a:r>
            <a:r>
              <a:rPr lang="en-US" sz="900" i="1" dirty="0" err="1"/>
              <a:t>xmlns:v</a:t>
            </a:r>
            <a:r>
              <a:rPr lang="en-US" sz="900" i="1" dirty="0"/>
              <a:t>="</a:t>
            </a:r>
            <a:r>
              <a:rPr lang="en-US" sz="900" i="1" dirty="0" err="1"/>
              <a:t>urn:schemas-microsoft-com:vml</a:t>
            </a:r>
            <a:r>
              <a:rPr lang="en-US" sz="900" i="1" dirty="0"/>
              <a:t>" </a:t>
            </a:r>
            <a:r>
              <a:rPr lang="en-US" sz="900" i="1" dirty="0" err="1"/>
              <a:t>xmlns:wp</a:t>
            </a:r>
            <a:r>
              <a:rPr lang="en-US" sz="900" i="1" dirty="0"/>
              <a:t>="http://schemas.openxmlformats.org/drawingml/2006/wordprocessingDrawing" xmlns:w10="</a:t>
            </a:r>
            <a:r>
              <a:rPr lang="en-US" sz="900" i="1" dirty="0" err="1"/>
              <a:t>urn:schemas-microsoft-com:office:word</a:t>
            </a:r>
            <a:r>
              <a:rPr lang="en-US" sz="900" i="1" dirty="0"/>
              <a:t>" </a:t>
            </a:r>
            <a:r>
              <a:rPr lang="en-US" sz="900" i="1" dirty="0" err="1"/>
              <a:t>xmlns:w</a:t>
            </a:r>
            <a:r>
              <a:rPr lang="en-US" sz="900" i="1" dirty="0"/>
              <a:t>="http://schemas.openxmlformats.org/wordprocessingml/2006/main" </a:t>
            </a:r>
            <a:r>
              <a:rPr lang="en-US" sz="900" i="1" dirty="0" err="1"/>
              <a:t>xmlns:wne</a:t>
            </a:r>
            <a:r>
              <a:rPr lang="en-US" sz="900" i="1" dirty="0"/>
              <a:t>="http://schemas.microsoft.com/office/word/2006/wordml"&gt;</a:t>
            </a:r>
            <a:endParaRPr lang="fr-FR" sz="900" i="1" dirty="0"/>
          </a:p>
          <a:p>
            <a:endParaRPr lang="fr-FR" sz="900" dirty="0"/>
          </a:p>
        </p:txBody>
      </p:sp>
      <p:sp>
        <p:nvSpPr>
          <p:cNvPr id="4" name="Espace réservé du numéro de diapositive 3"/>
          <p:cNvSpPr>
            <a:spLocks noGrp="1"/>
          </p:cNvSpPr>
          <p:nvPr>
            <p:ph type="sldNum" sz="quarter" idx="10"/>
          </p:nvPr>
        </p:nvSpPr>
        <p:spPr>
          <a:xfrm>
            <a:off x="3884463" y="8685878"/>
            <a:ext cx="2972004" cy="456704"/>
          </a:xfrm>
          <a:prstGeom prst="rect">
            <a:avLst/>
          </a:prstGeom>
        </p:spPr>
        <p:txBody>
          <a:bodyPr/>
          <a:lstStyle/>
          <a:p>
            <a:fld id="{DE6330A7-20E3-4400-A84D-CF377201F116}" type="slidenum">
              <a:rPr lang="fr-FR" smtClean="0"/>
              <a:pPr/>
              <a:t>55</a:t>
            </a:fld>
            <a:endParaRPr lang="fr-FR"/>
          </a:p>
        </p:txBody>
      </p:sp>
    </p:spTree>
    <p:extLst>
      <p:ext uri="{BB962C8B-B14F-4D97-AF65-F5344CB8AC3E}">
        <p14:creationId xmlns:p14="http://schemas.microsoft.com/office/powerpoint/2010/main" val="17921543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56</a:t>
            </a:fld>
            <a:endParaRPr lang="fr-F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err="1"/>
              <a:t>Msdn</a:t>
            </a:r>
            <a:r>
              <a:rPr lang="fr-FR" b="1" dirty="0"/>
              <a:t> </a:t>
            </a:r>
            <a:r>
              <a:rPr lang="fr-FR" dirty="0"/>
              <a:t>: https://msdn.microsoft.com/fr-fr/library/Aa338205(v=office.12).aspx</a:t>
            </a:r>
          </a:p>
        </p:txBody>
      </p:sp>
      <p:sp>
        <p:nvSpPr>
          <p:cNvPr id="4" name="Espace réservé du numéro de diapositive 3"/>
          <p:cNvSpPr>
            <a:spLocks noGrp="1"/>
          </p:cNvSpPr>
          <p:nvPr>
            <p:ph type="sldNum" sz="quarter" idx="10"/>
          </p:nvPr>
        </p:nvSpPr>
        <p:spPr>
          <a:xfrm>
            <a:off x="3884463" y="8685878"/>
            <a:ext cx="2972004" cy="456704"/>
          </a:xfrm>
          <a:prstGeom prst="rect">
            <a:avLst/>
          </a:prstGeom>
        </p:spPr>
        <p:txBody>
          <a:bodyPr/>
          <a:lstStyle/>
          <a:p>
            <a:fld id="{DE6330A7-20E3-4400-A84D-CF377201F116}" type="slidenum">
              <a:rPr lang="fr-FR" smtClean="0"/>
              <a:pPr/>
              <a:t>57</a:t>
            </a:fld>
            <a:endParaRPr 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58</a:t>
            </a:fld>
            <a:endParaRPr lang="fr-F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59</a:t>
            </a:fld>
            <a:endParaRPr lang="fr-F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60</a:t>
            </a:fld>
            <a:endParaRPr lang="fr-F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8" name="Rectangle 2"/>
          <p:cNvSpPr>
            <a:spLocks noGrp="1" noRot="1" noChangeAspect="1" noChangeArrowheads="1" noTextEdit="1"/>
          </p:cNvSpPr>
          <p:nvPr>
            <p:ph type="sldImg"/>
          </p:nvPr>
        </p:nvSpPr>
        <p:spPr>
          <a:ln/>
        </p:spPr>
      </p:sp>
      <p:sp>
        <p:nvSpPr>
          <p:cNvPr id="1238019" name="Rectangle 3"/>
          <p:cNvSpPr>
            <a:spLocks noGrp="1" noChangeArrowheads="1"/>
          </p:cNvSpPr>
          <p:nvPr>
            <p:ph type="body" idx="1"/>
          </p:nvPr>
        </p:nvSpPr>
        <p:spPr>
          <a:ln/>
        </p:spPr>
        <p:txBody>
          <a:bodyPr/>
          <a:lstStyle/>
          <a:p>
            <a:r>
              <a:rPr lang="fr-FR" b="1" dirty="0"/>
              <a:t>Pour avoir une vue d'ensemble sur les Parsers :</a:t>
            </a:r>
          </a:p>
          <a:p>
            <a:r>
              <a:rPr lang="fr-FR" dirty="0"/>
              <a:t>http://www.xml.com/pub/rg/XML_Parsers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63</a:t>
            </a:fld>
            <a:endParaRPr lang="fr-F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Rot="1" noChangeAspect="1" noChangeArrowheads="1" noTextEdit="1"/>
          </p:cNvSpPr>
          <p:nvPr>
            <p:ph type="sldImg"/>
          </p:nvPr>
        </p:nvSpPr>
        <p:spPr>
          <a:ln/>
        </p:spPr>
      </p:sp>
      <p:sp>
        <p:nvSpPr>
          <p:cNvPr id="1329155" name="Rectangle 3"/>
          <p:cNvSpPr>
            <a:spLocks noGrp="1" noChangeArrowheads="1"/>
          </p:cNvSpPr>
          <p:nvPr>
            <p:ph type="body" idx="1"/>
          </p:nvPr>
        </p:nvSpPr>
        <p:spPr>
          <a:ln/>
        </p:spPr>
        <p:txBody>
          <a:bodyPr/>
          <a:lstStyle/>
          <a:p>
            <a:r>
              <a:rPr lang="fr-FR" b="1" dirty="0"/>
              <a:t>Pour en savoir plus sur Voice XML :</a:t>
            </a:r>
          </a:p>
          <a:p>
            <a:r>
              <a:rPr lang="fr-FR" dirty="0"/>
              <a:t>http://fr.wikipedia.org/wiki/VoiceXML</a:t>
            </a:r>
          </a:p>
          <a:p>
            <a:r>
              <a:rPr lang="fr-FR" dirty="0"/>
              <a:t>http://www.w3.org/Voice/</a:t>
            </a:r>
          </a:p>
          <a:p>
            <a:r>
              <a:rPr lang="fr-FR" dirty="0"/>
              <a:t>http://www.voicexml.org/</a:t>
            </a:r>
          </a:p>
          <a:p>
            <a:endParaRPr lang="fr-FR" dirty="0"/>
          </a:p>
          <a:p>
            <a:r>
              <a:rPr lang="fr-FR" b="1" dirty="0"/>
              <a:t>Pour en savoir plus sur le FIXML :</a:t>
            </a:r>
          </a:p>
          <a:p>
            <a:r>
              <a:rPr lang="fr-FR" dirty="0"/>
              <a:t>http://www.fixprotocol.org</a:t>
            </a:r>
          </a:p>
          <a:p>
            <a:r>
              <a:rPr lang="fr-FR" dirty="0"/>
              <a:t>http://en.wikipedia.org/wiki/FIXML</a:t>
            </a:r>
          </a:p>
          <a:p>
            <a:endParaRPr lang="fr-FR" dirty="0"/>
          </a:p>
          <a:p>
            <a:r>
              <a:rPr lang="fr-FR" b="1" dirty="0"/>
              <a:t>Pour en savoir plus sur le CML :</a:t>
            </a:r>
          </a:p>
          <a:p>
            <a:r>
              <a:rPr lang="fr-FR" dirty="0"/>
              <a:t>http://en.wikipedia.org/wiki/Chemical_Markup_Language</a:t>
            </a:r>
          </a:p>
          <a:p>
            <a:endParaRPr lang="fr-FR" dirty="0"/>
          </a:p>
          <a:p>
            <a:r>
              <a:rPr lang="fr-FR" b="1" dirty="0"/>
              <a:t>Pour en savoir plus sur les ML les plus répandus :</a:t>
            </a:r>
          </a:p>
          <a:p>
            <a:r>
              <a:rPr lang="fr-FR" dirty="0"/>
              <a:t>http://en.wikipedia.org/wiki/List_of_document_markup_languages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5570" name="Rectangle 2"/>
          <p:cNvSpPr>
            <a:spLocks noGrp="1" noRot="1" noChangeAspect="1" noChangeArrowheads="1" noTextEdit="1"/>
          </p:cNvSpPr>
          <p:nvPr>
            <p:ph type="sldImg"/>
          </p:nvPr>
        </p:nvSpPr>
        <p:spPr>
          <a:ln/>
        </p:spPr>
      </p:sp>
      <p:sp>
        <p:nvSpPr>
          <p:cNvPr id="2285571" name="Rectangle 3"/>
          <p:cNvSpPr>
            <a:spLocks noGrp="1" noChangeArrowheads="1"/>
          </p:cNvSpPr>
          <p:nvPr>
            <p:ph type="body" idx="1"/>
          </p:nvPr>
        </p:nvSpPr>
        <p:spPr>
          <a:ln/>
        </p:spPr>
        <p:txBody>
          <a:bodyPr/>
          <a:lstStyle/>
          <a:p>
            <a:r>
              <a:rPr lang="fr-FR" b="1" dirty="0"/>
              <a:t>Pour en savoir plus sur les méta données :</a:t>
            </a:r>
          </a:p>
          <a:p>
            <a:r>
              <a:rPr lang="fr-FR" dirty="0"/>
              <a:t>http://peccatte.karefil.com/software/metadata.htm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7</a:t>
            </a:fld>
            <a:endParaRPr lang="fr-F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67</a:t>
            </a:fld>
            <a:endParaRPr lang="fr-F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68</a:t>
            </a:fld>
            <a:endParaRPr lang="fr-F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69</a:t>
            </a:fld>
            <a:endParaRPr lang="fr-F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70</a:t>
            </a:fld>
            <a:endParaRPr lang="fr-F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71</a:t>
            </a:fld>
            <a:endParaRPr lang="fr-F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72</a:t>
            </a:fld>
            <a:endParaRPr lang="fr-F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73</a:t>
            </a:fld>
            <a:endParaRPr lang="fr-F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solidFill>
                  <a:schemeClr val="tx1"/>
                </a:solidFill>
                <a:hlinkClick r:id="rId3">
                  <a:extLst>
                    <a:ext uri="{A12FA001-AC4F-418D-AE19-62706E023703}">
                      <ahyp:hlinkClr xmlns:ahyp="http://schemas.microsoft.com/office/drawing/2018/hyperlinkcolor" val="tx"/>
                    </a:ext>
                  </a:extLst>
                </a:hlinkClick>
              </a:rPr>
              <a:t>Evaluateur enligne : </a:t>
            </a:r>
          </a:p>
          <a:p>
            <a:r>
              <a:rPr lang="fr-FR" dirty="0">
                <a:hlinkClick r:id="rId3">
                  <a:extLst>
                    <a:ext uri="{A12FA001-AC4F-418D-AE19-62706E023703}">
                      <ahyp:hlinkClr xmlns:ahyp="http://schemas.microsoft.com/office/drawing/2018/hyperlinkcolor" val="tx"/>
                    </a:ext>
                  </a:extLst>
                </a:hlinkClick>
              </a:rPr>
              <a:t>http://www.jsonquerytool.com/</a:t>
            </a:r>
            <a:endParaRPr lang="fr-FR" dirty="0"/>
          </a:p>
          <a:p>
            <a:r>
              <a:rPr lang="fr-FR" dirty="0"/>
              <a:t>http://jsoniq.org/</a:t>
            </a:r>
          </a:p>
          <a:p>
            <a:r>
              <a:rPr lang="fr-FR" dirty="0"/>
              <a:t>http://jsonpath.com/</a:t>
            </a: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74</a:t>
            </a:fld>
            <a:endParaRPr lang="fr-FR"/>
          </a:p>
        </p:txBody>
      </p:sp>
    </p:spTree>
    <p:extLst>
      <p:ext uri="{BB962C8B-B14F-4D97-AF65-F5344CB8AC3E}">
        <p14:creationId xmlns:p14="http://schemas.microsoft.com/office/powerpoint/2010/main" val="11641768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*avec 2 ans de support</a:t>
            </a:r>
          </a:p>
          <a:p>
            <a:r>
              <a:rPr lang="fr-FR" dirty="0"/>
              <a:t>**linux avec </a:t>
            </a:r>
            <a:r>
              <a:rPr lang="fr-FR" dirty="0" err="1"/>
              <a:t>emulation</a:t>
            </a:r>
            <a:r>
              <a:rPr lang="fr-FR" dirty="0"/>
              <a:t> </a:t>
            </a:r>
            <a:r>
              <a:rPr lang="fr-FR" dirty="0" err="1"/>
              <a:t>wine</a:t>
            </a:r>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76</a:t>
            </a:fld>
            <a:endParaRPr lang="fr-F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Adresse de téléchargement : https://eclipse.org/downloads/</a:t>
            </a:r>
          </a:p>
          <a:p>
            <a:r>
              <a:rPr lang="fr-FR" dirty="0"/>
              <a:t>FOP : http://fappel.github.io/FOP</a:t>
            </a:r>
          </a:p>
        </p:txBody>
      </p:sp>
      <p:sp>
        <p:nvSpPr>
          <p:cNvPr id="4" name="Espace réservé du numéro de diapositive 3"/>
          <p:cNvSpPr>
            <a:spLocks noGrp="1"/>
          </p:cNvSpPr>
          <p:nvPr>
            <p:ph type="sldNum" sz="quarter" idx="10"/>
          </p:nvPr>
        </p:nvSpPr>
        <p:spPr>
          <a:xfrm>
            <a:off x="3884613" y="8685214"/>
            <a:ext cx="2971800" cy="457200"/>
          </a:xfrm>
          <a:prstGeom prst="rect">
            <a:avLst/>
          </a:prstGeom>
        </p:spPr>
        <p:txBody>
          <a:bodyPr lIns="89228" tIns="44614" rIns="89228" bIns="44614"/>
          <a:lstStyle/>
          <a:p>
            <a:fld id="{A910D13B-97ED-431A-BBA4-8325AB1E87D8}" type="slidenum">
              <a:rPr lang="fr-FR" smtClean="0"/>
              <a:pPr/>
              <a:t>77</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8</a:t>
            </a:fld>
            <a:endParaRPr lang="fr-F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p:spPr>
        <p:txBody>
          <a:bodyPr/>
          <a:lstStyle/>
          <a:p>
            <a:pPr eaLnBrk="1" hangingPunct="1"/>
            <a:r>
              <a:rPr lang="fr-FR" sz="1000" b="1" dirty="0"/>
              <a:t>Pour en savoir plus :</a:t>
            </a:r>
          </a:p>
          <a:p>
            <a:pPr eaLnBrk="1" hangingPunct="1"/>
            <a:r>
              <a:rPr lang="fr-FR" sz="1000" dirty="0"/>
              <a:t>http://www.Altova.com/XMLSpy</a:t>
            </a:r>
          </a:p>
          <a:p>
            <a:pPr eaLnBrk="1" hangingPunct="1"/>
            <a:r>
              <a:rPr lang="fr-FR" sz="1000" dirty="0"/>
              <a:t>http://www.oxygenxml.com</a:t>
            </a:r>
          </a:p>
          <a:p>
            <a:pPr eaLnBrk="1" hangingPunct="1"/>
            <a:r>
              <a:rPr lang="fr-FR" sz="1000" dirty="0"/>
              <a:t>http://www.editix.com</a:t>
            </a:r>
          </a:p>
          <a:p>
            <a:pPr eaLnBrk="1" hangingPunct="1"/>
            <a:r>
              <a:rPr lang="fr-FR" sz="1000" dirty="0"/>
              <a:t>http://www.liquid-technologies.com</a:t>
            </a:r>
          </a:p>
          <a:p>
            <a:pPr eaLnBrk="1" hangingPunct="1"/>
            <a:r>
              <a:rPr lang="fr-FR" sz="1000" dirty="0"/>
              <a:t>http://www.dmoz.org/Computers/Data_Formats/Markup_Languages/XML/Tools/Editors/Basic_Editors</a:t>
            </a:r>
            <a:r>
              <a:rPr lang="fr-FR" dirty="0"/>
              <a:t>/</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79</a:t>
            </a:fld>
            <a:endParaRPr lang="fr-F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80</a:t>
            </a:fld>
            <a:endParaRPr lang="fr-F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0754" name="Rectangle 2"/>
          <p:cNvSpPr>
            <a:spLocks noGrp="1" noRot="1" noChangeAspect="1" noChangeArrowheads="1" noTextEdit="1"/>
          </p:cNvSpPr>
          <p:nvPr>
            <p:ph type="sldImg"/>
          </p:nvPr>
        </p:nvSpPr>
        <p:spPr>
          <a:ln/>
        </p:spPr>
      </p:sp>
      <p:sp>
        <p:nvSpPr>
          <p:cNvPr id="225075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02" name="Rectangle 2"/>
          <p:cNvSpPr>
            <a:spLocks noGrp="1" noRot="1" noChangeAspect="1" noChangeArrowheads="1" noTextEdit="1"/>
          </p:cNvSpPr>
          <p:nvPr>
            <p:ph type="sldImg"/>
          </p:nvPr>
        </p:nvSpPr>
        <p:spPr>
          <a:ln/>
        </p:spPr>
      </p:sp>
      <p:sp>
        <p:nvSpPr>
          <p:cNvPr id="225280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850" name="Rectangle 2"/>
          <p:cNvSpPr>
            <a:spLocks noGrp="1" noRot="1" noChangeAspect="1" noChangeArrowheads="1" noTextEdit="1"/>
          </p:cNvSpPr>
          <p:nvPr>
            <p:ph type="sldImg"/>
          </p:nvPr>
        </p:nvSpPr>
        <p:spPr>
          <a:ln/>
        </p:spPr>
      </p:sp>
      <p:sp>
        <p:nvSpPr>
          <p:cNvPr id="225485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6898" name="Rectangle 2"/>
          <p:cNvSpPr>
            <a:spLocks noGrp="1" noRot="1" noChangeAspect="1" noChangeArrowheads="1" noTextEdit="1"/>
          </p:cNvSpPr>
          <p:nvPr>
            <p:ph type="sldImg"/>
          </p:nvPr>
        </p:nvSpPr>
        <p:spPr>
          <a:ln/>
        </p:spPr>
      </p:sp>
      <p:sp>
        <p:nvSpPr>
          <p:cNvPr id="225689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85</a:t>
            </a:fld>
            <a:endParaRPr lang="fr-F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8946" name="Rectangle 2"/>
          <p:cNvSpPr>
            <a:spLocks noGrp="1" noRot="1" noChangeAspect="1" noChangeArrowheads="1" noTextEdit="1"/>
          </p:cNvSpPr>
          <p:nvPr>
            <p:ph type="sldImg"/>
          </p:nvPr>
        </p:nvSpPr>
        <p:spPr>
          <a:ln/>
        </p:spPr>
      </p:sp>
      <p:sp>
        <p:nvSpPr>
          <p:cNvPr id="225894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3298" name="Rectangle 2"/>
          <p:cNvSpPr>
            <a:spLocks noGrp="1" noRot="1" noChangeAspect="1" noChangeArrowheads="1" noTextEdit="1"/>
          </p:cNvSpPr>
          <p:nvPr>
            <p:ph type="sldImg"/>
          </p:nvPr>
        </p:nvSpPr>
        <p:spPr>
          <a:ln/>
        </p:spPr>
      </p:sp>
      <p:sp>
        <p:nvSpPr>
          <p:cNvPr id="146329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9</a:t>
            </a:fld>
            <a:endParaRPr lang="fr-F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5346" name="Rectangle 2"/>
          <p:cNvSpPr>
            <a:spLocks noGrp="1" noRot="1" noChangeAspect="1" noChangeArrowheads="1" noTextEdit="1"/>
          </p:cNvSpPr>
          <p:nvPr>
            <p:ph type="sldImg"/>
          </p:nvPr>
        </p:nvSpPr>
        <p:spPr>
          <a:ln/>
        </p:spPr>
      </p:sp>
      <p:sp>
        <p:nvSpPr>
          <p:cNvPr id="1465347" name="Rectangle 3"/>
          <p:cNvSpPr>
            <a:spLocks noGrp="1" noChangeArrowheads="1"/>
          </p:cNvSpPr>
          <p:nvPr>
            <p:ph type="body" idx="1"/>
          </p:nvPr>
        </p:nvSpPr>
        <p:spPr>
          <a:xfrm>
            <a:off x="629543" y="4177394"/>
            <a:ext cx="5584031" cy="3949095"/>
          </a:xfrm>
          <a:ln/>
        </p:spPr>
        <p:txBody>
          <a:bodyPr>
            <a:normAutofit fontScale="92500" lnSpcReduction="20000"/>
          </a:bodyPr>
          <a:lstStyle/>
          <a:p>
            <a:r>
              <a:rPr lang="fr-FR" b="1"/>
              <a:t>Document XML</a:t>
            </a:r>
            <a:br>
              <a:rPr lang="fr-FR" b="1"/>
            </a:br>
            <a:r>
              <a:rPr lang="fr-FR">
                <a:cs typeface="Courier New" pitchFamily="49" charset="0"/>
              </a:rPr>
              <a:t>Voyons la syntaxe XML pour la représentation d’un carnet d’adresse (ex tiré de http://relaxng.org/) :</a:t>
            </a:r>
            <a:br>
              <a:rPr lang="fr-FR">
                <a:cs typeface="Courier New" pitchFamily="49" charset="0"/>
              </a:rPr>
            </a:br>
            <a:r>
              <a:rPr lang="fr-FR">
                <a:cs typeface="Courier New" pitchFamily="49" charset="0"/>
              </a:rPr>
              <a:t>&lt;addressBook&gt;</a:t>
            </a:r>
            <a:br>
              <a:rPr lang="fr-FR">
                <a:cs typeface="Courier New" pitchFamily="49" charset="0"/>
              </a:rPr>
            </a:br>
            <a:r>
              <a:rPr lang="fr-FR">
                <a:cs typeface="Courier New" pitchFamily="49" charset="0"/>
              </a:rPr>
              <a:t>  &lt;card&gt;</a:t>
            </a:r>
            <a:br>
              <a:rPr lang="fr-FR">
                <a:cs typeface="Courier New" pitchFamily="49" charset="0"/>
              </a:rPr>
            </a:br>
            <a:r>
              <a:rPr lang="fr-FR">
                <a:cs typeface="Courier New" pitchFamily="49" charset="0"/>
              </a:rPr>
              <a:t>    &lt;name&gt;John Smith&lt;/name&gt;</a:t>
            </a:r>
            <a:br>
              <a:rPr lang="fr-FR">
                <a:cs typeface="Courier New" pitchFamily="49" charset="0"/>
              </a:rPr>
            </a:br>
            <a:r>
              <a:rPr lang="fr-FR">
                <a:cs typeface="Courier New" pitchFamily="49" charset="0"/>
              </a:rPr>
              <a:t>    &lt;email&gt;js@example.com&lt;/email&gt;</a:t>
            </a:r>
            <a:br>
              <a:rPr lang="fr-FR">
                <a:cs typeface="Courier New" pitchFamily="49" charset="0"/>
              </a:rPr>
            </a:br>
            <a:r>
              <a:rPr lang="fr-FR">
                <a:cs typeface="Courier New" pitchFamily="49" charset="0"/>
              </a:rPr>
              <a:t>  &lt;/card&gt;</a:t>
            </a:r>
            <a:br>
              <a:rPr lang="fr-FR">
                <a:cs typeface="Courier New" pitchFamily="49" charset="0"/>
              </a:rPr>
            </a:br>
            <a:r>
              <a:rPr lang="fr-FR">
                <a:cs typeface="Courier New" pitchFamily="49" charset="0"/>
              </a:rPr>
              <a:t>  &lt;card&gt;</a:t>
            </a:r>
            <a:br>
              <a:rPr lang="fr-FR">
                <a:cs typeface="Courier New" pitchFamily="49" charset="0"/>
              </a:rPr>
            </a:br>
            <a:r>
              <a:rPr lang="fr-FR">
                <a:cs typeface="Courier New" pitchFamily="49" charset="0"/>
              </a:rPr>
              <a:t>    &lt;name&gt;Fred Bloggs&lt;/name&gt;</a:t>
            </a:r>
            <a:br>
              <a:rPr lang="fr-FR">
                <a:cs typeface="Courier New" pitchFamily="49" charset="0"/>
              </a:rPr>
            </a:br>
            <a:r>
              <a:rPr lang="fr-FR">
                <a:cs typeface="Courier New" pitchFamily="49" charset="0"/>
              </a:rPr>
              <a:t>    &lt;email&gt;fb@example.net&lt;/email&gt;</a:t>
            </a:r>
            <a:br>
              <a:rPr lang="fr-FR">
                <a:cs typeface="Courier New" pitchFamily="49" charset="0"/>
              </a:rPr>
            </a:br>
            <a:r>
              <a:rPr lang="fr-FR">
                <a:cs typeface="Courier New" pitchFamily="49" charset="0"/>
              </a:rPr>
              <a:t>  &lt;/card&gt;</a:t>
            </a:r>
            <a:br>
              <a:rPr lang="fr-FR">
                <a:cs typeface="Courier New" pitchFamily="49" charset="0"/>
              </a:rPr>
            </a:br>
            <a:r>
              <a:rPr lang="fr-FR">
                <a:cs typeface="Courier New" pitchFamily="49" charset="0"/>
              </a:rPr>
              <a:t>&lt;/addressBook&gt;</a:t>
            </a:r>
          </a:p>
          <a:p>
            <a:r>
              <a:rPr lang="fr-FR" b="1">
                <a:cs typeface="Courier New" pitchFamily="49" charset="0"/>
              </a:rPr>
              <a:t>DTD</a:t>
            </a:r>
            <a:br>
              <a:rPr lang="fr-FR" b="1">
                <a:cs typeface="Courier New" pitchFamily="49" charset="0"/>
              </a:rPr>
            </a:br>
            <a:r>
              <a:rPr lang="fr-FR">
                <a:cs typeface="Courier New" pitchFamily="49" charset="0"/>
              </a:rPr>
              <a:t>&lt;!DOCTYPE addressBook [</a:t>
            </a:r>
            <a:br>
              <a:rPr lang="fr-FR">
                <a:cs typeface="Courier New" pitchFamily="49" charset="0"/>
              </a:rPr>
            </a:br>
            <a:r>
              <a:rPr lang="fr-FR">
                <a:cs typeface="Courier New" pitchFamily="49" charset="0"/>
              </a:rPr>
              <a:t>&lt;!ELEMENT addressBook (card*)&gt;</a:t>
            </a:r>
            <a:br>
              <a:rPr lang="fr-FR">
                <a:cs typeface="Courier New" pitchFamily="49" charset="0"/>
              </a:rPr>
            </a:br>
            <a:r>
              <a:rPr lang="fr-FR">
                <a:cs typeface="Courier New" pitchFamily="49" charset="0"/>
              </a:rPr>
              <a:t>&lt;!ELEMENT card (name, email)&gt;</a:t>
            </a:r>
            <a:br>
              <a:rPr lang="fr-FR">
                <a:cs typeface="Courier New" pitchFamily="49" charset="0"/>
              </a:rPr>
            </a:br>
            <a:r>
              <a:rPr lang="fr-FR">
                <a:cs typeface="Courier New" pitchFamily="49" charset="0"/>
              </a:rPr>
              <a:t>&lt;!ELEMENT name (#PCDATA)&gt;</a:t>
            </a:r>
            <a:br>
              <a:rPr lang="fr-FR">
                <a:cs typeface="Courier New" pitchFamily="49" charset="0"/>
              </a:rPr>
            </a:br>
            <a:r>
              <a:rPr lang="fr-FR">
                <a:cs typeface="Courier New" pitchFamily="49" charset="0"/>
              </a:rPr>
              <a:t>&lt;!ELEMENT email (#PCDATA)&gt; ]&gt;</a:t>
            </a:r>
          </a:p>
          <a:p>
            <a:r>
              <a:rPr lang="fr-FR" b="1">
                <a:cs typeface="Courier New" pitchFamily="49" charset="0"/>
              </a:rPr>
              <a:t>Un modèle RELAX NG compact pour la même chose donnerai</a:t>
            </a:r>
            <a:br>
              <a:rPr lang="fr-FR" b="1">
                <a:cs typeface="Courier New" pitchFamily="49" charset="0"/>
              </a:rPr>
            </a:br>
            <a:r>
              <a:rPr lang="fr-FR">
                <a:cs typeface="Courier New" pitchFamily="49" charset="0"/>
              </a:rPr>
              <a:t>element addressBook {</a:t>
            </a:r>
            <a:br>
              <a:rPr lang="fr-FR">
                <a:cs typeface="Courier New" pitchFamily="49" charset="0"/>
              </a:rPr>
            </a:br>
            <a:r>
              <a:rPr lang="fr-FR">
                <a:cs typeface="Courier New" pitchFamily="49" charset="0"/>
              </a:rPr>
              <a:t>  element card {</a:t>
            </a:r>
            <a:br>
              <a:rPr lang="fr-FR">
                <a:cs typeface="Courier New" pitchFamily="49" charset="0"/>
              </a:rPr>
            </a:br>
            <a:r>
              <a:rPr lang="fr-FR">
                <a:cs typeface="Courier New" pitchFamily="49" charset="0"/>
              </a:rPr>
              <a:t>    element name { text },</a:t>
            </a:r>
            <a:br>
              <a:rPr lang="fr-FR">
                <a:cs typeface="Courier New" pitchFamily="49" charset="0"/>
              </a:rPr>
            </a:br>
            <a:r>
              <a:rPr lang="fr-FR">
                <a:cs typeface="Courier New" pitchFamily="49" charset="0"/>
              </a:rPr>
              <a:t>    element email { text }</a:t>
            </a:r>
            <a:br>
              <a:rPr lang="fr-FR">
                <a:cs typeface="Courier New" pitchFamily="49" charset="0"/>
              </a:rPr>
            </a:br>
            <a:r>
              <a:rPr lang="fr-FR">
                <a:cs typeface="Courier New" pitchFamily="49" charset="0"/>
              </a:rPr>
              <a:t>  }*   ou + si l’ addressBook est REQUIRED</a:t>
            </a:r>
            <a:br>
              <a:rPr lang="fr-FR">
                <a:cs typeface="Courier New" pitchFamily="49" charset="0"/>
              </a:rPr>
            </a:br>
            <a:r>
              <a:rPr lang="fr-FR">
                <a:cs typeface="Courier New" pitchFamily="49" charset="0"/>
              </a:rPr>
              <a:t>}</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7394" name="Rectangle 2"/>
          <p:cNvSpPr>
            <a:spLocks noGrp="1" noRot="1" noChangeAspect="1" noChangeArrowheads="1" noTextEdit="1"/>
          </p:cNvSpPr>
          <p:nvPr>
            <p:ph type="sldImg"/>
          </p:nvPr>
        </p:nvSpPr>
        <p:spPr>
          <a:ln/>
        </p:spPr>
      </p:sp>
      <p:sp>
        <p:nvSpPr>
          <p:cNvPr id="146739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9442" name="Rectangle 2"/>
          <p:cNvSpPr>
            <a:spLocks noGrp="1" noRot="1" noChangeAspect="1" noChangeArrowheads="1" noTextEdit="1"/>
          </p:cNvSpPr>
          <p:nvPr>
            <p:ph type="sldImg"/>
          </p:nvPr>
        </p:nvSpPr>
        <p:spPr>
          <a:ln/>
        </p:spPr>
      </p:sp>
      <p:sp>
        <p:nvSpPr>
          <p:cNvPr id="146944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490" name="Rectangle 2"/>
          <p:cNvSpPr>
            <a:spLocks noGrp="1" noRot="1" noChangeAspect="1" noChangeArrowheads="1" noTextEdit="1"/>
          </p:cNvSpPr>
          <p:nvPr>
            <p:ph type="sldImg"/>
          </p:nvPr>
        </p:nvSpPr>
        <p:spPr>
          <a:ln/>
        </p:spPr>
      </p:sp>
      <p:sp>
        <p:nvSpPr>
          <p:cNvPr id="147149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490" name="Rectangle 2"/>
          <p:cNvSpPr>
            <a:spLocks noGrp="1" noRot="1" noChangeAspect="1" noChangeArrowheads="1" noTextEdit="1"/>
          </p:cNvSpPr>
          <p:nvPr>
            <p:ph type="sldImg"/>
          </p:nvPr>
        </p:nvSpPr>
        <p:spPr>
          <a:ln/>
        </p:spPr>
      </p:sp>
      <p:sp>
        <p:nvSpPr>
          <p:cNvPr id="1471491"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12100448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3538" name="Rectangle 2"/>
          <p:cNvSpPr>
            <a:spLocks noGrp="1" noRot="1" noChangeAspect="1" noChangeArrowheads="1" noTextEdit="1"/>
          </p:cNvSpPr>
          <p:nvPr>
            <p:ph type="sldImg"/>
          </p:nvPr>
        </p:nvSpPr>
        <p:spPr>
          <a:ln/>
        </p:spPr>
      </p:sp>
      <p:sp>
        <p:nvSpPr>
          <p:cNvPr id="147353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586" name="Rectangle 2"/>
          <p:cNvSpPr>
            <a:spLocks noGrp="1" noRot="1" noChangeAspect="1" noChangeArrowheads="1" noTextEdit="1"/>
          </p:cNvSpPr>
          <p:nvPr>
            <p:ph type="sldImg"/>
          </p:nvPr>
        </p:nvSpPr>
        <p:spPr>
          <a:ln/>
        </p:spPr>
      </p:sp>
      <p:sp>
        <p:nvSpPr>
          <p:cNvPr id="147558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066" name="Rectangle 2"/>
          <p:cNvSpPr>
            <a:spLocks noGrp="1" noRot="1" noChangeAspect="1" noChangeArrowheads="1" noTextEdit="1"/>
          </p:cNvSpPr>
          <p:nvPr>
            <p:ph type="sldImg"/>
          </p:nvPr>
        </p:nvSpPr>
        <p:spPr>
          <a:ln/>
        </p:spPr>
      </p:sp>
      <p:sp>
        <p:nvSpPr>
          <p:cNvPr id="1496067" name="Rectangle 3"/>
          <p:cNvSpPr>
            <a:spLocks noGrp="1" noChangeArrowheads="1"/>
          </p:cNvSpPr>
          <p:nvPr>
            <p:ph type="body" idx="1"/>
          </p:nvPr>
        </p:nvSpPr>
        <p:spPr>
          <a:ln/>
        </p:spPr>
        <p:txBody>
          <a:bodyPr/>
          <a:lstStyle/>
          <a:p>
            <a:r>
              <a:rPr lang="fr-FR" b="1"/>
              <a:t>DTD standalone</a:t>
            </a:r>
          </a:p>
          <a:p>
            <a:r>
              <a:rPr lang="fr-FR"/>
              <a:t>un fichier XML dit standalone est un fichier qui contient sa DTD en son sein.</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8114" name="Rectangle 2"/>
          <p:cNvSpPr>
            <a:spLocks noGrp="1" noRot="1" noChangeAspect="1" noChangeArrowheads="1" noTextEdit="1"/>
          </p:cNvSpPr>
          <p:nvPr>
            <p:ph type="sldImg"/>
          </p:nvPr>
        </p:nvSpPr>
        <p:spPr>
          <a:ln/>
        </p:spPr>
      </p:sp>
      <p:sp>
        <p:nvSpPr>
          <p:cNvPr id="1498115" name="Rectangle 3"/>
          <p:cNvSpPr>
            <a:spLocks noGrp="1" noChangeArrowheads="1"/>
          </p:cNvSpPr>
          <p:nvPr>
            <p:ph type="body" idx="1"/>
          </p:nvPr>
        </p:nvSpPr>
        <p:spPr>
          <a:ln/>
        </p:spPr>
        <p:txBody>
          <a:bodyPr/>
          <a:lstStyle/>
          <a:p>
            <a:r>
              <a:rPr lang="fr-FR" b="1"/>
              <a:t>Les types de données natifs correspondent à :</a:t>
            </a:r>
          </a:p>
          <a:p>
            <a:r>
              <a:rPr lang="fr-FR"/>
              <a:t>#PCDATA ou "Parsed Character Data" , ce sont des données (non-interprétées par XML) dans le langage d'encodage courant. Ex : &lt;!ELEMENT dt (PCDATA)&gt; pour &lt;dt&gt;juste du texte&lt;/dt&gt;</a:t>
            </a:r>
          </a:p>
          <a:p>
            <a:r>
              <a:rPr lang="fr-FR"/>
              <a:t>ANY indique que tout éléments est autorisé. Ex: &lt;!ELEMENT da ANY&gt; pour &lt;da&gt;[bin]&lt;/da&gt;</a:t>
            </a:r>
          </a:p>
          <a:p>
            <a:r>
              <a:rPr lang="fr-FR"/>
              <a:t>EMPTY définit une balise vide. Ex: &lt;!ELEMENT br EMTPY&gt; pour &lt;br /&gt; (pas les balises potentiellement vides telles que &lt;script …&gt;&lt;/script&gt; (celles-ci pouvant être vides ou non, elles ne sont pas considérées comme étant vides)</a:t>
            </a:r>
          </a:p>
          <a:p>
            <a:endParaRPr lang="fr-FR"/>
          </a:p>
          <a:p>
            <a:r>
              <a:rPr lang="fr-FR" b="1"/>
              <a:t>Les relations entre parent et enfant :</a:t>
            </a:r>
          </a:p>
          <a:p>
            <a:r>
              <a:rPr lang="fr-FR"/>
              <a:t>? = optionnel. Ex: &lt;!ELEMENT personne (nom,fax? )</a:t>
            </a:r>
          </a:p>
          <a:p>
            <a:r>
              <a:rPr lang="fr-FR"/>
              <a:t>+ = un ou plusieurs. Ex: &lt;!ELEMENT personne (nom,tel+)</a:t>
            </a:r>
          </a:p>
          <a:p>
            <a:r>
              <a:rPr lang="fr-FR"/>
              <a:t>* = zéro à plusieurs. Ex: &lt;!ELEMENT personne (nom,e-mail* )</a:t>
            </a:r>
          </a:p>
          <a:p>
            <a:r>
              <a:rPr lang="fr-FR"/>
              <a:t>| = ou exclusif (l’un ou l’autre mais pas les deux). Ex: &lt;!ELEMENT personne (fax | telecopie)</a:t>
            </a:r>
          </a:p>
          <a:p>
            <a:r>
              <a:rPr lang="fr-FR"/>
              <a:t>, = le premier suivi du 2e (dans l'ordre). Ex: &lt;!ELEMENT personne (name , pre)</a:t>
            </a:r>
          </a:p>
          <a:p>
            <a:r>
              <a:rPr lang="fr-FR"/>
              <a:t>() = combinaison. Ex: &lt;!ELEMENT liste ( nom, pre)+ (ici un ou plusieurs nom suivi de pre)</a:t>
            </a:r>
          </a:p>
          <a:p>
            <a:endParaRPr lang="fr-F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0162" name="Rectangle 2"/>
          <p:cNvSpPr>
            <a:spLocks noGrp="1" noRot="1" noChangeAspect="1" noChangeArrowheads="1" noTextEdit="1"/>
          </p:cNvSpPr>
          <p:nvPr>
            <p:ph type="sldImg"/>
          </p:nvPr>
        </p:nvSpPr>
        <p:spPr>
          <a:ln/>
        </p:spPr>
      </p:sp>
      <p:sp>
        <p:nvSpPr>
          <p:cNvPr id="1500163" name="Rectangle 3"/>
          <p:cNvSpPr>
            <a:spLocks noGrp="1" noChangeArrowheads="1"/>
          </p:cNvSpPr>
          <p:nvPr>
            <p:ph type="body" idx="1"/>
          </p:nvPr>
        </p:nvSpPr>
        <p:spPr>
          <a:ln/>
        </p:spPr>
        <p:txBody>
          <a:bodyPr/>
          <a:lstStyle/>
          <a:p>
            <a:r>
              <a:rPr lang="fr-FR" b="1"/>
              <a:t>Le type d’attribut est :</a:t>
            </a:r>
          </a:p>
          <a:p>
            <a:r>
              <a:rPr lang="fr-FR"/>
              <a:t>ID = identificateur unique de l’élément. Chaque id est différent !</a:t>
            </a:r>
          </a:p>
          <a:p>
            <a:r>
              <a:rPr lang="fr-FR"/>
              <a:t>IDREF = correspond à un attribut "ID" dans un des éléments du document.</a:t>
            </a:r>
          </a:p>
          <a:p>
            <a:r>
              <a:rPr lang="fr-FR"/>
              <a:t>IDREFS = idem avec 1 ou plusieurs ID attributs séparés par des whitespaces</a:t>
            </a:r>
          </a:p>
          <a:p>
            <a:r>
              <a:rPr lang="fr-FR"/>
              <a:t>(A|B|C|..) = type énuméré</a:t>
            </a:r>
          </a:p>
          <a:p>
            <a:r>
              <a:rPr lang="fr-FR"/>
              <a:t>CDATA ("Character Data") = contenu textuel (tous les whitespaces sont convertis en un seul espace)</a:t>
            </a:r>
          </a:p>
          <a:p>
            <a:r>
              <a:rPr lang="fr-FR"/>
              <a:t>NMTOKEN = un seul mot accepté (pas de whitespace)</a:t>
            </a:r>
          </a:p>
          <a:p>
            <a:endParaRPr lang="fr-FR"/>
          </a:p>
          <a:p>
            <a:r>
              <a:rPr lang="fr-FR" b="1"/>
              <a:t>Les options d’existence de l’attribut sont :</a:t>
            </a:r>
          </a:p>
          <a:p>
            <a:r>
              <a:rPr lang="fr-FR"/>
              <a:t>#IMPLIED = option, l'utilisateur peut l'utiliser s’il le veut</a:t>
            </a:r>
          </a:p>
          <a:p>
            <a:r>
              <a:rPr lang="fr-FR"/>
              <a:t>#REQUIRED = requis (obligatoire), l'utilisateur doit le préciser (variable et valeur)</a:t>
            </a:r>
          </a:p>
          <a:p>
            <a:r>
              <a:rPr lang="fr-FR"/>
              <a:t>#FIXED = valeur fixe (la valeur est fixée dans la DTD), cf. constante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10</a:t>
            </a:fld>
            <a:endParaRPr lang="fr-F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2210" name="Rectangle 2"/>
          <p:cNvSpPr>
            <a:spLocks noGrp="1" noRot="1" noChangeAspect="1" noChangeArrowheads="1" noTextEdit="1"/>
          </p:cNvSpPr>
          <p:nvPr>
            <p:ph type="sldImg"/>
          </p:nvPr>
        </p:nvSpPr>
        <p:spPr>
          <a:ln/>
        </p:spPr>
      </p:sp>
      <p:sp>
        <p:nvSpPr>
          <p:cNvPr id="1502211" name="Rectangle 3"/>
          <p:cNvSpPr>
            <a:spLocks noGrp="1" noChangeArrowheads="1"/>
          </p:cNvSpPr>
          <p:nvPr>
            <p:ph type="body" idx="1"/>
          </p:nvPr>
        </p:nvSpPr>
        <p:spPr>
          <a:ln/>
        </p:spPr>
        <p:txBody>
          <a:bodyPr>
            <a:normAutofit lnSpcReduction="10000"/>
          </a:bodyPr>
          <a:lstStyle/>
          <a:p>
            <a:r>
              <a:rPr lang="fr-FR" b="1"/>
              <a:t>Entités parsables</a:t>
            </a:r>
          </a:p>
          <a:p>
            <a:r>
              <a:rPr lang="fr-FR">
                <a:cs typeface="Courier New" pitchFamily="49" charset="0"/>
              </a:rPr>
              <a:t>Le contenu d’une entité « parsable » (parsed entity) sera interprété par le parser, celui d’une non-parsable (unparsed) verra sa présence  simplement notifiée.</a:t>
            </a:r>
          </a:p>
          <a:p>
            <a:endParaRPr lang="fr-FR" b="1"/>
          </a:p>
          <a:p>
            <a:r>
              <a:rPr lang="fr-FR" b="1"/>
              <a:t>Référencement des entités (paramètre, caractère, générale) :</a:t>
            </a:r>
            <a:br>
              <a:rPr lang="fr-FR" b="1"/>
            </a:br>
            <a:r>
              <a:rPr lang="fr-FR"/>
              <a:t>Une entité paramètre (parameter-entity) se déclare par un % et se référence en la plaçant entre un % et un ; et n’existe que dans la DTD.</a:t>
            </a:r>
            <a:br>
              <a:rPr lang="fr-FR"/>
            </a:br>
            <a:r>
              <a:rPr lang="fr-FR"/>
              <a:t>Une entité caractère (character-entity) ne se déclare pas et se référence en la plaçant entre un &amp;# et un ;</a:t>
            </a:r>
            <a:br>
              <a:rPr lang="fr-FR"/>
            </a:br>
            <a:r>
              <a:rPr lang="fr-FR"/>
              <a:t>Une entité générale parsable se référence en la plaçant entre un &amp; et un ;</a:t>
            </a:r>
            <a:br>
              <a:rPr lang="fr-FR"/>
            </a:br>
            <a:r>
              <a:rPr lang="fr-FR"/>
              <a:t>Une entité non-parsable (unparsed) se référence en la plaçant son nom dans la valeur d’un attribut d’un élément de type ENTITY.</a:t>
            </a:r>
            <a:endParaRPr lang="fr-FR">
              <a:cs typeface="Courier New" pitchFamily="49" charset="0"/>
            </a:endParaRPr>
          </a:p>
          <a:p>
            <a:endParaRPr lang="fr-FR"/>
          </a:p>
          <a:p>
            <a:r>
              <a:rPr lang="fr-FR"/>
              <a:t>L</a:t>
            </a:r>
            <a:r>
              <a:rPr lang="fr-FR">
                <a:cs typeface="Courier New" pitchFamily="49" charset="0"/>
              </a:rPr>
              <a:t>a référence numérique de caractère est : « &amp;#x20AC » (la valeur hexadécimale Unicode de l’€)</a:t>
            </a:r>
          </a:p>
          <a:p>
            <a:endParaRPr lang="fr-FR">
              <a:cs typeface="Courier New" pitchFamily="49" charset="0"/>
            </a:endParaRPr>
          </a:p>
          <a:p>
            <a:r>
              <a:rPr lang="fr-FR">
                <a:cs typeface="Courier New" pitchFamily="49" charset="0"/>
              </a:rPr>
              <a:t>Toute référence à une entité non-déclarée est une erreur, sauf si une entité DEFAULT a été déclarée (non-admise sur certains parseurs, ex: MFF3)</a:t>
            </a:r>
          </a:p>
          <a:p>
            <a:endParaRPr lang="fr-FR">
              <a:cs typeface="Courier New" pitchFamily="49" charset="0"/>
            </a:endParaRPr>
          </a:p>
          <a:p>
            <a:r>
              <a:rPr lang="fr-FR" b="1"/>
              <a:t>Entités générales en XML vs XHTML :</a:t>
            </a:r>
            <a:br>
              <a:rPr lang="fr-FR" b="1"/>
            </a:br>
            <a:r>
              <a:rPr lang="fr-FR">
                <a:cs typeface="Courier New" pitchFamily="49" charset="0"/>
              </a:rPr>
              <a:t>HTML4 a 253 entités prédéfinies (en comptant &amp;apos; seule non-déclarée parmi les 5 natives de XML)</a:t>
            </a:r>
            <a:br>
              <a:rPr lang="fr-FR">
                <a:cs typeface="Courier New" pitchFamily="49" charset="0"/>
              </a:rPr>
            </a:br>
            <a:r>
              <a:rPr lang="fr-FR">
                <a:cs typeface="Courier New" pitchFamily="49" charset="0"/>
              </a:rPr>
              <a:t>pour en savoir plus : http://en.wikipedia.org/wiki/List_of_XML_and_HTML_character_entity_references</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4258" name="Rectangle 2"/>
          <p:cNvSpPr>
            <a:spLocks noGrp="1" noRot="1" noChangeAspect="1" noChangeArrowheads="1" noTextEdit="1"/>
          </p:cNvSpPr>
          <p:nvPr>
            <p:ph type="sldImg"/>
          </p:nvPr>
        </p:nvSpPr>
        <p:spPr>
          <a:ln/>
        </p:spPr>
      </p:sp>
      <p:sp>
        <p:nvSpPr>
          <p:cNvPr id="150425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874" name="Rectangle 2"/>
          <p:cNvSpPr>
            <a:spLocks noGrp="1" noRot="1" noChangeAspect="1" noChangeArrowheads="1" noTextEdit="1"/>
          </p:cNvSpPr>
          <p:nvPr>
            <p:ph type="sldImg"/>
          </p:nvPr>
        </p:nvSpPr>
        <p:spPr>
          <a:ln/>
        </p:spPr>
      </p:sp>
      <p:sp>
        <p:nvSpPr>
          <p:cNvPr id="148787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0" name="Rectangle 2"/>
          <p:cNvSpPr>
            <a:spLocks noGrp="1" noRot="1" noChangeAspect="1" noChangeArrowheads="1" noTextEdit="1"/>
          </p:cNvSpPr>
          <p:nvPr>
            <p:ph type="sldImg"/>
          </p:nvPr>
        </p:nvSpPr>
        <p:spPr>
          <a:ln/>
        </p:spPr>
      </p:sp>
      <p:sp>
        <p:nvSpPr>
          <p:cNvPr id="149197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6306" name="Rectangle 2"/>
          <p:cNvSpPr>
            <a:spLocks noGrp="1" noRot="1" noChangeAspect="1" noChangeArrowheads="1" noTextEdit="1"/>
          </p:cNvSpPr>
          <p:nvPr>
            <p:ph type="sldImg"/>
          </p:nvPr>
        </p:nvSpPr>
        <p:spPr>
          <a:ln/>
        </p:spPr>
      </p:sp>
      <p:sp>
        <p:nvSpPr>
          <p:cNvPr id="1506307" name="Rectangle 3"/>
          <p:cNvSpPr>
            <a:spLocks noGrp="1" noChangeArrowheads="1"/>
          </p:cNvSpPr>
          <p:nvPr>
            <p:ph type="body" idx="1"/>
          </p:nvPr>
        </p:nvSpPr>
        <p:spPr>
          <a:ln/>
        </p:spPr>
        <p:txBody>
          <a:bodyPr/>
          <a:lstStyle/>
          <a:p>
            <a:r>
              <a:rPr lang="fr-FR" b="1"/>
              <a:t>Pour en savoir plus sur TEI :</a:t>
            </a:r>
          </a:p>
          <a:p>
            <a:r>
              <a:rPr lang="fr-FR"/>
              <a:t>http://www.ebsi.umontreal.ca/cursus/vol1no2/beaudry.html</a:t>
            </a:r>
          </a:p>
          <a:p>
            <a:endParaRPr lang="fr-FR"/>
          </a:p>
          <a:p>
            <a:r>
              <a:rPr lang="fr-FR" b="1"/>
              <a:t>Pour en savoir plus sur MARC :</a:t>
            </a:r>
          </a:p>
          <a:p>
            <a:r>
              <a:rPr lang="fr-FR"/>
              <a:t>http://blogokat.canalblog.com/archives/2005/02/07/287659.html</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018" name="Rectangle 2"/>
          <p:cNvSpPr>
            <a:spLocks noGrp="1" noRot="1" noChangeAspect="1" noChangeArrowheads="1" noTextEdit="1"/>
          </p:cNvSpPr>
          <p:nvPr>
            <p:ph type="sldImg"/>
          </p:nvPr>
        </p:nvSpPr>
        <p:spPr>
          <a:ln/>
        </p:spPr>
      </p:sp>
      <p:sp>
        <p:nvSpPr>
          <p:cNvPr id="149401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7154" name="Rectangle 2"/>
          <p:cNvSpPr>
            <a:spLocks noGrp="1" noRot="1" noChangeAspect="1" noChangeArrowheads="1" noTextEdit="1"/>
          </p:cNvSpPr>
          <p:nvPr>
            <p:ph type="sldImg"/>
          </p:nvPr>
        </p:nvSpPr>
        <p:spPr>
          <a:ln/>
        </p:spPr>
      </p:sp>
      <p:sp>
        <p:nvSpPr>
          <p:cNvPr id="145715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1362" name="Rectangle 2"/>
          <p:cNvSpPr>
            <a:spLocks noGrp="1" noRot="1" noChangeAspect="1" noChangeArrowheads="1" noTextEdit="1"/>
          </p:cNvSpPr>
          <p:nvPr>
            <p:ph type="sldImg"/>
          </p:nvPr>
        </p:nvSpPr>
        <p:spPr>
          <a:ln/>
        </p:spPr>
      </p:sp>
      <p:sp>
        <p:nvSpPr>
          <p:cNvPr id="155136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Rectangle 2"/>
          <p:cNvSpPr>
            <a:spLocks noGrp="1" noRot="1" noChangeAspect="1" noChangeArrowheads="1" noTextEdit="1"/>
          </p:cNvSpPr>
          <p:nvPr>
            <p:ph type="sldImg"/>
          </p:nvPr>
        </p:nvSpPr>
        <p:spPr>
          <a:ln/>
        </p:spPr>
      </p:sp>
      <p:sp>
        <p:nvSpPr>
          <p:cNvPr id="155341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458" name="Rectangle 2"/>
          <p:cNvSpPr>
            <a:spLocks noGrp="1" noRot="1" noChangeAspect="1" noChangeArrowheads="1" noTextEdit="1"/>
          </p:cNvSpPr>
          <p:nvPr>
            <p:ph type="sldImg"/>
          </p:nvPr>
        </p:nvSpPr>
        <p:spPr>
          <a:ln/>
        </p:spPr>
      </p:sp>
      <p:sp>
        <p:nvSpPr>
          <p:cNvPr id="1555459" name="Rectangle 3"/>
          <p:cNvSpPr>
            <a:spLocks noGrp="1" noChangeArrowheads="1"/>
          </p:cNvSpPr>
          <p:nvPr>
            <p:ph type="body" idx="1"/>
          </p:nvPr>
        </p:nvSpPr>
        <p:spPr>
          <a:ln/>
        </p:spPr>
        <p:txBody>
          <a:bodyPr/>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pizplomb.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263" y="119914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2655FFB-1F21-40B2-B6A7-1BF1BEF32565}" type="slidenum">
              <a:rPr lang="fr-FR" smtClean="0"/>
              <a:pPr/>
              <a:t>‹N°›</a:t>
            </a:fld>
            <a:endParaRPr lang="fr-FR" dirty="0"/>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1643042" y="272457"/>
            <a:ext cx="2286016"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1643042" y="272457"/>
            <a:ext cx="2286016" cy="57283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2655FFB-1F21-40B2-B6A7-1BF1BEF32565}" type="slidenum">
              <a:rPr lang="fr-FR" smtClean="0"/>
              <a:pPr/>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3"/>
          <p:cNvPicPr>
            <a:picLocks noChangeAspect="1" noChangeArrowheads="1"/>
          </p:cNvPicPr>
          <p:nvPr/>
        </p:nvPicPr>
        <p:blipFill>
          <a:blip r:embed="rId2" cstate="print"/>
          <a:srcRect/>
          <a:stretch>
            <a:fillRect/>
          </a:stretch>
        </p:blipFill>
        <p:spPr bwMode="auto">
          <a:xfrm>
            <a:off x="5357818" y="1214422"/>
            <a:ext cx="3714744"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2655FFB-1F21-40B2-B6A7-1BF1BEF32565}" type="slidenum">
              <a:rPr lang="fr-FR" smtClean="0"/>
              <a:pPr/>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6286511"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3357554" y="3571876"/>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cache / TMP</a:t>
            </a:r>
          </a:p>
        </p:txBody>
      </p:sp>
      <p:sp>
        <p:nvSpPr>
          <p:cNvPr id="14" name="Double flèche horizontale 13"/>
          <p:cNvSpPr/>
          <p:nvPr/>
        </p:nvSpPr>
        <p:spPr>
          <a:xfrm>
            <a:off x="3357554" y="435769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permalink</a:t>
            </a:r>
          </a:p>
        </p:txBody>
      </p:sp>
      <p:sp>
        <p:nvSpPr>
          <p:cNvPr id="15" name="Double flèche horizontale 14"/>
          <p:cNvSpPr/>
          <p:nvPr/>
        </p:nvSpPr>
        <p:spPr>
          <a:xfrm>
            <a:off x="3357554" y="507207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remove Options </a:t>
            </a:r>
            <a:r>
              <a:rPr lang="fr-FR" sz="1100" dirty="0"/>
              <a:t>(wp db)</a:t>
            </a:r>
            <a:endParaRPr lang="fr-FR" dirty="0"/>
          </a:p>
        </p:txBody>
      </p:sp>
      <p:sp>
        <p:nvSpPr>
          <p:cNvPr id="16" name="Double flèche horizontale 15"/>
          <p:cNvSpPr/>
          <p:nvPr/>
        </p:nvSpPr>
        <p:spPr>
          <a:xfrm>
            <a:off x="3357554" y="578645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remove tables</a:t>
            </a:r>
            <a:r>
              <a:rPr lang="fr-FR" sz="1100" dirty="0"/>
              <a:t>(wp db)</a:t>
            </a:r>
            <a:endParaRPr lang="fr-FR" dirty="0"/>
          </a:p>
        </p:txBody>
      </p:sp>
      <p:sp>
        <p:nvSpPr>
          <p:cNvPr id="17" name="Espace réservé du contenu 9"/>
          <p:cNvSpPr>
            <a:spLocks noGrp="1"/>
          </p:cNvSpPr>
          <p:nvPr>
            <p:ph sz="quarter" idx="14" hasCustomPrompt="1"/>
          </p:nvPr>
        </p:nvSpPr>
        <p:spPr>
          <a:xfrm>
            <a:off x="714347"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2655FFB-1F21-40B2-B6A7-1BF1BEF32565}" type="slidenum">
              <a:rPr lang="fr-FR" smtClean="0"/>
              <a:pPr/>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14282"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4714876"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2655FFB-1F21-40B2-B6A7-1BF1BEF32565}" type="slidenum">
              <a:rPr lang="fr-FR" smtClean="0"/>
              <a:pPr/>
              <a:t>‹N°›</a:t>
            </a:fld>
            <a:endParaRPr lang="fr-F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2655FFB-1F21-40B2-B6A7-1BF1BEF32565}" type="slidenum">
              <a:rPr lang="fr-FR" smtClean="0"/>
              <a:pPr/>
              <a:t>‹N°›</a:t>
            </a:fld>
            <a:endParaRPr lang="fr-F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2655FFB-1F21-40B2-B6A7-1BF1BEF32565}" type="slidenum">
              <a:rPr lang="fr-FR" smtClean="0"/>
              <a:pPr/>
              <a:t>‹N°›</a:t>
            </a:fld>
            <a:endParaRPr lang="fr-F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2655FFB-1F21-40B2-B6A7-1BF1BEF32565}" type="slidenum">
              <a:rPr lang="fr-FR" smtClean="0"/>
              <a:pPr/>
              <a:t>‹N°›</a:t>
            </a:fld>
            <a:endParaRPr lang="fr-FR" dirty="0"/>
          </a:p>
        </p:txBody>
      </p:sp>
      <p:sp>
        <p:nvSpPr>
          <p:cNvPr id="10" name="Espace réservé du contenu 3"/>
          <p:cNvSpPr>
            <a:spLocks noGrp="1"/>
          </p:cNvSpPr>
          <p:nvPr>
            <p:ph sz="half" idx="13"/>
          </p:nvPr>
        </p:nvSpPr>
        <p:spPr>
          <a:xfrm>
            <a:off x="464661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2655FFB-1F21-40B2-B6A7-1BF1BEF32565}" type="slidenum">
              <a:rPr lang="fr-FR" smtClean="0"/>
              <a:pPr/>
              <a:t>‹N°›</a:t>
            </a:fld>
            <a:endParaRPr lang="fr-F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2655FFB-1F21-40B2-B6A7-1BF1BEF32565}" type="slidenum">
              <a:rPr lang="fr-FR" smtClean="0"/>
              <a:pPr/>
              <a:t>‹N°›</a:t>
            </a:fld>
            <a:endParaRPr lang="fr-FR" dirty="0"/>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userDrawn="1"/>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userDrawn="1"/>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2655FFB-1F21-40B2-B6A7-1BF1BEF32565}" type="slidenum">
              <a:rPr lang="fr-FR" smtClean="0"/>
              <a:pPr/>
              <a:t>‹N°›</a:t>
            </a:fld>
            <a:endParaRPr lang="fr-FR" dirty="0"/>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dirty="0"/>
              <a:t>Cliquez sur l'icône pour ajouter une image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 y="5857892"/>
            <a:ext cx="9144032"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2655FFB-1F21-40B2-B6A7-1BF1BEF32565}" type="slidenum">
              <a:rPr lang="fr-FR" smtClean="0"/>
              <a:pPr/>
              <a:t>‹N°›</a:t>
            </a:fld>
            <a:endParaRPr lang="fr-FR" dirty="0"/>
          </a:p>
        </p:txBody>
      </p:sp>
      <p:sp>
        <p:nvSpPr>
          <p:cNvPr id="2" name="Titre 1"/>
          <p:cNvSpPr>
            <a:spLocks noGrp="1"/>
          </p:cNvSpPr>
          <p:nvPr>
            <p:ph type="ctrTitle"/>
          </p:nvPr>
        </p:nvSpPr>
        <p:spPr>
          <a:xfrm>
            <a:off x="0" y="5143512"/>
            <a:ext cx="9144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1643042" y="272457"/>
            <a:ext cx="2286016"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1643042" y="272457"/>
            <a:ext cx="2286016" cy="572830"/>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2655FFB-1F21-40B2-B6A7-1BF1BEF32565}" type="slidenum">
              <a:rPr lang="fr-FR" smtClean="0"/>
              <a:pPr/>
              <a:t>‹N°›</a:t>
            </a:fld>
            <a:endParaRPr lang="fr-FR" dirty="0"/>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dirty="0"/>
              <a:t>Cliquez sur l'icône pour ajouter une image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52655FFB-1F21-40B2-B6A7-1BF1BEF32565}" type="slidenum">
              <a:rPr lang="fr-FR" smtClean="0"/>
              <a:pPr/>
              <a:t>‹N°›</a:t>
            </a:fld>
            <a:endParaRPr lang="fr-F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6" name="ZoneTexte 5"/>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428596" y="1428736"/>
            <a:ext cx="8210550" cy="2057401"/>
          </a:xfrm>
          <a:prstGeom prst="rect">
            <a:avLst/>
          </a:prstGeom>
          <a:noFill/>
        </p:spPr>
      </p:pic>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428596" y="1428736"/>
            <a:ext cx="8210550" cy="2057401"/>
          </a:xfrm>
          <a:prstGeom prst="rect">
            <a:avLst/>
          </a:prstGeom>
          <a:noFill/>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rot="19535488">
            <a:off x="-1320511" y="1010534"/>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357554" y="273050"/>
            <a:ext cx="5572164"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277803" y="1435100"/>
            <a:ext cx="3008313"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2655FFB-1F21-40B2-B6A7-1BF1BEF32565}" type="slidenum">
              <a:rPr lang="fr-FR" smtClean="0"/>
              <a:pPr/>
              <a:t>‹N°›</a:t>
            </a:fld>
            <a:endParaRPr lang="fr-FR"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986358"/>
            <a:ext cx="54864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p>
        </p:txBody>
      </p:sp>
      <p:sp>
        <p:nvSpPr>
          <p:cNvPr id="4" name="Espace réservé du texte 3"/>
          <p:cNvSpPr>
            <a:spLocks noGrp="1"/>
          </p:cNvSpPr>
          <p:nvPr>
            <p:ph type="body" sz="half" idx="2"/>
          </p:nvPr>
        </p:nvSpPr>
        <p:spPr>
          <a:xfrm>
            <a:off x="1792288" y="5553096"/>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2655FFB-1F21-40B2-B6A7-1BF1BEF32565}" type="slidenum">
              <a:rPr lang="fr-FR" smtClean="0"/>
              <a:pPr/>
              <a:t>‹N°›</a:t>
            </a:fld>
            <a:endParaRPr lang="fr-FR"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5572140"/>
            <a:ext cx="54864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5072066" y="4857760"/>
            <a:ext cx="2771756"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2655FFB-1F21-40B2-B6A7-1BF1BEF32565}" type="slidenum">
              <a:rPr lang="fr-FR" smtClean="0"/>
              <a:pPr/>
              <a:t>‹N°›</a:t>
            </a:fld>
            <a:endParaRPr lang="fr-FR" dirty="0"/>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285720" y="1071546"/>
            <a:ext cx="857256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2655FFB-1F21-40B2-B6A7-1BF1BEF32565}" type="slidenum">
              <a:rPr lang="fr-FR" smtClean="0"/>
              <a:pPr/>
              <a:t>‹N°›</a:t>
            </a:fld>
            <a:endParaRPr lang="fr-FR"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43834" y="274638"/>
            <a:ext cx="1285884"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14282" y="274638"/>
            <a:ext cx="7215238"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2655FFB-1F21-40B2-B6A7-1BF1BEF32565}" type="slidenum">
              <a:rPr lang="fr-FR" smtClean="0"/>
              <a:pPr/>
              <a:t>‹N°›</a:t>
            </a:fld>
            <a:endParaRPr lang="fr-FR"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2655FFB-1F21-40B2-B6A7-1BF1BEF32565}" type="slidenum">
              <a:rPr lang="fr-FR" smtClean="0"/>
              <a:pPr/>
              <a:t>‹N°›</a:t>
            </a:fld>
            <a:endParaRPr lang="fr-FR" dirty="0"/>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7077075" y="-214338"/>
            <a:ext cx="2066925"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5285593" y="-89165"/>
            <a:ext cx="2066925" cy="2309813"/>
          </a:xfrm>
          <a:prstGeom prst="rect">
            <a:avLst/>
          </a:prstGeom>
          <a:noFill/>
        </p:spPr>
      </p:pic>
      <p:grpSp>
        <p:nvGrpSpPr>
          <p:cNvPr id="8" name="Groupe 7"/>
          <p:cNvGrpSpPr/>
          <p:nvPr/>
        </p:nvGrpSpPr>
        <p:grpSpPr>
          <a:xfrm>
            <a:off x="1571604" y="1071546"/>
            <a:ext cx="4403463"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possibilitEs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a:solidFill>
                    <a:srgbClr val="007400"/>
                  </a:solidFill>
                  <a:latin typeface="inherit"/>
                </a:rPr>
                <a:t>Author:</a:t>
              </a:r>
              <a:r>
                <a:rPr lang="fr-FR" sz="1400" b="1" i="1" dirty="0">
                  <a:solidFill>
                    <a:srgbClr val="007400"/>
                  </a:solidFill>
                  <a:latin typeface="inherit"/>
                </a:rPr>
                <a:t> </a:t>
              </a:r>
              <a:r>
                <a:rPr lang="fr-FR" sz="1200" i="1" dirty="0">
                  <a:solidFill>
                    <a:srgbClr val="007400"/>
                  </a:solidFill>
                  <a:latin typeface="inherit"/>
                </a:rPr>
                <a:t>it’s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Text Domain:</a:t>
              </a:r>
              <a:r>
                <a:rPr lang="fr-FR" sz="1400" i="1" dirty="0">
                  <a:solidFill>
                    <a:srgbClr val="007400"/>
                  </a:solidFill>
                  <a:latin typeface="inherit"/>
                </a:rPr>
                <a:t> </a:t>
              </a:r>
              <a:r>
                <a:rPr lang="fr-FR" sz="1200" i="1" dirty="0">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Path:</a:t>
              </a:r>
              <a:r>
                <a:rPr lang="fr-FR" sz="1400" i="1" dirty="0">
                  <a:solidFill>
                    <a:srgbClr val="007400"/>
                  </a:solidFill>
                  <a:latin typeface="inherit"/>
                </a:rPr>
                <a:t> </a:t>
              </a:r>
              <a:r>
                <a:rPr lang="fr-FR" sz="1200" i="1" dirty="0">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7048533" y="1714488"/>
            <a:ext cx="2309813"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923330"/>
            </a:xfrm>
            <a:prstGeom prst="rect">
              <a:avLst/>
            </a:prstGeom>
            <a:noFill/>
          </p:spPr>
          <p:txBody>
            <a:bodyPr wrap="square" rtlCol="0">
              <a:spAutoFit/>
            </a:bodyPr>
            <a:lstStyle/>
            <a:p>
              <a:r>
                <a:rPr lang="fr-FR"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5572132" y="3571876"/>
            <a:ext cx="28575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8" y="857232"/>
            <a:ext cx="1928802" cy="3428981"/>
          </a:xfrm>
          <a:prstGeom prst="rect">
            <a:avLst/>
          </a:prstGeom>
          <a:noFill/>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2655FFB-1F21-40B2-B6A7-1BF1BEF32565}" type="slidenum">
              <a:rPr lang="fr-FR" smtClean="0"/>
              <a:pPr/>
              <a:t>‹N°›</a:t>
            </a:fld>
            <a:endParaRPr lang="fr-F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2655FFB-1F21-40B2-B6A7-1BF1BEF32565}" type="slidenum">
              <a:rPr lang="fr-FR" smtClean="0"/>
              <a:pPr/>
              <a:t>‹N°›</a:t>
            </a:fld>
            <a:endParaRPr lang="fr-FR" dirty="0"/>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7000892" y="1071546"/>
            <a:ext cx="1928826"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7000892" y="2571744"/>
            <a:ext cx="1928826"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7215206" y="4643446"/>
            <a:ext cx="1647818" cy="1718947"/>
          </a:xfrm>
          <a:prstGeom prst="rect">
            <a:avLst/>
          </a:prstGeom>
          <a:noFill/>
          <a:ln w="9525">
            <a:noFill/>
            <a:miter lim="800000"/>
            <a:headEnd/>
            <a:tailEnd/>
          </a:ln>
          <a:effectLst/>
        </p:spPr>
      </p:pic>
      <p:grpSp>
        <p:nvGrpSpPr>
          <p:cNvPr id="9" name="Groupe 8"/>
          <p:cNvGrpSpPr/>
          <p:nvPr/>
        </p:nvGrpSpPr>
        <p:grpSpPr>
          <a:xfrm>
            <a:off x="1785918" y="357166"/>
            <a:ext cx="3500462"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100561"/>
              <a:ext cx="1940112" cy="1569660"/>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Prefixe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28575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0" y="2214554"/>
            <a:ext cx="2508267"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14346" y="285728"/>
            <a:ext cx="2436829" cy="2486042"/>
          </a:xfrm>
          <a:prstGeom prst="rect">
            <a:avLst/>
          </a:prstGeom>
          <a:noFill/>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2655FFB-1F21-40B2-B6A7-1BF1BEF32565}" type="slidenum">
              <a:rPr lang="fr-FR" smtClean="0"/>
              <a:pPr/>
              <a:t>‹N°›</a:t>
            </a:fld>
            <a:endParaRPr lang="fr-FR"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2655FFB-1F21-40B2-B6A7-1BF1BEF32565}" type="slidenum">
              <a:rPr lang="fr-FR" smtClean="0"/>
              <a:pPr/>
              <a:t>‹N°›</a:t>
            </a:fld>
            <a:endParaRPr lang="fr-FR" dirty="0"/>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2655FFB-1F21-40B2-B6A7-1BF1BEF32565}" type="slidenum">
              <a:rPr lang="fr-FR" smtClean="0"/>
              <a:pPr/>
              <a:t>‹N°›</a:t>
            </a:fld>
            <a:endParaRPr lang="fr-FR" dirty="0"/>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2655FFB-1F21-40B2-B6A7-1BF1BEF32565}" type="slidenum">
              <a:rPr lang="fr-FR" smtClean="0"/>
              <a:pPr/>
              <a:t>‹N°›</a:t>
            </a:fld>
            <a:endParaRPr lang="fr-FR" dirty="0"/>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2655FFB-1F21-40B2-B6A7-1BF1BEF32565}" type="slidenum">
              <a:rPr lang="fr-FR" smtClean="0"/>
              <a:pPr/>
              <a:t>‹N°›</a:t>
            </a:fld>
            <a:endParaRPr lang="fr-FR" dirty="0"/>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dirty="0"/>
              <a:t>Cliquez sur l'icône pour ajouter une image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2655FFB-1F21-40B2-B6A7-1BF1BEF32565}" type="slidenum">
              <a:rPr lang="fr-FR" smtClean="0"/>
              <a:pPr/>
              <a:t>‹N°›</a:t>
            </a:fld>
            <a:endParaRPr lang="fr-FR" dirty="0"/>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dirty="0"/>
              <a:t>Cliquez sur l'icône pour ajouter une image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DDE471F-09B3-44A2-8444-1996DCF269D7}" type="datetimeFigureOut">
              <a:rPr lang="fr-FR" smtClean="0"/>
              <a:pPr/>
              <a:t>08/06/2020</a:t>
            </a:fld>
            <a:endParaRPr lang="fr-FR" dirty="0"/>
          </a:p>
        </p:txBody>
      </p:sp>
      <p:sp>
        <p:nvSpPr>
          <p:cNvPr id="4" name="Slide Number Placeholder 21"/>
          <p:cNvSpPr>
            <a:spLocks noGrp="1"/>
          </p:cNvSpPr>
          <p:nvPr>
            <p:ph type="sldNum" sz="quarter" idx="11"/>
          </p:nvPr>
        </p:nvSpPr>
        <p:spPr/>
        <p:txBody>
          <a:bodyPr/>
          <a:lstStyle>
            <a:lvl1pPr>
              <a:defRPr/>
            </a:lvl1pPr>
          </a:lstStyle>
          <a:p>
            <a:fld id="{52655FFB-1F21-40B2-B6A7-1BF1BEF32565}" type="slidenum">
              <a:rPr lang="fr-FR" smtClean="0"/>
              <a:pPr/>
              <a:t>‹N°›</a:t>
            </a:fld>
            <a:endParaRPr lang="fr-FR" dirty="0"/>
          </a:p>
        </p:txBody>
      </p:sp>
      <p:sp>
        <p:nvSpPr>
          <p:cNvPr id="5" name="Footer Placeholder 22"/>
          <p:cNvSpPr>
            <a:spLocks noGrp="1"/>
          </p:cNvSpPr>
          <p:nvPr>
            <p:ph type="ftr" sz="quarter" idx="12"/>
          </p:nvPr>
        </p:nvSpPr>
        <p:spPr/>
        <p:txBody>
          <a:bodyPr/>
          <a:lstStyle>
            <a:lvl1pPr>
              <a:defRPr/>
            </a:lvl1pPr>
          </a:lstStyle>
          <a:p>
            <a:endParaRPr lang="fr-FR"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dirty="0"/>
              <a:t>Cliquez sur l'icône pour ajouter une image</a:t>
            </a:r>
            <a:endParaRPr lang="en-JM" noProof="0" dirty="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4DDE471F-09B3-44A2-8444-1996DCF269D7}" type="datetimeFigureOut">
              <a:rPr lang="fr-FR" smtClean="0"/>
              <a:pPr/>
              <a:t>08/06/2020</a:t>
            </a:fld>
            <a:endParaRPr lang="fr-FR" dirty="0"/>
          </a:p>
        </p:txBody>
      </p:sp>
      <p:sp>
        <p:nvSpPr>
          <p:cNvPr id="10" name="Slide Number Placeholder 34"/>
          <p:cNvSpPr>
            <a:spLocks noGrp="1"/>
          </p:cNvSpPr>
          <p:nvPr>
            <p:ph type="sldNum" sz="quarter" idx="19"/>
          </p:nvPr>
        </p:nvSpPr>
        <p:spPr/>
        <p:txBody>
          <a:bodyPr/>
          <a:lstStyle>
            <a:lvl1pPr>
              <a:defRPr/>
            </a:lvl1pPr>
          </a:lstStyle>
          <a:p>
            <a:fld id="{52655FFB-1F21-40B2-B6A7-1BF1BEF32565}" type="slidenum">
              <a:rPr lang="fr-FR" smtClean="0"/>
              <a:pPr/>
              <a:t>‹N°›</a:t>
            </a:fld>
            <a:endParaRPr lang="fr-FR" dirty="0"/>
          </a:p>
        </p:txBody>
      </p:sp>
      <p:sp>
        <p:nvSpPr>
          <p:cNvPr id="12" name="Footer Placeholder 35"/>
          <p:cNvSpPr>
            <a:spLocks noGrp="1"/>
          </p:cNvSpPr>
          <p:nvPr>
            <p:ph type="ftr" sz="quarter" idx="20"/>
          </p:nvPr>
        </p:nvSpPr>
        <p:spPr/>
        <p:txBody>
          <a:bodyPr/>
          <a:lstStyle>
            <a:lvl1pPr>
              <a:defRPr/>
            </a:lvl1pPr>
          </a:lstStyle>
          <a:p>
            <a:endParaRPr lang="fr-FR"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dirty="0">
              <a:solidFill>
                <a:srgbClr val="FFFFFF"/>
              </a:solidFill>
              <a:latin typeface="Calibri" pitchFamily="-111" charset="0"/>
              <a:cs typeface="+mn-cs"/>
            </a:endParaRPr>
          </a:p>
        </p:txBody>
      </p:sp>
      <p:sp>
        <p:nvSpPr>
          <p:cNvPr id="7" name="Ellipse 98"/>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dirty="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4800600" y="2667000"/>
            <a:ext cx="38862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dirty="0"/>
              <a:t>Cliquez sur l'icône pour ajouter une image</a:t>
            </a:r>
            <a:endParaRPr lang="en-JM" noProof="0" dirty="0"/>
          </a:p>
        </p:txBody>
      </p:sp>
      <p:sp>
        <p:nvSpPr>
          <p:cNvPr id="8" name="Date Placeholder 29"/>
          <p:cNvSpPr>
            <a:spLocks noGrp="1"/>
          </p:cNvSpPr>
          <p:nvPr>
            <p:ph type="dt" sz="half" idx="15"/>
          </p:nvPr>
        </p:nvSpPr>
        <p:spPr/>
        <p:txBody>
          <a:bodyPr/>
          <a:lstStyle>
            <a:lvl1pPr>
              <a:defRPr/>
            </a:lvl1pPr>
          </a:lstStyle>
          <a:p>
            <a:fld id="{4DDE471F-09B3-44A2-8444-1996DCF269D7}" type="datetimeFigureOut">
              <a:rPr lang="fr-FR" smtClean="0"/>
              <a:pPr/>
              <a:t>08/06/2020</a:t>
            </a:fld>
            <a:endParaRPr lang="fr-FR" dirty="0"/>
          </a:p>
        </p:txBody>
      </p:sp>
      <p:sp>
        <p:nvSpPr>
          <p:cNvPr id="10" name="Slide Number Placeholder 30"/>
          <p:cNvSpPr>
            <a:spLocks noGrp="1"/>
          </p:cNvSpPr>
          <p:nvPr>
            <p:ph type="sldNum" sz="quarter" idx="16"/>
          </p:nvPr>
        </p:nvSpPr>
        <p:spPr/>
        <p:txBody>
          <a:bodyPr/>
          <a:lstStyle>
            <a:lvl1pPr>
              <a:defRPr/>
            </a:lvl1pPr>
          </a:lstStyle>
          <a:p>
            <a:fld id="{52655FFB-1F21-40B2-B6A7-1BF1BEF32565}" type="slidenum">
              <a:rPr lang="fr-FR" smtClean="0"/>
              <a:pPr/>
              <a:t>‹N°›</a:t>
            </a:fld>
            <a:endParaRPr lang="fr-FR" dirty="0"/>
          </a:p>
        </p:txBody>
      </p:sp>
      <p:sp>
        <p:nvSpPr>
          <p:cNvPr id="12" name="Footer Placeholder 31"/>
          <p:cNvSpPr>
            <a:spLocks noGrp="1"/>
          </p:cNvSpPr>
          <p:nvPr>
            <p:ph type="ftr" sz="quarter" idx="17"/>
          </p:nvPr>
        </p:nvSpPr>
        <p:spPr/>
        <p:txBody>
          <a:bodyPr/>
          <a:lstStyle>
            <a:lvl1pPr>
              <a:defRPr/>
            </a:lvl1pPr>
          </a:lstStyle>
          <a:p>
            <a:endParaRPr lang="fr-F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238372" y="747695"/>
            <a:ext cx="77724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2655FFB-1F21-40B2-B6A7-1BF1BEF32565}" type="slidenum">
              <a:rPr lang="fr-FR" smtClean="0"/>
              <a:pPr/>
              <a:t>‹N°›</a:t>
            </a:fld>
            <a:endParaRPr lang="fr-F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dirty="0"/>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08/06/2020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000628" y="1608058"/>
            <a:ext cx="4429156"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7" y="2007319"/>
            <a:ext cx="3435292"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08/06/2020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143504" y="1214421"/>
            <a:ext cx="4143404"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5572133" y="1714488"/>
            <a:ext cx="3071834"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2655FFB-1F21-40B2-B6A7-1BF1BEF32565}" type="slidenum">
              <a:rPr lang="fr-FR" smtClean="0"/>
              <a:pPr/>
              <a:t>‹N°›</a:t>
            </a:fld>
            <a:endParaRPr lang="fr-FR" dirty="0"/>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071538" y="1643050"/>
            <a:ext cx="1500198"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2655FFB-1F21-40B2-B6A7-1BF1BEF32565}" type="slidenum">
              <a:rPr lang="fr-FR" smtClean="0"/>
              <a:pPr/>
              <a:t>‹N°›</a:t>
            </a:fld>
            <a:endParaRPr lang="fr-FR" dirty="0"/>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2655FFB-1F21-40B2-B6A7-1BF1BEF32565}" type="slidenum">
              <a:rPr lang="fr-FR" smtClean="0"/>
              <a:pPr/>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2655FFB-1F21-40B2-B6A7-1BF1BEF32565}" type="slidenum">
              <a:rPr lang="fr-FR" smtClean="0"/>
              <a:pPr/>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2" name="Picture 3" descr="C:\Users\Alex\Desktop\3998752.png"/>
          <p:cNvPicPr>
            <a:picLocks noChangeAspect="1" noChangeArrowheads="1"/>
          </p:cNvPicPr>
          <p:nvPr/>
        </p:nvPicPr>
        <p:blipFill>
          <a:blip r:embed="rId2"/>
          <a:srcRect/>
          <a:stretch>
            <a:fillRect/>
          </a:stretch>
        </p:blipFill>
        <p:spPr bwMode="auto">
          <a:xfrm>
            <a:off x="5143504" y="2857496"/>
            <a:ext cx="4403463" cy="4572032"/>
          </a:xfrm>
          <a:prstGeom prst="rect">
            <a:avLst/>
          </a:prstGeom>
          <a:noFill/>
        </p:spPr>
      </p:pic>
      <p:sp>
        <p:nvSpPr>
          <p:cNvPr id="17" name="Espace réservé du contenu 11"/>
          <p:cNvSpPr>
            <a:spLocks noGrp="1"/>
          </p:cNvSpPr>
          <p:nvPr>
            <p:ph sz="quarter" idx="13" hasCustomPrompt="1"/>
          </p:nvPr>
        </p:nvSpPr>
        <p:spPr>
          <a:xfrm rot="160723">
            <a:off x="6035526" y="3985042"/>
            <a:ext cx="2452946"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6215106"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4DDE471F-09B3-44A2-8444-1996DCF269D7}" type="datetimeFigureOut">
              <a:rPr lang="fr-FR" smtClean="0"/>
              <a:pPr/>
              <a:t>08/06/2020</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2655FFB-1F21-40B2-B6A7-1BF1BEF32565}" type="slidenum">
              <a:rPr lang="fr-FR" smtClean="0"/>
              <a:pPr/>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3"/>
          <p:cNvPicPr>
            <a:picLocks noChangeAspect="1" noChangeArrowheads="1"/>
          </p:cNvPicPr>
          <p:nvPr/>
        </p:nvPicPr>
        <p:blipFill>
          <a:blip r:embed="rId2" cstate="print"/>
          <a:srcRect/>
          <a:stretch>
            <a:fillRect/>
          </a:stretch>
        </p:blipFill>
        <p:spPr bwMode="auto">
          <a:xfrm>
            <a:off x="6572264" y="1857364"/>
            <a:ext cx="2571736"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6789172" y="2148452"/>
            <a:ext cx="2071044"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audio" Target="../media/audio1.wav"/><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4">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9144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285720" y="1142984"/>
            <a:ext cx="857256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457200" y="6500834"/>
            <a:ext cx="21336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4DDE471F-09B3-44A2-8444-1996DCF269D7}" type="datetimeFigureOut">
              <a:rPr lang="fr-FR" smtClean="0"/>
              <a:pPr/>
              <a:t>08/06/2020</a:t>
            </a:fld>
            <a:endParaRPr lang="fr-FR" dirty="0"/>
          </a:p>
        </p:txBody>
      </p:sp>
      <p:sp>
        <p:nvSpPr>
          <p:cNvPr id="5" name="Espace réservé du pied de page 4"/>
          <p:cNvSpPr>
            <a:spLocks noGrp="1"/>
          </p:cNvSpPr>
          <p:nvPr>
            <p:ph type="ftr" sz="quarter" idx="3"/>
          </p:nvPr>
        </p:nvSpPr>
        <p:spPr>
          <a:xfrm>
            <a:off x="3124200" y="6500834"/>
            <a:ext cx="28956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p:cNvSpPr>
            <a:spLocks noGrp="1"/>
          </p:cNvSpPr>
          <p:nvPr>
            <p:ph type="sldNum" sz="quarter" idx="4"/>
          </p:nvPr>
        </p:nvSpPr>
        <p:spPr>
          <a:xfrm>
            <a:off x="7858148" y="6500835"/>
            <a:ext cx="642942"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2655FFB-1F21-40B2-B6A7-1BF1BEF32565}" type="slidenum">
              <a:rPr lang="fr-FR" smtClean="0"/>
              <a:pPr/>
              <a:t>‹N°›</a:t>
            </a:fld>
            <a:endParaRPr lang="fr-FR" dirty="0"/>
          </a:p>
        </p:txBody>
      </p:sp>
      <p:sp>
        <p:nvSpPr>
          <p:cNvPr id="7" name="Bouton d'action : Suivant 6">
            <a:hlinkClick r:id="" action="ppaction://hlinkshowjump?jump=nextslide" highlightClick="1"/>
            <a:hlinkHover r:id="" action="ppaction://noaction">
              <a:snd r:embed="rId45"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Bouton d'action : Précédent 7">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Bouton d'action : Suivant 8">
            <a:hlinkClick r:id="" action="ppaction://hlinkshowjump?jump=nextslide" highlightClick="1"/>
            <a:hlinkHover r:id="" action="ppaction://noaction">
              <a:snd r:embed="rId45"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Bouton d'action : Précédent 9">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 id="2147483868" r:id="rId28"/>
    <p:sldLayoutId id="2147483869" r:id="rId29"/>
    <p:sldLayoutId id="2147483870" r:id="rId30"/>
    <p:sldLayoutId id="2147483871" r:id="rId31"/>
    <p:sldLayoutId id="2147483872" r:id="rId32"/>
    <p:sldLayoutId id="2147483873" r:id="rId33"/>
    <p:sldLayoutId id="2147483874" r:id="rId34"/>
    <p:sldLayoutId id="2147483875" r:id="rId35"/>
    <p:sldLayoutId id="2147483876" r:id="rId36"/>
    <p:sldLayoutId id="2147483877" r:id="rId37"/>
    <p:sldLayoutId id="2147483879" r:id="rId38"/>
    <p:sldLayoutId id="2147483880" r:id="rId39"/>
    <p:sldLayoutId id="2147483881" r:id="rId40"/>
    <p:sldLayoutId id="2147483882" r:id="rId41"/>
    <p:sldLayoutId id="2147483883" r:id="rId42"/>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gi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0.xml"/><Relationship Id="rId1" Type="http://schemas.openxmlformats.org/officeDocument/2006/relationships/slideLayout" Target="../slideLayouts/slideLayout35.xml"/><Relationship Id="rId4" Type="http://schemas.openxmlformats.org/officeDocument/2006/relationships/image" Target="../media/image56.jpeg"/></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1.xml"/><Relationship Id="rId1" Type="http://schemas.openxmlformats.org/officeDocument/2006/relationships/slideLayout" Target="../slideLayouts/slideLayout20.xml"/><Relationship Id="rId4" Type="http://schemas.openxmlformats.org/officeDocument/2006/relationships/image" Target="../media/image57.jpeg"/></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2.xml"/><Relationship Id="rId1" Type="http://schemas.openxmlformats.org/officeDocument/2006/relationships/slideLayout" Target="../slideLayouts/slideLayout19.xml"/><Relationship Id="rId4" Type="http://schemas.openxmlformats.org/officeDocument/2006/relationships/image" Target="../media/image58.jpeg"/></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3.xml"/><Relationship Id="rId1" Type="http://schemas.openxmlformats.org/officeDocument/2006/relationships/slideLayout" Target="../slideLayouts/slideLayout36.xml"/><Relationship Id="rId4" Type="http://schemas.openxmlformats.org/officeDocument/2006/relationships/image" Target="../media/image59.jpe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hyperlink" Target="http://www.w3.org/" TargetMode="External"/><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4.xml"/></Relationships>
</file>

<file path=ppt/slides/_rels/slide153.xml.rels><?xml version="1.0" encoding="UTF-8" standalone="yes"?>
<Relationships xmlns="http://schemas.openxmlformats.org/package/2006/relationships"><Relationship Id="rId3" Type="http://schemas.openxmlformats.org/officeDocument/2006/relationships/hyperlink" Target="http://json-schema.org/draft-06/schema" TargetMode="External"/><Relationship Id="rId2" Type="http://schemas.openxmlformats.org/officeDocument/2006/relationships/notesSlide" Target="../notesSlides/notesSlide143.xml"/><Relationship Id="rId1" Type="http://schemas.openxmlformats.org/officeDocument/2006/relationships/slideLayout" Target="../slideLayouts/slideLayout7.xml"/><Relationship Id="rId4" Type="http://schemas.openxmlformats.org/officeDocument/2006/relationships/hyperlink" Target="http://example.com/example.json" TargetMode="Externa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hyperlink" Target="http://schemastore.org/json/" TargetMode="External"/><Relationship Id="rId2" Type="http://schemas.openxmlformats.org/officeDocument/2006/relationships/notesSlide" Target="../notesSlides/notesSlide148.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9.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hyperlink" Target="https://fr.wikipedia.org/wiki/Tableau_associatif" TargetMode="External"/><Relationship Id="rId2" Type="http://schemas.openxmlformats.org/officeDocument/2006/relationships/notesSlide" Target="../notesSlides/notesSlide150.xml"/><Relationship Id="rId1" Type="http://schemas.openxmlformats.org/officeDocument/2006/relationships/slideLayout" Target="../slideLayouts/slideLayout10.xml"/><Relationship Id="rId4" Type="http://schemas.openxmlformats.org/officeDocument/2006/relationships/hyperlink" Target="https://fr.wikipedia.org/wiki/Scalaire" TargetMode="Externa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00.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92.xml"/><Relationship Id="rId1" Type="http://schemas.openxmlformats.org/officeDocument/2006/relationships/slideLayout" Target="../slideLayouts/slideLayout7.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png"/></Relationships>
</file>

<file path=ppt/slides/_rels/slide2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3.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e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8.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4.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hyperlink" Target="http://igm.univ-mlv.fr/~dr/XPOSE2003/xindice_Karle/" TargetMode="External"/><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4.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23.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4.xml"/></Relationships>
</file>

<file path=ppt/slides/_rels/slide242.xml.rels><?xml version="1.0" encoding="UTF-8" standalone="yes"?>
<Relationships xmlns="http://schemas.openxmlformats.org/package/2006/relationships"><Relationship Id="rId3" Type="http://schemas.openxmlformats.org/officeDocument/2006/relationships/hyperlink" Target="https://msdn.microsoft.com/en-us/library/7h3ystb6.aspx" TargetMode="External"/><Relationship Id="rId2" Type="http://schemas.openxmlformats.org/officeDocument/2006/relationships/notesSlide" Target="../notesSlides/notesSlide231.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40.xml"/><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9.xml"/></Relationships>
</file>

<file path=ppt/slides/_rels/slide256.xml.rels><?xml version="1.0" encoding="UTF-8" standalone="yes"?>
<Relationships xmlns="http://schemas.openxmlformats.org/package/2006/relationships"><Relationship Id="rId3" Type="http://schemas.openxmlformats.org/officeDocument/2006/relationships/hyperlink" Target="https://en.wikipedia.org/wiki/BEA_Systems" TargetMode="External"/><Relationship Id="rId7" Type="http://schemas.openxmlformats.org/officeDocument/2006/relationships/image" Target="../media/image74.png"/><Relationship Id="rId2" Type="http://schemas.openxmlformats.org/officeDocument/2006/relationships/notesSlide" Target="../notesSlides/notesSlide245.xml"/><Relationship Id="rId1" Type="http://schemas.openxmlformats.org/officeDocument/2006/relationships/slideLayout" Target="../slideLayouts/slideLayout7.xml"/><Relationship Id="rId6" Type="http://schemas.openxmlformats.org/officeDocument/2006/relationships/hyperlink" Target="http://www.oasis-open.org/committees/tc_home.php?wg_abbrev=ws-tx" TargetMode="External"/><Relationship Id="rId5" Type="http://schemas.openxmlformats.org/officeDocument/2006/relationships/hyperlink" Target="https://en.wikipedia.org/wiki/Microsoft" TargetMode="External"/><Relationship Id="rId4" Type="http://schemas.openxmlformats.org/officeDocument/2006/relationships/hyperlink" Target="https://en.wikipedia.org/wiki/IBM" TargetMode="Externa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47.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9.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52.xml"/><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5.png"/><Relationship Id="rId4" Type="http://schemas.openxmlformats.org/officeDocument/2006/relationships/image" Target="../media/image2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47.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localhost/"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gi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263" y="1515452"/>
            <a:ext cx="6422590" cy="642942"/>
          </a:xfrm>
        </p:spPr>
        <p:txBody>
          <a:bodyPr/>
          <a:lstStyle/>
          <a:p>
            <a:r>
              <a:rPr lang="fr-FR" sz="3600" dirty="0"/>
              <a:t>Les datas </a:t>
            </a:r>
            <a:r>
              <a:rPr lang="fr-FR" sz="3600" dirty="0" err="1"/>
              <a:t>flows</a:t>
            </a:r>
            <a:endParaRPr lang="fr-FR" sz="3600" dirty="0"/>
          </a:p>
        </p:txBody>
      </p:sp>
      <p:sp>
        <p:nvSpPr>
          <p:cNvPr id="2" name="Titre 1"/>
          <p:cNvSpPr>
            <a:spLocks noGrp="1"/>
          </p:cNvSpPr>
          <p:nvPr>
            <p:ph type="ctrTitle"/>
          </p:nvPr>
        </p:nvSpPr>
        <p:spPr/>
        <p:txBody>
          <a:bodyPr>
            <a:normAutofit/>
          </a:bodyPr>
          <a:lstStyle/>
          <a:p>
            <a:r>
              <a:rPr lang="fr-FR" dirty="0"/>
              <a:t>XML &amp; JSON</a:t>
            </a:r>
          </a:p>
        </p:txBody>
      </p:sp>
      <p:pic>
        <p:nvPicPr>
          <p:cNvPr id="5" name="Picture 4" descr="https://www.percona.com/sites/default/files/json-logo.png"/>
          <p:cNvPicPr>
            <a:picLocks noChangeAspect="1" noChangeArrowheads="1"/>
          </p:cNvPicPr>
          <p:nvPr/>
        </p:nvPicPr>
        <p:blipFill>
          <a:blip r:embed="rId3"/>
          <a:srcRect/>
          <a:stretch>
            <a:fillRect/>
          </a:stretch>
        </p:blipFill>
        <p:spPr bwMode="auto">
          <a:xfrm rot="20761851">
            <a:off x="642910" y="2643182"/>
            <a:ext cx="2944839" cy="1167583"/>
          </a:xfrm>
          <a:prstGeom prst="rect">
            <a:avLst/>
          </a:prstGeom>
          <a:noFill/>
        </p:spPr>
      </p:pic>
      <p:sp>
        <p:nvSpPr>
          <p:cNvPr id="7" name="ZoneTexte 6"/>
          <p:cNvSpPr txBox="1"/>
          <p:nvPr/>
        </p:nvSpPr>
        <p:spPr>
          <a:xfrm rot="972649">
            <a:off x="5650445" y="2479859"/>
            <a:ext cx="2643206" cy="923330"/>
          </a:xfrm>
          <a:prstGeom prst="rect">
            <a:avLst/>
          </a:prstGeom>
          <a:blipFill dpi="0" rotWithShape="1">
            <a:blip r:embed="rId4">
              <a:alphaModFix amt="73000"/>
            </a:blip>
            <a:srcRect/>
            <a:stretch>
              <a:fillRect/>
            </a:stretch>
          </a:blipFill>
        </p:spPr>
        <p:txBody>
          <a:bodyPr wrap="square" rtlCol="0">
            <a:spAutoFit/>
          </a:bodyPr>
          <a:lstStyle/>
          <a:p>
            <a:endParaRPr lang="fr-FR" dirty="0"/>
          </a:p>
          <a:p>
            <a:endParaRPr lang="fr-FR" dirty="0"/>
          </a:p>
          <a:p>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protocoles d’internet</a:t>
            </a:r>
          </a:p>
        </p:txBody>
      </p:sp>
      <p:sp>
        <p:nvSpPr>
          <p:cNvPr id="3" name="Espace réservé du contenu 2"/>
          <p:cNvSpPr>
            <a:spLocks noGrp="1"/>
          </p:cNvSpPr>
          <p:nvPr>
            <p:ph idx="1"/>
          </p:nvPr>
        </p:nvSpPr>
        <p:spPr/>
        <p:txBody>
          <a:bodyPr>
            <a:normAutofit fontScale="85000" lnSpcReduction="20000"/>
          </a:bodyPr>
          <a:lstStyle/>
          <a:p>
            <a:r>
              <a:rPr lang="fr-FR" dirty="0"/>
              <a:t>protocoles d’ici &amp; d’antant</a:t>
            </a:r>
          </a:p>
          <a:p>
            <a:pPr lvl="1"/>
            <a:r>
              <a:rPr lang="fr-FR" dirty="0"/>
              <a:t>http , ftp</a:t>
            </a:r>
          </a:p>
          <a:p>
            <a:pPr lvl="2"/>
            <a:r>
              <a:rPr lang="fr-FR" dirty="0"/>
              <a:t>protocol TCP </a:t>
            </a:r>
            <a:r>
              <a:rPr lang="fr-FR" sz="1400" i="1" dirty="0"/>
              <a:t>inchangé</a:t>
            </a:r>
            <a:endParaRPr lang="fr-FR" i="1" dirty="0"/>
          </a:p>
          <a:p>
            <a:pPr lvl="3"/>
            <a:endParaRPr lang="fr-FR" dirty="0"/>
          </a:p>
          <a:p>
            <a:pPr lvl="3"/>
            <a:r>
              <a:rPr lang="fr-FR" dirty="0"/>
              <a:t>Protocol IP </a:t>
            </a:r>
            <a:r>
              <a:rPr lang="fr-FR" sz="1400" i="1" dirty="0">
                <a:solidFill>
                  <a:prstClr val="black"/>
                </a:solidFill>
              </a:rPr>
              <a:t>inchangé</a:t>
            </a:r>
            <a:endParaRPr lang="fr-FR" dirty="0"/>
          </a:p>
          <a:p>
            <a:pPr lvl="4"/>
            <a:endParaRPr lang="fr-FR" dirty="0"/>
          </a:p>
          <a:p>
            <a:pPr lvl="4"/>
            <a:r>
              <a:rPr lang="fr-FR" dirty="0"/>
              <a:t>DNS </a:t>
            </a:r>
            <a:r>
              <a:rPr lang="fr-FR" sz="1400" i="1" dirty="0">
                <a:solidFill>
                  <a:prstClr val="black"/>
                </a:solidFill>
              </a:rPr>
              <a:t>inchangé</a:t>
            </a:r>
            <a:endParaRPr lang="fr-FR" dirty="0"/>
          </a:p>
          <a:p>
            <a:endParaRPr lang="fr-FR" dirty="0"/>
          </a:p>
          <a:p>
            <a:r>
              <a:rPr lang="fr-FR" dirty="0"/>
              <a:t>Très peu de changements technique s</a:t>
            </a:r>
          </a:p>
          <a:p>
            <a:pPr>
              <a:buNone/>
            </a:pPr>
            <a:r>
              <a:rPr lang="fr-FR" dirty="0"/>
              <a:t>hormis :</a:t>
            </a:r>
          </a:p>
          <a:p>
            <a:pPr lvl="1"/>
            <a:r>
              <a:rPr lang="fr-FR" dirty="0"/>
              <a:t>Connexion : </a:t>
            </a:r>
          </a:p>
          <a:p>
            <a:pPr lvl="2"/>
            <a:r>
              <a:rPr lang="fr-FR" dirty="0"/>
              <a:t>33.6k, 56k, 128k**</a:t>
            </a:r>
          </a:p>
          <a:p>
            <a:pPr lvl="2"/>
            <a:r>
              <a:rPr lang="fr-FR" dirty="0"/>
              <a:t>netissimo, ADSL, ADSL2, ADSL2+,fibre**</a:t>
            </a:r>
          </a:p>
          <a:p>
            <a:pPr lvl="1"/>
            <a:r>
              <a:rPr lang="fr-FR" dirty="0"/>
              <a:t>SSL</a:t>
            </a:r>
          </a:p>
          <a:p>
            <a:pPr lvl="2"/>
            <a:r>
              <a:rPr lang="fr-FR" dirty="0"/>
              <a:t>https, sftp, …</a:t>
            </a:r>
          </a:p>
        </p:txBody>
      </p:sp>
      <p:grpSp>
        <p:nvGrpSpPr>
          <p:cNvPr id="6" name="Groupe 5"/>
          <p:cNvGrpSpPr/>
          <p:nvPr/>
        </p:nvGrpSpPr>
        <p:grpSpPr>
          <a:xfrm>
            <a:off x="5643590" y="1500174"/>
            <a:ext cx="2857500" cy="2857500"/>
            <a:chOff x="4857752" y="1500174"/>
            <a:chExt cx="2857500" cy="2857500"/>
          </a:xfrm>
        </p:grpSpPr>
        <p:pic>
          <p:nvPicPr>
            <p:cNvPr id="4" name="Picture 5" descr="C:\Users\Alex\Desktop\unnamed.png"/>
            <p:cNvPicPr>
              <a:picLocks noChangeAspect="1" noChangeArrowheads="1"/>
            </p:cNvPicPr>
            <p:nvPr/>
          </p:nvPicPr>
          <p:blipFill>
            <a:blip r:embed="rId3"/>
            <a:srcRect/>
            <a:stretch>
              <a:fillRect/>
            </a:stretch>
          </p:blipFill>
          <p:spPr bwMode="auto">
            <a:xfrm>
              <a:off x="4857752" y="1500174"/>
              <a:ext cx="2857500" cy="2857500"/>
            </a:xfrm>
            <a:prstGeom prst="rect">
              <a:avLst/>
            </a:prstGeom>
            <a:noFill/>
          </p:spPr>
        </p:pic>
        <p:sp>
          <p:nvSpPr>
            <p:cNvPr id="5" name="ZoneTexte 4"/>
            <p:cNvSpPr txBox="1"/>
            <p:nvPr/>
          </p:nvSpPr>
          <p:spPr>
            <a:xfrm rot="21419013">
              <a:off x="5072014" y="2008848"/>
              <a:ext cx="2430671" cy="1969770"/>
            </a:xfrm>
            <a:prstGeom prst="rect">
              <a:avLst/>
            </a:prstGeom>
            <a:noFill/>
          </p:spPr>
          <p:txBody>
            <a:bodyPr wrap="square" rtlCol="0">
              <a:spAutoFit/>
            </a:bodyPr>
            <a:lstStyle/>
            <a:p>
              <a:r>
                <a:rPr lang="fr-FR" dirty="0">
                  <a:solidFill>
                    <a:schemeClr val="tx2"/>
                  </a:solidFill>
                  <a:latin typeface="Permanent Marker" pitchFamily="2" charset="0"/>
                  <a:ea typeface="Permanent Marker" pitchFamily="2" charset="0"/>
                </a:rPr>
                <a:t>HTTP 1.1</a:t>
              </a:r>
            </a:p>
            <a:p>
              <a:pPr algn="ctr"/>
              <a:r>
                <a:rPr lang="fr-FR" dirty="0">
                  <a:latin typeface="Permanent Marker" pitchFamily="2" charset="0"/>
                  <a:ea typeface="Permanent Marker" pitchFamily="2" charset="0"/>
                </a:rPr>
                <a:t>toujours d’ actualité</a:t>
              </a:r>
            </a:p>
            <a:p>
              <a:endParaRPr lang="fr-FR" dirty="0">
                <a:latin typeface="Permanent Marker" pitchFamily="2" charset="0"/>
                <a:ea typeface="Permanent Marker" pitchFamily="2" charset="0"/>
              </a:endParaRPr>
            </a:p>
            <a:p>
              <a:r>
                <a:rPr lang="fr-FR" dirty="0">
                  <a:latin typeface="Permanent Marker" pitchFamily="2" charset="0"/>
                  <a:ea typeface="Permanent Marker" pitchFamily="2" charset="0"/>
                </a:rPr>
                <a:t>existe : 1.0 1.1, 2.0</a:t>
              </a:r>
            </a:p>
            <a:p>
              <a:endParaRPr lang="fr-FR" dirty="0">
                <a:latin typeface="Permanent Marker" pitchFamily="2" charset="0"/>
                <a:ea typeface="Permanent Marker" pitchFamily="2" charset="0"/>
              </a:endParaRPr>
            </a:p>
            <a:p>
              <a:r>
                <a:rPr lang="fr-FR" sz="1400" dirty="0">
                  <a:latin typeface="Permanent Marker" pitchFamily="2" charset="0"/>
                  <a:ea typeface="Permanent Marker" pitchFamily="2" charset="0"/>
                </a:rPr>
                <a:t>2.0 succédera a 1.1</a:t>
              </a:r>
              <a:endParaRPr lang="fr-FR" dirty="0">
                <a:latin typeface="Permanent Marker" pitchFamily="2" charset="0"/>
                <a:ea typeface="Permanent Marker" pitchFamily="2" charset="0"/>
              </a:endParaRPr>
            </a:p>
          </p:txBody>
        </p:sp>
      </p:grpSp>
      <p:sp>
        <p:nvSpPr>
          <p:cNvPr id="7" name="ZoneTexte 6"/>
          <p:cNvSpPr txBox="1"/>
          <p:nvPr/>
        </p:nvSpPr>
        <p:spPr>
          <a:xfrm>
            <a:off x="7072330" y="5786454"/>
            <a:ext cx="1301959" cy="369332"/>
          </a:xfrm>
          <a:prstGeom prst="rect">
            <a:avLst/>
          </a:prstGeom>
          <a:noFill/>
        </p:spPr>
        <p:txBody>
          <a:bodyPr wrap="none" rtlCol="0">
            <a:spAutoFit/>
          </a:bodyPr>
          <a:lstStyle/>
          <a:p>
            <a:r>
              <a:rPr lang="fr-FR" dirty="0"/>
              <a:t>**chanceux</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AutoShape 2"/>
          <p:cNvSpPr>
            <a:spLocks noGrp="1" noChangeArrowheads="1"/>
          </p:cNvSpPr>
          <p:nvPr>
            <p:ph type="title"/>
          </p:nvPr>
        </p:nvSpPr>
        <p:spPr/>
        <p:txBody>
          <a:bodyPr/>
          <a:lstStyle/>
          <a:p>
            <a:pPr eaLnBrk="1" hangingPunct="1"/>
            <a:r>
              <a:rPr lang="fr-FR"/>
              <a:t>La DTD</a:t>
            </a:r>
          </a:p>
        </p:txBody>
      </p:sp>
      <p:sp>
        <p:nvSpPr>
          <p:cNvPr id="1486851" name="Rectangle 3"/>
          <p:cNvSpPr>
            <a:spLocks noGrp="1" noChangeArrowheads="1"/>
          </p:cNvSpPr>
          <p:nvPr>
            <p:ph idx="1"/>
          </p:nvPr>
        </p:nvSpPr>
        <p:spPr/>
        <p:txBody>
          <a:bodyPr/>
          <a:lstStyle/>
          <a:p>
            <a:r>
              <a:rPr lang="fr-FR" dirty="0"/>
              <a:t>Utilisation de la DTD</a:t>
            </a:r>
          </a:p>
          <a:p>
            <a:pPr lvl="1"/>
            <a:r>
              <a:rPr lang="fr-FR" dirty="0"/>
              <a:t> On spécifie la DTD utilisée dans le </a:t>
            </a:r>
            <a:r>
              <a:rPr lang="fr-FR" dirty="0">
                <a:solidFill>
                  <a:schemeClr val="tx2"/>
                </a:solidFill>
              </a:rPr>
              <a:t>&lt;!</a:t>
            </a:r>
            <a:r>
              <a:rPr lang="fr-FR" b="1" dirty="0">
                <a:solidFill>
                  <a:schemeClr val="tx2"/>
                </a:solidFill>
              </a:rPr>
              <a:t>DOCTYPE</a:t>
            </a:r>
            <a:r>
              <a:rPr lang="fr-FR" dirty="0"/>
              <a:t> du document XML</a:t>
            </a:r>
          </a:p>
          <a:p>
            <a:pPr lvl="1"/>
            <a:endParaRPr lang="fr-FR" dirty="0"/>
          </a:p>
          <a:p>
            <a:r>
              <a:rPr lang="fr-FR" dirty="0"/>
              <a:t>Validation par une DTD</a:t>
            </a:r>
          </a:p>
          <a:p>
            <a:pPr lvl="1"/>
            <a:r>
              <a:rPr lang="fr-FR" dirty="0"/>
              <a:t> On peut valider le fichier XML à l'aide d'un validateur en ligne (ex: w3.org)</a:t>
            </a:r>
          </a:p>
          <a:p>
            <a:pPr lvl="1"/>
            <a:r>
              <a:rPr lang="fr-FR" dirty="0"/>
              <a:t> Ou à l'aide d'un outil adapté (XML </a:t>
            </a:r>
            <a:r>
              <a:rPr lang="fr-FR" dirty="0" err="1"/>
              <a:t>Spy</a:t>
            </a:r>
            <a:r>
              <a:rPr lang="fr-FR" dirty="0"/>
              <a:t>, </a:t>
            </a:r>
            <a:r>
              <a:rPr lang="fr-FR" dirty="0" err="1"/>
              <a:t>eclipse</a:t>
            </a:r>
            <a:r>
              <a:rPr lang="fr-FR" dirty="0"/>
              <a:t>, w3c </a:t>
            </a:r>
            <a:r>
              <a:rPr lang="fr-FR" dirty="0" err="1"/>
              <a:t>validator</a:t>
            </a:r>
            <a:r>
              <a:rPr lang="fr-FR" dirty="0"/>
              <a:t>)</a:t>
            </a:r>
          </a:p>
          <a:p>
            <a:pPr lvl="1"/>
            <a:endParaRPr lang="fr-FR" dirty="0"/>
          </a:p>
        </p:txBody>
      </p:sp>
      <p:sp>
        <p:nvSpPr>
          <p:cNvPr id="5" name="Rectangle 13"/>
          <p:cNvSpPr>
            <a:spLocks noGrp="1" noChangeArrowheads="1"/>
          </p:cNvSpPr>
          <p:nvPr>
            <p:ph type="sldNum" sz="quarter" idx="12"/>
          </p:nvPr>
        </p:nvSpPr>
        <p:spPr>
          <a:ln/>
        </p:spPr>
        <p:txBody>
          <a:bodyPr>
            <a:normAutofit/>
          </a:bodyPr>
          <a:lstStyle/>
          <a:p>
            <a:pPr>
              <a:defRPr/>
            </a:pPr>
            <a:fld id="{440118AE-86E2-4D72-9E32-B828AE8433E6}" type="slidenum">
              <a:rPr lang="fr-FR"/>
              <a:pPr>
                <a:defRPr/>
              </a:pPr>
              <a:t>100</a:t>
            </a:fld>
            <a:endParaRPr lang="fr-F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AutoShape 2"/>
          <p:cNvSpPr>
            <a:spLocks noGrp="1" noChangeArrowheads="1"/>
          </p:cNvSpPr>
          <p:nvPr>
            <p:ph type="title"/>
          </p:nvPr>
        </p:nvSpPr>
        <p:spPr/>
        <p:txBody>
          <a:bodyPr/>
          <a:lstStyle/>
          <a:p>
            <a:pPr eaLnBrk="1" hangingPunct="1"/>
            <a:r>
              <a:rPr lang="fr-FR"/>
              <a:t>La DTD</a:t>
            </a:r>
          </a:p>
        </p:txBody>
      </p:sp>
      <p:sp>
        <p:nvSpPr>
          <p:cNvPr id="1490947" name="Rectangle 3"/>
          <p:cNvSpPr>
            <a:spLocks noGrp="1" noChangeArrowheads="1"/>
          </p:cNvSpPr>
          <p:nvPr>
            <p:ph idx="1"/>
          </p:nvPr>
        </p:nvSpPr>
        <p:spPr/>
        <p:txBody>
          <a:bodyPr>
            <a:normAutofit fontScale="77500" lnSpcReduction="20000"/>
          </a:bodyPr>
          <a:lstStyle/>
          <a:p>
            <a:r>
              <a:rPr lang="fr-FR" dirty="0"/>
              <a:t>DTD à racines multiples</a:t>
            </a:r>
          </a:p>
          <a:p>
            <a:pPr lvl="1"/>
            <a:r>
              <a:rPr lang="fr-FR" dirty="0"/>
              <a:t> Pourquoi plusieurs DTD dans un même doc</a:t>
            </a:r>
          </a:p>
          <a:p>
            <a:pPr lvl="1"/>
            <a:r>
              <a:rPr lang="fr-FR" dirty="0"/>
              <a:t> Entités "INCLUDE" et </a:t>
            </a:r>
            <a:r>
              <a:rPr lang="fr-FR" b="1" dirty="0">
                <a:solidFill>
                  <a:schemeClr val="tx2"/>
                </a:solidFill>
              </a:rPr>
              <a:t>SYSTEM</a:t>
            </a:r>
          </a:p>
          <a:p>
            <a:pPr lvl="1"/>
            <a:r>
              <a:rPr lang="fr-FR" dirty="0"/>
              <a:t> Attention aux conflits entre éléments de DTD</a:t>
            </a:r>
          </a:p>
          <a:p>
            <a:endParaRPr lang="fr-FR" dirty="0"/>
          </a:p>
          <a:p>
            <a:r>
              <a:rPr lang="fr-FR" dirty="0"/>
              <a:t>Extensibilité de la DTD</a:t>
            </a:r>
          </a:p>
          <a:p>
            <a:pPr lvl="1"/>
            <a:r>
              <a:rPr lang="fr-FR" dirty="0"/>
              <a:t> Grâce à la modularité basée sur les entités, la DTD devient extensible</a:t>
            </a:r>
          </a:p>
          <a:p>
            <a:pPr lvl="1"/>
            <a:r>
              <a:rPr lang="fr-FR" dirty="0"/>
              <a:t> On peut étendre une DTD à l'aide d'une DTD qui la complète</a:t>
            </a:r>
          </a:p>
          <a:p>
            <a:endParaRPr lang="fr-FR" dirty="0"/>
          </a:p>
          <a:p>
            <a:r>
              <a:rPr lang="fr-FR" dirty="0"/>
              <a:t>Réutilisabilité de la DTD</a:t>
            </a:r>
          </a:p>
          <a:p>
            <a:pPr lvl="1"/>
            <a:r>
              <a:rPr lang="fr-FR" dirty="0"/>
              <a:t> Grâce à la modularité basée sur les entités, la DTD devient réutilisable</a:t>
            </a:r>
          </a:p>
          <a:p>
            <a:pPr lvl="1"/>
            <a:r>
              <a:rPr lang="fr-FR" dirty="0"/>
              <a:t> On peut réutiliser nos DTD pour en compléter d'autres</a:t>
            </a:r>
          </a:p>
          <a:p>
            <a:pPr lvl="1"/>
            <a:r>
              <a:rPr lang="fr-FR" dirty="0"/>
              <a:t> Il faut repenser la création de DTD comme un système modulaire</a:t>
            </a:r>
          </a:p>
        </p:txBody>
      </p:sp>
      <p:sp>
        <p:nvSpPr>
          <p:cNvPr id="5" name="Rectangle 13"/>
          <p:cNvSpPr>
            <a:spLocks noGrp="1" noChangeArrowheads="1"/>
          </p:cNvSpPr>
          <p:nvPr>
            <p:ph type="sldNum" sz="quarter" idx="12"/>
          </p:nvPr>
        </p:nvSpPr>
        <p:spPr>
          <a:ln/>
        </p:spPr>
        <p:txBody>
          <a:bodyPr>
            <a:normAutofit/>
          </a:bodyPr>
          <a:lstStyle/>
          <a:p>
            <a:pPr>
              <a:defRPr/>
            </a:pPr>
            <a:fld id="{92883364-728B-4D63-A95A-88B5B470AAB1}" type="slidenum">
              <a:rPr lang="fr-FR"/>
              <a:pPr>
                <a:defRPr/>
              </a:pPr>
              <a:t>101</a:t>
            </a:fld>
            <a:endParaRPr lang="fr-F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82" name="AutoShape 2"/>
          <p:cNvSpPr>
            <a:spLocks noGrp="1" noChangeArrowheads="1"/>
          </p:cNvSpPr>
          <p:nvPr>
            <p:ph type="title"/>
          </p:nvPr>
        </p:nvSpPr>
        <p:spPr/>
        <p:txBody>
          <a:bodyPr/>
          <a:lstStyle/>
          <a:p>
            <a:pPr eaLnBrk="1" hangingPunct="1"/>
            <a:r>
              <a:rPr lang="fr-FR"/>
              <a:t>La DTD</a:t>
            </a:r>
          </a:p>
        </p:txBody>
      </p:sp>
      <p:sp>
        <p:nvSpPr>
          <p:cNvPr id="1505283" name="Rectangle 3"/>
          <p:cNvSpPr>
            <a:spLocks noGrp="1" noChangeArrowheads="1"/>
          </p:cNvSpPr>
          <p:nvPr>
            <p:ph idx="1"/>
          </p:nvPr>
        </p:nvSpPr>
        <p:spPr/>
        <p:txBody>
          <a:bodyPr>
            <a:normAutofit fontScale="92500" lnSpcReduction="20000"/>
          </a:bodyPr>
          <a:lstStyle/>
          <a:p>
            <a:r>
              <a:rPr lang="fr-FR"/>
              <a:t>Il existe des DTD spécialisées pour l'édition</a:t>
            </a:r>
          </a:p>
          <a:p>
            <a:r>
              <a:rPr lang="fr-FR"/>
              <a:t>DTD TEI (Text Encoding Initiative)</a:t>
            </a:r>
          </a:p>
          <a:p>
            <a:pPr lvl="1"/>
            <a:r>
              <a:rPr lang="fr-FR"/>
              <a:t> Pour les textes numérisés on a inventé le format TEI qui permet le balisage de texte afin d'en faciliter le traitement par un ordinateur</a:t>
            </a:r>
          </a:p>
          <a:p>
            <a:pPr lvl="1"/>
            <a:r>
              <a:rPr lang="fr-FR"/>
              <a:t> Cela a conduit à l'élaboration d'une DTD TEI et de lignes directrices</a:t>
            </a:r>
          </a:p>
          <a:p>
            <a:pPr lvl="1"/>
            <a:r>
              <a:rPr lang="fr-FR"/>
              <a:t> Il s'agit d'un système de DTD modulaire constituée par blocs</a:t>
            </a:r>
          </a:p>
          <a:p>
            <a:r>
              <a:rPr lang="fr-FR"/>
              <a:t>DTD MARC (MAchine-Readable Catalogging)</a:t>
            </a:r>
          </a:p>
          <a:p>
            <a:pPr lvl="1"/>
            <a:r>
              <a:rPr lang="fr-FR"/>
              <a:t> Le format MARC permet d'informatiser les catalogues de bibliothèques</a:t>
            </a:r>
          </a:p>
          <a:p>
            <a:pPr lvl="1"/>
            <a:r>
              <a:rPr lang="fr-FR"/>
              <a:t> D'abord DTD SGML (comme pour TEI) elle est devenue une spécification XML avec MARCXML</a:t>
            </a:r>
          </a:p>
        </p:txBody>
      </p:sp>
      <p:sp>
        <p:nvSpPr>
          <p:cNvPr id="5" name="Rectangle 13"/>
          <p:cNvSpPr>
            <a:spLocks noGrp="1" noChangeArrowheads="1"/>
          </p:cNvSpPr>
          <p:nvPr>
            <p:ph type="sldNum" sz="quarter" idx="12"/>
          </p:nvPr>
        </p:nvSpPr>
        <p:spPr>
          <a:ln/>
        </p:spPr>
        <p:txBody>
          <a:bodyPr>
            <a:normAutofit/>
          </a:bodyPr>
          <a:lstStyle/>
          <a:p>
            <a:pPr>
              <a:defRPr/>
            </a:pPr>
            <a:fld id="{99CE84FE-926E-42DB-B8CD-89333B819D94}" type="slidenum">
              <a:rPr lang="fr-FR"/>
              <a:pPr>
                <a:defRPr/>
              </a:pPr>
              <a:t>102</a:t>
            </a:fld>
            <a:endParaRPr lang="fr-F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994" name="AutoShape 2"/>
          <p:cNvSpPr>
            <a:spLocks noGrp="1" noChangeArrowheads="1"/>
          </p:cNvSpPr>
          <p:nvPr>
            <p:ph type="title"/>
          </p:nvPr>
        </p:nvSpPr>
        <p:spPr/>
        <p:txBody>
          <a:bodyPr/>
          <a:lstStyle/>
          <a:p>
            <a:pPr eaLnBrk="1" hangingPunct="1"/>
            <a:r>
              <a:rPr lang="fr-FR"/>
              <a:t>La DTD</a:t>
            </a:r>
          </a:p>
        </p:txBody>
      </p:sp>
      <p:sp>
        <p:nvSpPr>
          <p:cNvPr id="1492995" name="Rectangle 3"/>
          <p:cNvSpPr>
            <a:spLocks noGrp="1" noChangeArrowheads="1"/>
          </p:cNvSpPr>
          <p:nvPr>
            <p:ph idx="1"/>
          </p:nvPr>
        </p:nvSpPr>
        <p:spPr/>
        <p:txBody>
          <a:bodyPr>
            <a:normAutofit fontScale="77500" lnSpcReduction="20000"/>
          </a:bodyPr>
          <a:lstStyle/>
          <a:p>
            <a:r>
              <a:rPr lang="fr-FR" dirty="0"/>
              <a:t>Les limites de la DTD</a:t>
            </a:r>
          </a:p>
          <a:p>
            <a:pPr lvl="1"/>
            <a:endParaRPr lang="fr-FR" dirty="0"/>
          </a:p>
          <a:p>
            <a:pPr lvl="1"/>
            <a:r>
              <a:rPr lang="fr-FR" dirty="0"/>
              <a:t> Typage limité</a:t>
            </a:r>
          </a:p>
          <a:p>
            <a:pPr lvl="2"/>
            <a:r>
              <a:rPr lang="fr-FR" dirty="0"/>
              <a:t> Le </a:t>
            </a:r>
            <a:r>
              <a:rPr lang="fr-FR" b="1" dirty="0"/>
              <a:t>typage</a:t>
            </a:r>
            <a:r>
              <a:rPr lang="fr-FR" dirty="0"/>
              <a:t> de données à l'aide de </a:t>
            </a:r>
            <a:r>
              <a:rPr lang="fr-FR" b="1" dirty="0"/>
              <a:t>DTD</a:t>
            </a:r>
            <a:r>
              <a:rPr lang="fr-FR" dirty="0"/>
              <a:t> est </a:t>
            </a:r>
            <a:r>
              <a:rPr lang="fr-FR" b="1" dirty="0"/>
              <a:t>limité</a:t>
            </a:r>
          </a:p>
          <a:p>
            <a:pPr lvl="2"/>
            <a:r>
              <a:rPr lang="fr-FR" dirty="0"/>
              <a:t> seuls les </a:t>
            </a:r>
            <a:r>
              <a:rPr lang="fr-FR" b="1" dirty="0"/>
              <a:t>attributs</a:t>
            </a:r>
            <a:r>
              <a:rPr lang="fr-FR" dirty="0"/>
              <a:t> peuvent être </a:t>
            </a:r>
            <a:r>
              <a:rPr lang="fr-FR" b="1" dirty="0"/>
              <a:t>typés</a:t>
            </a:r>
            <a:r>
              <a:rPr lang="fr-FR" dirty="0"/>
              <a:t> et </a:t>
            </a:r>
            <a:r>
              <a:rPr lang="fr-FR" b="1" dirty="0"/>
              <a:t>pas</a:t>
            </a:r>
            <a:r>
              <a:rPr lang="fr-FR" dirty="0"/>
              <a:t> très </a:t>
            </a:r>
            <a:r>
              <a:rPr lang="fr-FR" b="1" dirty="0"/>
              <a:t>fortement</a:t>
            </a:r>
            <a:r>
              <a:rPr lang="fr-FR" dirty="0"/>
              <a:t>( </a:t>
            </a:r>
            <a:r>
              <a:rPr lang="fr-FR" dirty="0" err="1"/>
              <a:t>enum</a:t>
            </a:r>
            <a:r>
              <a:rPr lang="fr-FR" dirty="0"/>
              <a:t>)</a:t>
            </a:r>
          </a:p>
          <a:p>
            <a:pPr lvl="2"/>
            <a:r>
              <a:rPr lang="fr-FR" dirty="0"/>
              <a:t> le contenu des éléments est élément ou texte (</a:t>
            </a:r>
            <a:r>
              <a:rPr lang="fr-FR" b="1" dirty="0">
                <a:solidFill>
                  <a:schemeClr val="tx2"/>
                </a:solidFill>
              </a:rPr>
              <a:t>#PCDATA</a:t>
            </a:r>
            <a:r>
              <a:rPr lang="fr-FR" dirty="0"/>
              <a:t>)</a:t>
            </a:r>
          </a:p>
          <a:p>
            <a:pPr lvl="2"/>
            <a:r>
              <a:rPr lang="fr-FR" dirty="0"/>
              <a:t> </a:t>
            </a:r>
            <a:r>
              <a:rPr lang="fr-FR" b="1" dirty="0"/>
              <a:t>impossible de définir des plages </a:t>
            </a:r>
            <a:r>
              <a:rPr lang="fr-FR" dirty="0"/>
              <a:t>(ex: 18-60 ans)</a:t>
            </a:r>
          </a:p>
          <a:p>
            <a:pPr lvl="1"/>
            <a:endParaRPr lang="fr-FR" dirty="0"/>
          </a:p>
          <a:p>
            <a:pPr lvl="1"/>
            <a:r>
              <a:rPr lang="fr-FR" dirty="0"/>
              <a:t> Structuration problématique</a:t>
            </a:r>
          </a:p>
          <a:p>
            <a:pPr lvl="2"/>
            <a:r>
              <a:rPr lang="fr-FR" dirty="0"/>
              <a:t> de plus, il est </a:t>
            </a:r>
            <a:r>
              <a:rPr lang="fr-FR" b="1" dirty="0"/>
              <a:t>difficile </a:t>
            </a:r>
            <a:r>
              <a:rPr lang="fr-FR" dirty="0"/>
              <a:t>de </a:t>
            </a:r>
            <a:r>
              <a:rPr lang="fr-FR" b="1" dirty="0"/>
              <a:t>relier </a:t>
            </a:r>
            <a:r>
              <a:rPr lang="fr-FR" dirty="0"/>
              <a:t>des éléments </a:t>
            </a:r>
            <a:r>
              <a:rPr lang="fr-FR" b="1" dirty="0"/>
              <a:t>non-parent/enfants</a:t>
            </a:r>
            <a:r>
              <a:rPr lang="fr-FR" dirty="0"/>
              <a:t> entre eux</a:t>
            </a:r>
          </a:p>
          <a:p>
            <a:pPr lvl="2"/>
            <a:r>
              <a:rPr lang="fr-FR" dirty="0"/>
              <a:t> et il est </a:t>
            </a:r>
            <a:r>
              <a:rPr lang="fr-FR" b="1" dirty="0"/>
              <a:t>impossible</a:t>
            </a:r>
            <a:r>
              <a:rPr lang="fr-FR" dirty="0"/>
              <a:t> de </a:t>
            </a:r>
            <a:r>
              <a:rPr lang="fr-FR" b="1" dirty="0"/>
              <a:t>nommer 2 éléments</a:t>
            </a:r>
            <a:r>
              <a:rPr lang="fr-FR" dirty="0"/>
              <a:t> de la même </a:t>
            </a:r>
            <a:r>
              <a:rPr lang="fr-FR" b="1" dirty="0"/>
              <a:t>manière</a:t>
            </a:r>
            <a:br>
              <a:rPr lang="fr-FR" dirty="0"/>
            </a:br>
            <a:r>
              <a:rPr lang="fr-FR" dirty="0"/>
              <a:t>même s'ils font partie de structures différentes</a:t>
            </a:r>
          </a:p>
          <a:p>
            <a:pPr lvl="2"/>
            <a:r>
              <a:rPr lang="fr-FR" dirty="0"/>
              <a:t> par exemple, les lignes suivantes ne peuvent être définies dans une DTD :</a:t>
            </a:r>
            <a:br>
              <a:rPr lang="fr-FR" dirty="0"/>
            </a:br>
            <a:r>
              <a:rPr lang="fr-FR" dirty="0"/>
              <a:t>&lt;parent&gt;&lt;nom value="…" </a:t>
            </a:r>
            <a:r>
              <a:rPr lang="fr-FR" dirty="0" err="1"/>
              <a:t>nom_jf</a:t>
            </a:r>
            <a:r>
              <a:rPr lang="fr-FR" dirty="0"/>
              <a:t>="…" /&gt;&lt;</a:t>
            </a:r>
            <a:r>
              <a:rPr lang="fr-FR" dirty="0" err="1"/>
              <a:t>prenom</a:t>
            </a:r>
            <a:r>
              <a:rPr lang="fr-FR" dirty="0"/>
              <a:t> value="…" /&gt;&lt;/parent&gt;</a:t>
            </a:r>
            <a:br>
              <a:rPr lang="fr-FR" dirty="0"/>
            </a:br>
            <a:r>
              <a:rPr lang="fr-FR" dirty="0"/>
              <a:t>&lt;enfant&gt;&lt;nom value="…" /&gt;&lt;</a:t>
            </a:r>
            <a:r>
              <a:rPr lang="fr-FR" dirty="0" err="1"/>
              <a:t>prenom</a:t>
            </a:r>
            <a:r>
              <a:rPr lang="fr-FR" dirty="0"/>
              <a:t> value="…" /&gt;&lt;/enfant&gt;</a:t>
            </a:r>
          </a:p>
        </p:txBody>
      </p:sp>
      <p:sp>
        <p:nvSpPr>
          <p:cNvPr id="5" name="Rectangle 13"/>
          <p:cNvSpPr>
            <a:spLocks noGrp="1" noChangeArrowheads="1"/>
          </p:cNvSpPr>
          <p:nvPr>
            <p:ph type="sldNum" sz="quarter" idx="12"/>
          </p:nvPr>
        </p:nvSpPr>
        <p:spPr>
          <a:ln/>
        </p:spPr>
        <p:txBody>
          <a:bodyPr>
            <a:normAutofit/>
          </a:bodyPr>
          <a:lstStyle/>
          <a:p>
            <a:pPr>
              <a:defRPr/>
            </a:pPr>
            <a:fld id="{4C2A4F28-4437-4CE1-917F-61F320E914C4}" type="slidenum">
              <a:rPr lang="fr-FR"/>
              <a:pPr>
                <a:defRPr/>
              </a:pPr>
              <a:t>103</a:t>
            </a:fld>
            <a:endParaRPr lang="fr-F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AutoShape 2"/>
          <p:cNvSpPr>
            <a:spLocks noGrp="1" noChangeArrowheads="1"/>
          </p:cNvSpPr>
          <p:nvPr>
            <p:ph type="title"/>
          </p:nvPr>
        </p:nvSpPr>
        <p:spPr/>
        <p:txBody>
          <a:bodyPr/>
          <a:lstStyle/>
          <a:p>
            <a:pPr eaLnBrk="1" hangingPunct="1"/>
            <a:r>
              <a:rPr lang="fr-FR"/>
              <a:t>Les schémas XML</a:t>
            </a:r>
          </a:p>
        </p:txBody>
      </p:sp>
      <p:sp>
        <p:nvSpPr>
          <p:cNvPr id="1456131"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Définition du XML </a:t>
            </a:r>
            <a:r>
              <a:rPr lang="fr-FR" dirty="0" err="1">
                <a:ea typeface="MS Mincho" pitchFamily="49" charset="-128"/>
              </a:rPr>
              <a:t>Schema</a:t>
            </a:r>
            <a:r>
              <a:rPr lang="fr-FR" dirty="0">
                <a:ea typeface="MS Mincho" pitchFamily="49" charset="-128"/>
              </a:rPr>
              <a:t> (XSD)</a:t>
            </a:r>
          </a:p>
          <a:p>
            <a:pPr lvl="1" eaLnBrk="1" hangingPunct="1"/>
            <a:r>
              <a:rPr lang="fr-FR" dirty="0">
                <a:cs typeface="Courier New" pitchFamily="49" charset="0"/>
              </a:rPr>
              <a:t> Un </a:t>
            </a:r>
            <a:r>
              <a:rPr lang="fr-FR" dirty="0">
                <a:solidFill>
                  <a:srgbClr val="FF0000"/>
                </a:solidFill>
                <a:cs typeface="Courier New" pitchFamily="49" charset="0"/>
              </a:rPr>
              <a:t>XSD</a:t>
            </a:r>
            <a:r>
              <a:rPr lang="fr-FR" dirty="0">
                <a:cs typeface="Courier New" pitchFamily="49" charset="0"/>
              </a:rPr>
              <a:t> (XML </a:t>
            </a:r>
            <a:r>
              <a:rPr lang="fr-FR" dirty="0" err="1">
                <a:cs typeface="Courier New" pitchFamily="49" charset="0"/>
              </a:rPr>
              <a:t>Schema</a:t>
            </a:r>
            <a:r>
              <a:rPr lang="fr-FR" dirty="0">
                <a:cs typeface="Courier New" pitchFamily="49" charset="0"/>
              </a:rPr>
              <a:t> </a:t>
            </a:r>
            <a:r>
              <a:rPr lang="fr-FR" dirty="0" err="1">
                <a:cs typeface="Courier New" pitchFamily="49" charset="0"/>
              </a:rPr>
              <a:t>Definition</a:t>
            </a:r>
            <a:r>
              <a:rPr lang="fr-FR" dirty="0">
                <a:cs typeface="Courier New" pitchFamily="49" charset="0"/>
              </a:rPr>
              <a:t>) ou </a:t>
            </a:r>
            <a:r>
              <a:rPr lang="fr-FR" b="1" dirty="0">
                <a:cs typeface="Courier New" pitchFamily="49" charset="0"/>
              </a:rPr>
              <a:t>XML </a:t>
            </a:r>
            <a:r>
              <a:rPr lang="fr-FR" b="1" dirty="0" err="1">
                <a:cs typeface="Courier New" pitchFamily="49" charset="0"/>
              </a:rPr>
              <a:t>schema</a:t>
            </a:r>
            <a:r>
              <a:rPr lang="fr-FR" dirty="0">
                <a:cs typeface="Courier New" pitchFamily="49" charset="0"/>
              </a:rPr>
              <a:t>, </a:t>
            </a:r>
            <a:r>
              <a:rPr lang="fr-FR" dirty="0"/>
              <a:t>fournit, tout comme la </a:t>
            </a:r>
            <a:r>
              <a:rPr lang="fr-FR" dirty="0">
                <a:solidFill>
                  <a:schemeClr val="tx2"/>
                </a:solidFill>
              </a:rPr>
              <a:t>DTD</a:t>
            </a:r>
            <a:r>
              <a:rPr lang="fr-FR" dirty="0"/>
              <a:t>, des règles prompt à valider un document</a:t>
            </a:r>
          </a:p>
          <a:p>
            <a:pPr lvl="1" eaLnBrk="1" hangingPunct="1"/>
            <a:endParaRPr lang="fr-FR" dirty="0"/>
          </a:p>
          <a:p>
            <a:pPr lvl="1" eaLnBrk="1" hangingPunct="1"/>
            <a:r>
              <a:rPr lang="fr-FR" dirty="0"/>
              <a:t>il est </a:t>
            </a:r>
            <a:r>
              <a:rPr lang="fr-FR" b="1" dirty="0"/>
              <a:t>extensible</a:t>
            </a:r>
            <a:r>
              <a:rPr lang="fr-FR" dirty="0"/>
              <a:t> pour extension future, </a:t>
            </a:r>
          </a:p>
          <a:p>
            <a:pPr lvl="1" eaLnBrk="1" hangingPunct="1"/>
            <a:endParaRPr lang="fr-FR" dirty="0"/>
          </a:p>
          <a:p>
            <a:pPr lvl="1" eaLnBrk="1" hangingPunct="1"/>
            <a:r>
              <a:rPr lang="fr-FR" b="1" dirty="0"/>
              <a:t>supporte</a:t>
            </a:r>
            <a:r>
              <a:rPr lang="fr-FR" dirty="0"/>
              <a:t> l’usage de </a:t>
            </a:r>
            <a:r>
              <a:rPr lang="fr-FR" b="1" dirty="0" err="1"/>
              <a:t>namespace</a:t>
            </a:r>
            <a:r>
              <a:rPr lang="fr-FR" dirty="0"/>
              <a:t> en son sein, </a:t>
            </a:r>
          </a:p>
          <a:p>
            <a:pPr lvl="1" eaLnBrk="1" hangingPunct="1"/>
            <a:endParaRPr lang="fr-FR" dirty="0"/>
          </a:p>
          <a:p>
            <a:pPr lvl="1" eaLnBrk="1" hangingPunct="1"/>
            <a:r>
              <a:rPr lang="fr-FR" b="1" dirty="0"/>
              <a:t>supporte</a:t>
            </a:r>
            <a:r>
              <a:rPr lang="fr-FR" dirty="0"/>
              <a:t> plus </a:t>
            </a:r>
            <a:r>
              <a:rPr lang="fr-FR" b="1" dirty="0"/>
              <a:t>de types de données</a:t>
            </a:r>
            <a:r>
              <a:rPr lang="fr-FR" dirty="0"/>
              <a:t> (</a:t>
            </a:r>
            <a:r>
              <a:rPr lang="fr-FR" sz="3200" b="1" i="1" dirty="0"/>
              <a:t>25 </a:t>
            </a:r>
            <a:r>
              <a:rPr lang="fr-FR" sz="3200" b="1" i="1" dirty="0" err="1"/>
              <a:t>built</a:t>
            </a:r>
            <a:r>
              <a:rPr lang="fr-FR" sz="3200" b="1" i="1" dirty="0"/>
              <a:t>-in</a:t>
            </a:r>
            <a:r>
              <a:rPr lang="fr-FR" dirty="0"/>
              <a:t>), </a:t>
            </a:r>
          </a:p>
          <a:p>
            <a:pPr lvl="1" eaLnBrk="1" hangingPunct="1"/>
            <a:endParaRPr lang="fr-FR" dirty="0"/>
          </a:p>
          <a:p>
            <a:pPr lvl="1" eaLnBrk="1" hangingPunct="1"/>
            <a:r>
              <a:rPr lang="fr-FR" dirty="0"/>
              <a:t>peut </a:t>
            </a:r>
            <a:r>
              <a:rPr lang="fr-FR" b="1" dirty="0"/>
              <a:t>exprimer</a:t>
            </a:r>
            <a:r>
              <a:rPr lang="fr-FR" dirty="0"/>
              <a:t> la </a:t>
            </a:r>
            <a:r>
              <a:rPr lang="fr-FR" b="1" dirty="0"/>
              <a:t>relation</a:t>
            </a:r>
            <a:r>
              <a:rPr lang="fr-FR" dirty="0"/>
              <a:t> entre attributs (existence conjointes ou incompatibles), </a:t>
            </a:r>
          </a:p>
          <a:p>
            <a:pPr lvl="1" eaLnBrk="1" hangingPunct="1"/>
            <a:endParaRPr lang="fr-FR" dirty="0"/>
          </a:p>
          <a:p>
            <a:pPr lvl="1" eaLnBrk="1" hangingPunct="1"/>
            <a:r>
              <a:rPr lang="fr-FR" sz="3200" b="1" dirty="0"/>
              <a:t>exprimé en pur XML</a:t>
            </a:r>
          </a:p>
          <a:p>
            <a:pPr lvl="1" eaLnBrk="1" hangingPunct="1"/>
            <a:endParaRPr lang="fr-FR" dirty="0"/>
          </a:p>
          <a:p>
            <a:r>
              <a:rPr lang="fr-FR" dirty="0"/>
              <a:t>Utilisation d'un schéma</a:t>
            </a:r>
          </a:p>
          <a:p>
            <a:pPr lvl="1" eaLnBrk="1" hangingPunct="1"/>
            <a:r>
              <a:rPr lang="fr-FR" dirty="0"/>
              <a:t> On fait référence à un schéma dans un fichier XML par :</a:t>
            </a:r>
            <a:br>
              <a:rPr lang="fr-FR" dirty="0"/>
            </a:br>
            <a:r>
              <a:rPr lang="fr-FR" b="1" dirty="0"/>
              <a:t>&lt;</a:t>
            </a:r>
            <a:r>
              <a:rPr lang="fr-FR" b="1" i="1" dirty="0" err="1">
                <a:solidFill>
                  <a:schemeClr val="tx2"/>
                </a:solidFill>
              </a:rPr>
              <a:t>emtRoot</a:t>
            </a:r>
            <a:r>
              <a:rPr lang="fr-FR" dirty="0"/>
              <a:t> 	</a:t>
            </a:r>
            <a:r>
              <a:rPr lang="fr-FR" b="1" dirty="0" err="1">
                <a:solidFill>
                  <a:srgbClr val="FF0000"/>
                </a:solidFill>
              </a:rPr>
              <a:t>xmlns:xsi</a:t>
            </a:r>
            <a:r>
              <a:rPr lang="fr-FR" dirty="0"/>
              <a:t>="http://www.w3.org/2001/XMLSchema-instance" 			</a:t>
            </a:r>
            <a:r>
              <a:rPr lang="fr-FR" b="1" dirty="0" err="1">
                <a:solidFill>
                  <a:srgbClr val="FF0000"/>
                </a:solidFill>
              </a:rPr>
              <a:t>xsi:schemaLocation</a:t>
            </a:r>
            <a:r>
              <a:rPr lang="fr-FR" dirty="0"/>
              <a:t>="fichier.xsd"</a:t>
            </a:r>
            <a:r>
              <a:rPr lang="fr-FR" b="1" dirty="0"/>
              <a:t>&gt;</a:t>
            </a:r>
            <a:endParaRPr lang="fr-FR" b="1" dirty="0">
              <a:cs typeface="Courier New" pitchFamily="49" charset="0"/>
            </a:endParaRPr>
          </a:p>
        </p:txBody>
      </p:sp>
      <p:sp>
        <p:nvSpPr>
          <p:cNvPr id="5" name="Rectangle 13"/>
          <p:cNvSpPr>
            <a:spLocks noGrp="1" noChangeArrowheads="1"/>
          </p:cNvSpPr>
          <p:nvPr>
            <p:ph type="sldNum" sz="quarter" idx="12"/>
          </p:nvPr>
        </p:nvSpPr>
        <p:spPr>
          <a:ln/>
        </p:spPr>
        <p:txBody>
          <a:bodyPr>
            <a:normAutofit/>
          </a:bodyPr>
          <a:lstStyle/>
          <a:p>
            <a:pPr>
              <a:defRPr/>
            </a:pPr>
            <a:fld id="{3553DD80-0B47-4370-8FEB-F69B30A7243B}" type="slidenum">
              <a:rPr lang="fr-FR"/>
              <a:pPr>
                <a:defRPr/>
              </a:pPr>
              <a:t>104</a:t>
            </a:fld>
            <a:endParaRPr lang="fr-F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0338" name="AutoShape 2"/>
          <p:cNvSpPr>
            <a:spLocks noGrp="1" noChangeArrowheads="1"/>
          </p:cNvSpPr>
          <p:nvPr>
            <p:ph type="title"/>
          </p:nvPr>
        </p:nvSpPr>
        <p:spPr/>
        <p:txBody>
          <a:bodyPr/>
          <a:lstStyle/>
          <a:p>
            <a:pPr eaLnBrk="1" hangingPunct="1"/>
            <a:r>
              <a:rPr lang="fr-FR"/>
              <a:t>Les schémas XML</a:t>
            </a:r>
          </a:p>
        </p:txBody>
      </p:sp>
      <p:sp>
        <p:nvSpPr>
          <p:cNvPr id="1550339" name="Rectangle 3"/>
          <p:cNvSpPr>
            <a:spLocks noGrp="1" noChangeArrowheads="1"/>
          </p:cNvSpPr>
          <p:nvPr>
            <p:ph idx="1"/>
          </p:nvPr>
        </p:nvSpPr>
        <p:spPr/>
        <p:txBody>
          <a:bodyPr>
            <a:normAutofit fontScale="92500" lnSpcReduction="20000"/>
          </a:bodyPr>
          <a:lstStyle/>
          <a:p>
            <a:r>
              <a:rPr lang="fr-FR" dirty="0"/>
              <a:t>La syntaxe du langage</a:t>
            </a:r>
          </a:p>
          <a:p>
            <a:pPr lvl="1"/>
            <a:endParaRPr lang="fr-FR" dirty="0"/>
          </a:p>
          <a:p>
            <a:pPr lvl="1"/>
            <a:r>
              <a:rPr lang="fr-FR" dirty="0"/>
              <a:t> à la différence des </a:t>
            </a:r>
            <a:r>
              <a:rPr lang="fr-FR" b="1" dirty="0">
                <a:solidFill>
                  <a:srgbClr val="00B050"/>
                </a:solidFill>
              </a:rPr>
              <a:t>DTD</a:t>
            </a:r>
            <a:r>
              <a:rPr lang="fr-FR" dirty="0"/>
              <a:t>, spécifiées en </a:t>
            </a:r>
            <a:r>
              <a:rPr lang="fr-FR" b="1" dirty="0">
                <a:solidFill>
                  <a:schemeClr val="tx2"/>
                </a:solidFill>
              </a:rPr>
              <a:t>EBNF</a:t>
            </a:r>
            <a:r>
              <a:rPr lang="fr-FR" dirty="0"/>
              <a:t>, les schémas sont exprimés en </a:t>
            </a:r>
            <a:r>
              <a:rPr lang="fr-FR" dirty="0">
                <a:solidFill>
                  <a:srgbClr val="FF0000"/>
                </a:solidFill>
              </a:rPr>
              <a:t>XML</a:t>
            </a:r>
            <a:r>
              <a:rPr lang="fr-FR" dirty="0"/>
              <a:t> (auto-déclaratif)</a:t>
            </a:r>
          </a:p>
          <a:p>
            <a:pPr lvl="1"/>
            <a:endParaRPr lang="fr-FR" dirty="0"/>
          </a:p>
          <a:p>
            <a:pPr lvl="1"/>
            <a:r>
              <a:rPr lang="fr-FR" dirty="0"/>
              <a:t> </a:t>
            </a:r>
            <a:r>
              <a:rPr lang="fr-FR" dirty="0">
                <a:cs typeface="Courier New" pitchFamily="49" charset="0"/>
              </a:rPr>
              <a:t>l’élément racine est le &lt;</a:t>
            </a:r>
            <a:r>
              <a:rPr lang="fr-FR" b="1" dirty="0" err="1">
                <a:solidFill>
                  <a:schemeClr val="tx2"/>
                </a:solidFill>
                <a:cs typeface="Courier New" pitchFamily="49" charset="0"/>
              </a:rPr>
              <a:t>schema</a:t>
            </a:r>
            <a:r>
              <a:rPr lang="fr-FR" dirty="0">
                <a:cs typeface="Courier New" pitchFamily="49" charset="0"/>
              </a:rPr>
              <a:t>&gt;</a:t>
            </a:r>
          </a:p>
          <a:p>
            <a:pPr lvl="1"/>
            <a:endParaRPr lang="fr-FR" dirty="0">
              <a:cs typeface="Courier New" pitchFamily="49" charset="0"/>
            </a:endParaRPr>
          </a:p>
          <a:p>
            <a:pPr lvl="1"/>
            <a:r>
              <a:rPr lang="fr-FR" dirty="0">
                <a:cs typeface="Courier New" pitchFamily="49" charset="0"/>
              </a:rPr>
              <a:t> exemple de définition d'un élément :</a:t>
            </a:r>
            <a:br>
              <a:rPr lang="fr-FR" dirty="0">
                <a:cs typeface="Courier New" pitchFamily="49" charset="0"/>
              </a:rPr>
            </a:br>
            <a:r>
              <a:rPr lang="fr-FR" b="1"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="nom" </a:t>
            </a:r>
            <a:r>
              <a:rPr lang="fr-FR" b="1" dirty="0">
                <a:solidFill>
                  <a:srgbClr val="FF0000"/>
                </a:solidFill>
                <a:cs typeface="Courier New" pitchFamily="49" charset="0"/>
              </a:rPr>
              <a:t>type</a:t>
            </a:r>
            <a:r>
              <a:rPr lang="fr-FR" dirty="0">
                <a:cs typeface="Courier New" pitchFamily="49" charset="0"/>
              </a:rPr>
              <a:t>="</a:t>
            </a:r>
            <a:r>
              <a:rPr lang="fr-FR" dirty="0" err="1">
                <a:cs typeface="Courier New" pitchFamily="49" charset="0"/>
              </a:rPr>
              <a:t>xs:string</a:t>
            </a:r>
            <a:r>
              <a:rPr lang="fr-FR" dirty="0">
                <a:cs typeface="Courier New" pitchFamily="49" charset="0"/>
              </a:rPr>
              <a:t>" </a:t>
            </a:r>
            <a:r>
              <a:rPr lang="fr-FR" b="1" dirty="0">
                <a:cs typeface="Courier New" pitchFamily="49" charset="0"/>
              </a:rPr>
              <a:t>/&gt;</a:t>
            </a:r>
          </a:p>
          <a:p>
            <a:pPr lvl="1"/>
            <a:endParaRPr lang="fr-FR" dirty="0">
              <a:cs typeface="Courier New" pitchFamily="49" charset="0"/>
            </a:endParaRPr>
          </a:p>
          <a:p>
            <a:pPr lvl="1"/>
            <a:r>
              <a:rPr lang="fr-FR" dirty="0">
                <a:cs typeface="Courier New" pitchFamily="49" charset="0"/>
              </a:rPr>
              <a:t> exemple de définition d'un attribut</a:t>
            </a:r>
            <a:br>
              <a:rPr lang="fr-FR" dirty="0">
                <a:cs typeface="Courier New" pitchFamily="49" charset="0"/>
              </a:rPr>
            </a:br>
            <a:r>
              <a:rPr lang="fr-FR" b="1" dirty="0">
                <a:cs typeface="Courier New" pitchFamily="49" charset="0"/>
              </a:rPr>
              <a:t>&lt;</a:t>
            </a:r>
            <a:r>
              <a:rPr lang="fr-FR" b="1" dirty="0" err="1">
                <a:solidFill>
                  <a:schemeClr val="tx2"/>
                </a:solidFill>
                <a:cs typeface="Courier New" pitchFamily="49" charset="0"/>
              </a:rPr>
              <a:t>xs:attribute</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="nom" </a:t>
            </a:r>
            <a:r>
              <a:rPr lang="fr-FR" b="1" dirty="0">
                <a:solidFill>
                  <a:srgbClr val="FF0000"/>
                </a:solidFill>
                <a:cs typeface="Courier New" pitchFamily="49" charset="0"/>
              </a:rPr>
              <a:t>type</a:t>
            </a:r>
            <a:r>
              <a:rPr lang="fr-FR" dirty="0">
                <a:cs typeface="Courier New" pitchFamily="49" charset="0"/>
              </a:rPr>
              <a:t>="</a:t>
            </a:r>
            <a:r>
              <a:rPr lang="fr-FR" dirty="0" err="1">
                <a:cs typeface="Courier New" pitchFamily="49" charset="0"/>
              </a:rPr>
              <a:t>xs:string</a:t>
            </a:r>
            <a:r>
              <a:rPr lang="fr-FR" dirty="0">
                <a:cs typeface="Courier New" pitchFamily="49" charset="0"/>
              </a:rPr>
              <a:t>" use="</a:t>
            </a:r>
            <a:r>
              <a:rPr lang="fr-FR" dirty="0" err="1">
                <a:cs typeface="Courier New" pitchFamily="49" charset="0"/>
              </a:rPr>
              <a:t>required</a:t>
            </a:r>
            <a:r>
              <a:rPr lang="fr-FR" dirty="0">
                <a:cs typeface="Courier New" pitchFamily="49" charset="0"/>
              </a:rPr>
              <a:t>" </a:t>
            </a:r>
            <a:r>
              <a:rPr lang="fr-FR" b="1" dirty="0">
                <a:cs typeface="Courier New" pitchFamily="49" charset="0"/>
              </a:rPr>
              <a:t>/&gt;</a:t>
            </a:r>
          </a:p>
        </p:txBody>
      </p:sp>
      <p:sp>
        <p:nvSpPr>
          <p:cNvPr id="5" name="Rectangle 13"/>
          <p:cNvSpPr>
            <a:spLocks noGrp="1" noChangeArrowheads="1"/>
          </p:cNvSpPr>
          <p:nvPr>
            <p:ph type="sldNum" sz="quarter" idx="12"/>
          </p:nvPr>
        </p:nvSpPr>
        <p:spPr>
          <a:ln/>
        </p:spPr>
        <p:txBody>
          <a:bodyPr>
            <a:normAutofit/>
          </a:bodyPr>
          <a:lstStyle/>
          <a:p>
            <a:pPr>
              <a:defRPr/>
            </a:pPr>
            <a:fld id="{C8AC3A34-9537-4289-9C17-B3503477A95D}" type="slidenum">
              <a:rPr lang="fr-FR"/>
              <a:pPr>
                <a:defRPr/>
              </a:pPr>
              <a:t>105</a:t>
            </a:fld>
            <a:endParaRPr lang="fr-F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2386" name="AutoShape 2"/>
          <p:cNvSpPr>
            <a:spLocks noGrp="1" noChangeArrowheads="1"/>
          </p:cNvSpPr>
          <p:nvPr>
            <p:ph type="title"/>
          </p:nvPr>
        </p:nvSpPr>
        <p:spPr/>
        <p:txBody>
          <a:bodyPr/>
          <a:lstStyle/>
          <a:p>
            <a:pPr eaLnBrk="1" hangingPunct="1"/>
            <a:r>
              <a:rPr lang="fr-FR"/>
              <a:t>Les schémas XML</a:t>
            </a:r>
          </a:p>
        </p:txBody>
      </p:sp>
      <p:sp>
        <p:nvSpPr>
          <p:cNvPr id="1552387" name="Rectangle 3"/>
          <p:cNvSpPr>
            <a:spLocks noGrp="1" noChangeArrowheads="1"/>
          </p:cNvSpPr>
          <p:nvPr>
            <p:ph idx="1"/>
          </p:nvPr>
        </p:nvSpPr>
        <p:spPr/>
        <p:txBody>
          <a:bodyPr>
            <a:normAutofit fontScale="92500" lnSpcReduction="10000"/>
          </a:bodyPr>
          <a:lstStyle/>
          <a:p>
            <a:r>
              <a:rPr lang="fr-FR"/>
              <a:t>Définition du vocabulaire</a:t>
            </a:r>
          </a:p>
          <a:p>
            <a:pPr lvl="1"/>
            <a:r>
              <a:rPr lang="fr-FR"/>
              <a:t> les schémas permettent de définir un vocabulaire</a:t>
            </a:r>
          </a:p>
          <a:p>
            <a:pPr lvl="1"/>
            <a:r>
              <a:rPr lang="fr-FR"/>
              <a:t> des noms d'éléments</a:t>
            </a:r>
          </a:p>
          <a:p>
            <a:pPr lvl="1"/>
            <a:r>
              <a:rPr lang="fr-FR"/>
              <a:t> des noms d'attributs</a:t>
            </a:r>
          </a:p>
          <a:p>
            <a:pPr lvl="1"/>
            <a:endParaRPr lang="fr-FR"/>
          </a:p>
          <a:p>
            <a:r>
              <a:rPr lang="fr-FR"/>
              <a:t>Et d'une grammaire !</a:t>
            </a:r>
          </a:p>
          <a:p>
            <a:pPr lvl="1"/>
            <a:r>
              <a:rPr lang="fr-FR"/>
              <a:t> et des règles de grammaires à respecter</a:t>
            </a:r>
          </a:p>
          <a:p>
            <a:pPr lvl="1"/>
            <a:r>
              <a:rPr lang="fr-FR"/>
              <a:t> des types de données à respecter</a:t>
            </a:r>
          </a:p>
          <a:p>
            <a:pPr lvl="1"/>
            <a:r>
              <a:rPr lang="fr-FR"/>
              <a:t> des limitations / restrictions</a:t>
            </a:r>
          </a:p>
          <a:p>
            <a:pPr lvl="1"/>
            <a:r>
              <a:rPr lang="fr-FR"/>
              <a:t> des structures de données (imbrications, relations, séquences, choix…)</a:t>
            </a:r>
          </a:p>
        </p:txBody>
      </p:sp>
      <p:sp>
        <p:nvSpPr>
          <p:cNvPr id="5" name="Rectangle 13"/>
          <p:cNvSpPr>
            <a:spLocks noGrp="1" noChangeArrowheads="1"/>
          </p:cNvSpPr>
          <p:nvPr>
            <p:ph type="sldNum" sz="quarter" idx="12"/>
          </p:nvPr>
        </p:nvSpPr>
        <p:spPr>
          <a:ln/>
        </p:spPr>
        <p:txBody>
          <a:bodyPr>
            <a:normAutofit/>
          </a:bodyPr>
          <a:lstStyle/>
          <a:p>
            <a:pPr>
              <a:defRPr/>
            </a:pPr>
            <a:fld id="{71629F4F-0919-499C-B2F9-E4E0FBA1DC5B}" type="slidenum">
              <a:rPr lang="fr-FR"/>
              <a:pPr>
                <a:defRPr/>
              </a:pPr>
              <a:t>106</a:t>
            </a:fld>
            <a:endParaRPr lang="fr-FR"/>
          </a:p>
        </p:txBody>
      </p:sp>
      <p:sp>
        <p:nvSpPr>
          <p:cNvPr id="1552388"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434" name="AutoShape 2"/>
          <p:cNvSpPr>
            <a:spLocks noGrp="1" noChangeArrowheads="1"/>
          </p:cNvSpPr>
          <p:nvPr>
            <p:ph type="title"/>
          </p:nvPr>
        </p:nvSpPr>
        <p:spPr/>
        <p:txBody>
          <a:bodyPr/>
          <a:lstStyle/>
          <a:p>
            <a:pPr eaLnBrk="1" hangingPunct="1"/>
            <a:r>
              <a:rPr lang="fr-FR"/>
              <a:t>Les schémas XML</a:t>
            </a:r>
          </a:p>
        </p:txBody>
      </p:sp>
      <p:sp>
        <p:nvSpPr>
          <p:cNvPr id="1554435" name="Rectangle 3"/>
          <p:cNvSpPr>
            <a:spLocks noGrp="1" noChangeArrowheads="1"/>
          </p:cNvSpPr>
          <p:nvPr>
            <p:ph idx="1"/>
          </p:nvPr>
        </p:nvSpPr>
        <p:spPr/>
        <p:txBody>
          <a:bodyPr>
            <a:normAutofit fontScale="92500" lnSpcReduction="10000"/>
          </a:bodyPr>
          <a:lstStyle/>
          <a:p>
            <a:r>
              <a:rPr lang="fr-FR"/>
              <a:t>Validation</a:t>
            </a:r>
          </a:p>
          <a:p>
            <a:pPr lvl="1"/>
            <a:r>
              <a:rPr lang="fr-FR"/>
              <a:t> De la même manière que pour les DTD, les documents XML liés à un schéma peuvent être validés selon ce schéma</a:t>
            </a:r>
          </a:p>
          <a:p>
            <a:pPr lvl="1"/>
            <a:endParaRPr lang="fr-FR"/>
          </a:p>
          <a:p>
            <a:r>
              <a:rPr lang="fr-FR"/>
              <a:t>Spécificité</a:t>
            </a:r>
          </a:p>
          <a:p>
            <a:pPr lvl="1"/>
            <a:r>
              <a:rPr lang="fr-FR"/>
              <a:t> La validation par schéma est plus puissante que celle par DTD puisqu'elle tient compte de types natifs ou utilisateur</a:t>
            </a:r>
          </a:p>
          <a:p>
            <a:pPr lvl="1"/>
            <a:r>
              <a:rPr lang="fr-FR"/>
              <a:t> Des éléments conceptuellement différents mais portant les mêmes noms peuvent être analysés en fonction de leur position dans l'arbre XML</a:t>
            </a:r>
          </a:p>
        </p:txBody>
      </p:sp>
      <p:sp>
        <p:nvSpPr>
          <p:cNvPr id="5" name="Rectangle 13"/>
          <p:cNvSpPr>
            <a:spLocks noGrp="1" noChangeArrowheads="1"/>
          </p:cNvSpPr>
          <p:nvPr>
            <p:ph type="sldNum" sz="quarter" idx="12"/>
          </p:nvPr>
        </p:nvSpPr>
        <p:spPr>
          <a:ln/>
        </p:spPr>
        <p:txBody>
          <a:bodyPr>
            <a:normAutofit/>
          </a:bodyPr>
          <a:lstStyle/>
          <a:p>
            <a:pPr>
              <a:defRPr/>
            </a:pPr>
            <a:fld id="{99F621C8-567D-4136-989B-5C7EC155F60E}" type="slidenum">
              <a:rPr lang="fr-FR"/>
              <a:pPr>
                <a:defRPr/>
              </a:pPr>
              <a:t>107</a:t>
            </a:fld>
            <a:endParaRPr lang="fr-F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82" name="AutoShape 2"/>
          <p:cNvSpPr>
            <a:spLocks noGrp="1" noChangeArrowheads="1"/>
          </p:cNvSpPr>
          <p:nvPr>
            <p:ph type="title"/>
          </p:nvPr>
        </p:nvSpPr>
        <p:spPr/>
        <p:txBody>
          <a:bodyPr/>
          <a:lstStyle/>
          <a:p>
            <a:pPr eaLnBrk="1" hangingPunct="1"/>
            <a:r>
              <a:rPr lang="fr-FR" dirty="0"/>
              <a:t>Les schémas XML</a:t>
            </a:r>
          </a:p>
        </p:txBody>
      </p:sp>
      <p:sp>
        <p:nvSpPr>
          <p:cNvPr id="1556483" name="Rectangle 3"/>
          <p:cNvSpPr>
            <a:spLocks noGrp="1" noChangeArrowheads="1"/>
          </p:cNvSpPr>
          <p:nvPr>
            <p:ph idx="1"/>
          </p:nvPr>
        </p:nvSpPr>
        <p:spPr/>
        <p:txBody>
          <a:bodyPr>
            <a:normAutofit fontScale="92500" lnSpcReduction="20000"/>
          </a:bodyPr>
          <a:lstStyle/>
          <a:p>
            <a:r>
              <a:rPr lang="fr-FR" dirty="0"/>
              <a:t>Types natifs (</a:t>
            </a:r>
            <a:r>
              <a:rPr lang="fr-FR" dirty="0" err="1"/>
              <a:t>built</a:t>
            </a:r>
            <a:r>
              <a:rPr lang="fr-FR" dirty="0"/>
              <a:t>-in)</a:t>
            </a:r>
          </a:p>
          <a:p>
            <a:pPr lvl="1"/>
            <a:r>
              <a:rPr lang="fr-FR" dirty="0"/>
              <a:t> il existe </a:t>
            </a:r>
            <a:r>
              <a:rPr lang="fr-FR" b="1" dirty="0"/>
              <a:t>25 types natifs </a:t>
            </a:r>
            <a:r>
              <a:rPr lang="fr-FR" dirty="0"/>
              <a:t>aux XML schémas tels que :</a:t>
            </a:r>
            <a:br>
              <a:rPr lang="fr-FR" dirty="0"/>
            </a:br>
            <a:r>
              <a:rPr lang="fr-FR" b="1" i="1" dirty="0"/>
              <a:t>string, </a:t>
            </a:r>
            <a:r>
              <a:rPr lang="fr-FR" b="1" i="1" dirty="0" err="1"/>
              <a:t>boolean</a:t>
            </a:r>
            <a:r>
              <a:rPr lang="fr-FR" b="1" i="1" dirty="0"/>
              <a:t>, date, </a:t>
            </a:r>
            <a:r>
              <a:rPr lang="fr-FR" b="1" i="1" dirty="0" err="1"/>
              <a:t>decimal</a:t>
            </a:r>
            <a:r>
              <a:rPr lang="fr-FR" b="1" i="1" dirty="0"/>
              <a:t>, </a:t>
            </a:r>
            <a:r>
              <a:rPr lang="fr-FR" b="1" i="1" dirty="0" err="1"/>
              <a:t>integer</a:t>
            </a:r>
            <a:r>
              <a:rPr lang="fr-FR" dirty="0"/>
              <a:t>…</a:t>
            </a:r>
          </a:p>
          <a:p>
            <a:pPr lvl="1"/>
            <a:endParaRPr lang="fr-FR" dirty="0"/>
          </a:p>
          <a:p>
            <a:pPr lvl="1"/>
            <a:r>
              <a:rPr lang="fr-FR" dirty="0"/>
              <a:t>On fait d'ailleurs référence aux types définis dans les schémas dans d'autres vocabulaires (SVG, </a:t>
            </a:r>
            <a:r>
              <a:rPr lang="fr-FR" dirty="0" err="1"/>
              <a:t>XForms</a:t>
            </a:r>
            <a:r>
              <a:rPr lang="fr-FR" dirty="0"/>
              <a:t>…) afin de bien faire référence aux mêmes types de données</a:t>
            </a:r>
          </a:p>
          <a:p>
            <a:pPr lvl="1"/>
            <a:endParaRPr lang="fr-FR" dirty="0"/>
          </a:p>
          <a:p>
            <a:r>
              <a:rPr lang="fr-FR" dirty="0"/>
              <a:t>Types personnalisés</a:t>
            </a:r>
          </a:p>
          <a:p>
            <a:pPr lvl="1"/>
            <a:r>
              <a:rPr lang="fr-FR" dirty="0"/>
              <a:t> On peut définir des types personnalisés à l'aides des éléments :</a:t>
            </a:r>
            <a:br>
              <a:rPr lang="fr-FR" dirty="0"/>
            </a:br>
            <a:r>
              <a:rPr lang="fr-FR" dirty="0"/>
              <a:t>&lt;</a:t>
            </a:r>
            <a:r>
              <a:rPr lang="fr-FR" b="1" dirty="0" err="1">
                <a:solidFill>
                  <a:schemeClr val="tx2"/>
                </a:solidFill>
              </a:rPr>
              <a:t>simpleType</a:t>
            </a:r>
            <a:r>
              <a:rPr lang="fr-FR" dirty="0"/>
              <a:t>&gt;</a:t>
            </a:r>
            <a:br>
              <a:rPr lang="fr-FR" dirty="0"/>
            </a:br>
            <a:r>
              <a:rPr lang="fr-FR" dirty="0"/>
              <a:t>&lt;</a:t>
            </a:r>
            <a:r>
              <a:rPr lang="fr-FR" b="1" dirty="0" err="1">
                <a:solidFill>
                  <a:schemeClr val="tx2"/>
                </a:solidFill>
              </a:rPr>
              <a:t>complexType</a:t>
            </a:r>
            <a:r>
              <a:rPr lang="fr-FR" dirty="0"/>
              <a:t>&gt;</a:t>
            </a:r>
          </a:p>
        </p:txBody>
      </p:sp>
      <p:sp>
        <p:nvSpPr>
          <p:cNvPr id="5" name="Rectangle 13"/>
          <p:cNvSpPr>
            <a:spLocks noGrp="1" noChangeArrowheads="1"/>
          </p:cNvSpPr>
          <p:nvPr>
            <p:ph type="sldNum" sz="quarter" idx="12"/>
          </p:nvPr>
        </p:nvSpPr>
        <p:spPr>
          <a:ln/>
        </p:spPr>
        <p:txBody>
          <a:bodyPr>
            <a:normAutofit/>
          </a:bodyPr>
          <a:lstStyle/>
          <a:p>
            <a:pPr>
              <a:defRPr/>
            </a:pPr>
            <a:fld id="{3EDF9967-8DA3-4907-A7D3-41566AAB331A}" type="slidenum">
              <a:rPr lang="fr-FR"/>
              <a:pPr>
                <a:defRPr/>
              </a:pPr>
              <a:t>108</a:t>
            </a:fld>
            <a:endParaRPr lang="fr-F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schémas XML</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109</a:t>
            </a:fld>
            <a:endParaRPr lang="fr-FR"/>
          </a:p>
        </p:txBody>
      </p:sp>
      <p:sp>
        <p:nvSpPr>
          <p:cNvPr id="8" name="Rectangle à coins arrondis 7"/>
          <p:cNvSpPr/>
          <p:nvPr/>
        </p:nvSpPr>
        <p:spPr>
          <a:xfrm>
            <a:off x="3071802" y="3429000"/>
            <a:ext cx="5715040" cy="2928958"/>
          </a:xfrm>
          <a:prstGeom prst="roundRect">
            <a:avLst/>
          </a:prstGeom>
        </p:spPr>
        <p:style>
          <a:lnRef idx="1">
            <a:schemeClr val="accent4"/>
          </a:lnRef>
          <a:fillRef idx="2">
            <a:schemeClr val="accent4"/>
          </a:fillRef>
          <a:effectRef idx="1">
            <a:schemeClr val="accent4"/>
          </a:effectRef>
          <a:fontRef idx="minor">
            <a:schemeClr val="dk1"/>
          </a:fontRef>
        </p:style>
        <p:txBody>
          <a:bodyPr rtlCol="0" anchor="b" anchorCtr="0"/>
          <a:lstStyle/>
          <a:p>
            <a:pPr algn="ctr"/>
            <a:r>
              <a:rPr lang="fr-FR" sz="2800" b="1" dirty="0" err="1"/>
              <a:t>ComplexType</a:t>
            </a:r>
            <a:endParaRPr lang="fr-FR" sz="2800" b="1" dirty="0"/>
          </a:p>
        </p:txBody>
      </p:sp>
      <p:sp>
        <p:nvSpPr>
          <p:cNvPr id="9" name="Rectangle à coins arrondis 8"/>
          <p:cNvSpPr/>
          <p:nvPr/>
        </p:nvSpPr>
        <p:spPr>
          <a:xfrm>
            <a:off x="142844" y="3429000"/>
            <a:ext cx="2714644" cy="22145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b" anchorCtr="0"/>
          <a:lstStyle/>
          <a:p>
            <a:pPr algn="ctr"/>
            <a:r>
              <a:rPr lang="fr-FR" sz="2800" b="1" dirty="0" err="1"/>
              <a:t>SimpleType</a:t>
            </a:r>
            <a:endParaRPr lang="fr-FR" sz="2800" b="1" dirty="0"/>
          </a:p>
        </p:txBody>
      </p:sp>
      <p:graphicFrame>
        <p:nvGraphicFramePr>
          <p:cNvPr id="7" name="Espace réservé du contenu 6"/>
          <p:cNvGraphicFramePr>
            <a:graphicFrameLocks noGrp="1"/>
          </p:cNvGraphicFramePr>
          <p:nvPr>
            <p:ph idx="1"/>
          </p:nvPr>
        </p:nvGraphicFramePr>
        <p:xfrm>
          <a:off x="285750" y="1143000"/>
          <a:ext cx="8572500" cy="5286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3"/>
          <p:cNvSpPr txBox="1">
            <a:spLocks noChangeArrowheads="1"/>
          </p:cNvSpPr>
          <p:nvPr/>
        </p:nvSpPr>
        <p:spPr>
          <a:xfrm>
            <a:off x="4000496" y="1285860"/>
            <a:ext cx="4857784" cy="17145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marL="342900" marR="0" lvl="0" indent="-342900" algn="ctr" defTabSz="914400" rtl="0" eaLnBrk="1" fontAlgn="auto" latinLnBrk="0" hangingPunct="1">
              <a:lnSpc>
                <a:spcPct val="100000"/>
              </a:lnSpc>
              <a:spcBef>
                <a:spcPct val="20000"/>
              </a:spcBef>
              <a:spcAft>
                <a:spcPts val="0"/>
              </a:spcAft>
              <a:buClrTx/>
              <a:buSzTx/>
              <a:tabLst/>
              <a:defRPr/>
            </a:pPr>
            <a:r>
              <a:rPr kumimoji="0" lang="fr-FR" sz="3200" b="0" i="0" u="none" strike="noStrike" kern="1200" cap="none" spc="0" normalizeH="0" baseline="0" noProof="0" dirty="0">
                <a:ln>
                  <a:noFill/>
                </a:ln>
                <a:solidFill>
                  <a:schemeClr val="tx1"/>
                </a:solidFill>
                <a:effectLst/>
                <a:uLnTx/>
                <a:uFillTx/>
                <a:latin typeface="+mn-lt"/>
                <a:ea typeface="+mn-ea"/>
                <a:cs typeface="+mn-cs"/>
              </a:rPr>
              <a:t>Pour</a:t>
            </a:r>
            <a:r>
              <a:rPr kumimoji="0" lang="fr-FR" sz="3200" b="0" i="0" u="none" strike="noStrike" kern="1200" cap="none" spc="0" normalizeH="0" noProof="0" dirty="0">
                <a:ln>
                  <a:noFill/>
                </a:ln>
                <a:solidFill>
                  <a:schemeClr val="tx1"/>
                </a:solidFill>
                <a:effectLst/>
                <a:uLnTx/>
                <a:uFillTx/>
                <a:latin typeface="+mn-lt"/>
                <a:ea typeface="+mn-ea"/>
                <a:cs typeface="+mn-cs"/>
              </a:rPr>
              <a:t> créer un élément en </a:t>
            </a:r>
            <a:r>
              <a:rPr kumimoji="0" lang="fr-FR" sz="3200" b="0" i="0" u="none" strike="noStrike" kern="1200" cap="none" spc="0" normalizeH="0" noProof="0" dirty="0" err="1">
                <a:ln>
                  <a:noFill/>
                </a:ln>
                <a:solidFill>
                  <a:schemeClr val="tx1"/>
                </a:solidFill>
                <a:effectLst/>
                <a:uLnTx/>
                <a:uFillTx/>
                <a:latin typeface="+mn-lt"/>
                <a:ea typeface="+mn-ea"/>
                <a:cs typeface="+mn-cs"/>
              </a:rPr>
              <a:t>xsd</a:t>
            </a:r>
            <a:r>
              <a:rPr kumimoji="0" lang="fr-FR" sz="3200" b="0" i="0" u="none" strike="noStrike" kern="1200" cap="none" spc="0" normalizeH="0" noProof="0" dirty="0">
                <a:ln>
                  <a:noFill/>
                </a:ln>
                <a:solidFill>
                  <a:schemeClr val="tx1"/>
                </a:solidFill>
                <a:effectLst/>
                <a:uLnTx/>
                <a:uFillTx/>
                <a:latin typeface="+mn-lt"/>
                <a:ea typeface="+mn-ea"/>
                <a:cs typeface="+mn-cs"/>
              </a:rPr>
              <a:t> on doit se poser ces questions.</a:t>
            </a:r>
            <a:endParaRPr kumimoji="0" lang="fr-FR"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internet mais qu’est ce qui a changé ?</a:t>
            </a:r>
          </a:p>
        </p:txBody>
      </p:sp>
      <p:sp>
        <p:nvSpPr>
          <p:cNvPr id="5" name="Espace réservé du contenu 4"/>
          <p:cNvSpPr>
            <a:spLocks noGrp="1"/>
          </p:cNvSpPr>
          <p:nvPr>
            <p:ph idx="1"/>
          </p:nvPr>
        </p:nvSpPr>
        <p:spPr/>
        <p:txBody>
          <a:bodyPr>
            <a:normAutofit/>
          </a:bodyPr>
          <a:lstStyle/>
          <a:p>
            <a:r>
              <a:rPr lang="fr-FR" dirty="0"/>
              <a:t>au début : Netscape navigator, 56K, </a:t>
            </a:r>
            <a:r>
              <a:rPr lang="fr-FR" sz="1600" dirty="0"/>
              <a:t>windows</a:t>
            </a:r>
            <a:r>
              <a:rPr lang="fr-FR" sz="1800" dirty="0"/>
              <a:t> 3.11/</a:t>
            </a:r>
            <a:r>
              <a:rPr lang="fr-FR" sz="2000" dirty="0"/>
              <a:t>95</a:t>
            </a:r>
            <a:r>
              <a:rPr lang="fr-FR" sz="1800" dirty="0"/>
              <a:t>**</a:t>
            </a:r>
          </a:p>
          <a:p>
            <a:endParaRPr lang="fr-FR" dirty="0"/>
          </a:p>
          <a:p>
            <a:endParaRPr lang="fr-FR" dirty="0"/>
          </a:p>
          <a:p>
            <a:endParaRPr lang="fr-FR" dirty="0"/>
          </a:p>
          <a:p>
            <a:endParaRPr lang="fr-FR" dirty="0"/>
          </a:p>
          <a:p>
            <a:r>
              <a:rPr lang="fr-FR" dirty="0"/>
              <a:t>puis ie4, ie5,</a:t>
            </a:r>
          </a:p>
          <a:p>
            <a:pPr>
              <a:buNone/>
            </a:pPr>
            <a:r>
              <a:rPr lang="fr-FR" dirty="0"/>
              <a:t>ie6,ie8*</a:t>
            </a:r>
          </a:p>
          <a:p>
            <a:pPr marL="2146300"/>
            <a:endParaRPr lang="fr-FR" dirty="0"/>
          </a:p>
          <a:p>
            <a:pPr marL="2146300"/>
            <a:r>
              <a:rPr lang="fr-FR" dirty="0"/>
              <a:t> puis chrome</a:t>
            </a:r>
          </a:p>
        </p:txBody>
      </p:sp>
      <p:pic>
        <p:nvPicPr>
          <p:cNvPr id="77826" name="Picture 2" descr="http://images.mentalfloss.com/sites/default/files/styles/mf_image_3x2/public/netscape-hero.jpg?itok=64_7vSMi&amp;resize=1100x740"/>
          <p:cNvPicPr>
            <a:picLocks noChangeAspect="1" noChangeArrowheads="1"/>
          </p:cNvPicPr>
          <p:nvPr/>
        </p:nvPicPr>
        <p:blipFill>
          <a:blip r:embed="rId3"/>
          <a:srcRect/>
          <a:stretch>
            <a:fillRect/>
          </a:stretch>
        </p:blipFill>
        <p:spPr bwMode="auto">
          <a:xfrm>
            <a:off x="500034" y="1643050"/>
            <a:ext cx="3429024" cy="2303681"/>
          </a:xfrm>
          <a:prstGeom prst="rect">
            <a:avLst/>
          </a:prstGeom>
          <a:noFill/>
        </p:spPr>
      </p:pic>
      <p:pic>
        <p:nvPicPr>
          <p:cNvPr id="77827" name="Picture 3" descr="C:\Users\Alex\Desktop\ie5-4.gif"/>
          <p:cNvPicPr>
            <a:picLocks noChangeAspect="1" noChangeArrowheads="1"/>
          </p:cNvPicPr>
          <p:nvPr/>
        </p:nvPicPr>
        <p:blipFill>
          <a:blip r:embed="rId4"/>
          <a:srcRect/>
          <a:stretch>
            <a:fillRect/>
          </a:stretch>
        </p:blipFill>
        <p:spPr bwMode="auto">
          <a:xfrm>
            <a:off x="3000364" y="2089900"/>
            <a:ext cx="3857652" cy="2898061"/>
          </a:xfrm>
          <a:prstGeom prst="rect">
            <a:avLst/>
          </a:prstGeom>
          <a:noFill/>
        </p:spPr>
      </p:pic>
      <p:pic>
        <p:nvPicPr>
          <p:cNvPr id="77828" name="Picture 4" descr="C:\Users\Alex\Desktop\imgingest-4374963182085654740.jpg"/>
          <p:cNvPicPr>
            <a:picLocks noChangeAspect="1" noChangeArrowheads="1"/>
          </p:cNvPicPr>
          <p:nvPr/>
        </p:nvPicPr>
        <p:blipFill>
          <a:blip r:embed="rId5"/>
          <a:srcRect/>
          <a:stretch>
            <a:fillRect/>
          </a:stretch>
        </p:blipFill>
        <p:spPr bwMode="auto">
          <a:xfrm>
            <a:off x="4955832" y="3429000"/>
            <a:ext cx="3831010" cy="2916555"/>
          </a:xfrm>
          <a:prstGeom prst="rect">
            <a:avLst/>
          </a:prstGeom>
          <a:noFill/>
        </p:spPr>
      </p:pic>
      <p:sp>
        <p:nvSpPr>
          <p:cNvPr id="8" name="Flèche droite 7"/>
          <p:cNvSpPr/>
          <p:nvPr/>
        </p:nvSpPr>
        <p:spPr>
          <a:xfrm rot="2188070">
            <a:off x="2173767" y="4321669"/>
            <a:ext cx="3858009" cy="1133760"/>
          </a:xfrm>
          <a:prstGeom prst="rightArrow">
            <a:avLst/>
          </a:prstGeom>
          <a:solidFill>
            <a:schemeClr val="accent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ZoneTexte 8"/>
          <p:cNvSpPr txBox="1"/>
          <p:nvPr/>
        </p:nvSpPr>
        <p:spPr>
          <a:xfrm rot="2213147">
            <a:off x="2257297" y="4560055"/>
            <a:ext cx="3557192" cy="523220"/>
          </a:xfrm>
          <a:prstGeom prst="rect">
            <a:avLst/>
          </a:prstGeom>
          <a:noFill/>
        </p:spPr>
        <p:txBody>
          <a:bodyPr wrap="none" rtlCol="0">
            <a:spAutoFit/>
          </a:bodyPr>
          <a:lstStyle/>
          <a:p>
            <a:r>
              <a:rPr lang="fr-FR" sz="2800" b="1" dirty="0">
                <a:solidFill>
                  <a:schemeClr val="bg1"/>
                </a:solidFill>
              </a:rPr>
              <a:t>beaucoup d’évolutions</a:t>
            </a:r>
          </a:p>
        </p:txBody>
      </p:sp>
      <p:sp>
        <p:nvSpPr>
          <p:cNvPr id="10" name="ZoneTexte 9"/>
          <p:cNvSpPr txBox="1"/>
          <p:nvPr/>
        </p:nvSpPr>
        <p:spPr>
          <a:xfrm>
            <a:off x="7358082" y="2428868"/>
            <a:ext cx="1301959" cy="369332"/>
          </a:xfrm>
          <a:prstGeom prst="rect">
            <a:avLst/>
          </a:prstGeom>
          <a:noFill/>
        </p:spPr>
        <p:txBody>
          <a:bodyPr wrap="none" rtlCol="0">
            <a:spAutoFit/>
          </a:bodyPr>
          <a:lstStyle/>
          <a:p>
            <a:r>
              <a:rPr lang="fr-FR" dirty="0"/>
              <a:t>**chanceux</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530" name="AutoShape 2"/>
          <p:cNvSpPr>
            <a:spLocks noGrp="1" noChangeArrowheads="1"/>
          </p:cNvSpPr>
          <p:nvPr>
            <p:ph type="title"/>
          </p:nvPr>
        </p:nvSpPr>
        <p:spPr/>
        <p:txBody>
          <a:bodyPr/>
          <a:lstStyle/>
          <a:p>
            <a:pPr eaLnBrk="1" hangingPunct="1"/>
            <a:r>
              <a:rPr lang="fr-FR"/>
              <a:t>Les schémas XML</a:t>
            </a:r>
          </a:p>
        </p:txBody>
      </p:sp>
      <p:sp>
        <p:nvSpPr>
          <p:cNvPr id="1558531" name="Rectangle 3"/>
          <p:cNvSpPr>
            <a:spLocks noGrp="1" noChangeArrowheads="1"/>
          </p:cNvSpPr>
          <p:nvPr>
            <p:ph idx="1"/>
          </p:nvPr>
        </p:nvSpPr>
        <p:spPr/>
        <p:txBody>
          <a:bodyPr>
            <a:normAutofit fontScale="77500" lnSpcReduction="20000"/>
          </a:bodyPr>
          <a:lstStyle/>
          <a:p>
            <a:r>
              <a:rPr lang="fr-FR" dirty="0"/>
              <a:t>Les types simples : &lt;</a:t>
            </a:r>
            <a:r>
              <a:rPr lang="fr-FR" b="1" dirty="0" err="1">
                <a:solidFill>
                  <a:schemeClr val="tx2"/>
                </a:solidFill>
              </a:rPr>
              <a:t>simpleType</a:t>
            </a:r>
            <a:r>
              <a:rPr lang="fr-FR" dirty="0"/>
              <a:t>&gt;</a:t>
            </a:r>
          </a:p>
          <a:p>
            <a:pPr lvl="1"/>
            <a:endParaRPr lang="fr-FR" dirty="0"/>
          </a:p>
          <a:p>
            <a:pPr lvl="1"/>
            <a:r>
              <a:rPr lang="fr-FR" dirty="0"/>
              <a:t> les types simples permettent de créer de nouveaux types utilisateur simples</a:t>
            </a:r>
          </a:p>
          <a:p>
            <a:pPr lvl="1"/>
            <a:endParaRPr lang="fr-FR" dirty="0"/>
          </a:p>
          <a:p>
            <a:pPr lvl="1"/>
            <a:r>
              <a:rPr lang="fr-FR" dirty="0"/>
              <a:t> l'équivalent de string ou de </a:t>
            </a:r>
            <a:r>
              <a:rPr lang="fr-FR" dirty="0" err="1"/>
              <a:t>integer</a:t>
            </a:r>
            <a:r>
              <a:rPr lang="fr-FR" dirty="0"/>
              <a:t> limité à certaines valeurs comme</a:t>
            </a:r>
            <a:br>
              <a:rPr lang="fr-FR" dirty="0"/>
            </a:br>
            <a:r>
              <a:rPr lang="fr-FR" dirty="0"/>
              <a:t>homme | femme   ou encore</a:t>
            </a:r>
            <a:br>
              <a:rPr lang="fr-FR" dirty="0"/>
            </a:br>
            <a:r>
              <a:rPr lang="fr-FR" dirty="0"/>
              <a:t>14 &lt; </a:t>
            </a:r>
            <a:r>
              <a:rPr lang="fr-FR" dirty="0" err="1"/>
              <a:t>ageEmployes</a:t>
            </a:r>
            <a:r>
              <a:rPr lang="fr-FR" dirty="0"/>
              <a:t> &lt;65</a:t>
            </a:r>
          </a:p>
          <a:p>
            <a:pPr lvl="1"/>
            <a:endParaRPr lang="fr-FR" dirty="0"/>
          </a:p>
          <a:p>
            <a:pPr lvl="1"/>
            <a:r>
              <a:rPr lang="fr-FR" dirty="0"/>
              <a:t> </a:t>
            </a:r>
            <a:r>
              <a:rPr lang="fr-FR" dirty="0">
                <a:cs typeface="Courier New" pitchFamily="49" charset="0"/>
              </a:rPr>
              <a:t>On définit les restrictions, dans le contenu de la  balise de définition (pour l’élément seul ou ailleurs pour un </a:t>
            </a:r>
            <a:r>
              <a:rPr lang="fr-FR" dirty="0" err="1">
                <a:cs typeface="Courier New" pitchFamily="49" charset="0"/>
              </a:rPr>
              <a:t>userDefinedType</a:t>
            </a:r>
            <a:r>
              <a:rPr lang="fr-FR" dirty="0">
                <a:cs typeface="Courier New" pitchFamily="49" charset="0"/>
              </a:rPr>
              <a:t>) à l’aide de :</a:t>
            </a:r>
            <a:br>
              <a:rPr lang="fr-FR" dirty="0">
                <a:cs typeface="Courier New" pitchFamily="49" charset="0"/>
              </a:rPr>
            </a:b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xs:simpleType</a:t>
            </a:r>
            <a:r>
              <a:rPr lang="fr-FR" dirty="0">
                <a:cs typeface="Courier New" pitchFamily="49" charset="0"/>
              </a:rPr>
              <a:t>… &lt;</a:t>
            </a:r>
            <a:r>
              <a:rPr lang="fr-FR" b="1" dirty="0" err="1">
                <a:solidFill>
                  <a:schemeClr val="tx2"/>
                </a:solidFill>
                <a:cs typeface="Courier New" pitchFamily="49" charset="0"/>
              </a:rPr>
              <a:t>xs:restriction</a:t>
            </a:r>
            <a:r>
              <a:rPr lang="fr-FR" dirty="0">
                <a:cs typeface="Courier New" pitchFamily="49" charset="0"/>
              </a:rPr>
              <a:t> </a:t>
            </a:r>
            <a:r>
              <a:rPr lang="fr-FR" b="1" dirty="0">
                <a:solidFill>
                  <a:srgbClr val="FF0000"/>
                </a:solidFill>
                <a:cs typeface="Courier New" pitchFamily="49" charset="0"/>
              </a:rPr>
              <a:t>base</a:t>
            </a:r>
            <a:r>
              <a:rPr lang="fr-FR" dirty="0">
                <a:cs typeface="Courier New" pitchFamily="49" charset="0"/>
              </a:rPr>
              <a:t>= &lt;</a:t>
            </a:r>
            <a:r>
              <a:rPr lang="fr-FR" b="1" dirty="0" err="1">
                <a:solidFill>
                  <a:schemeClr val="tx2"/>
                </a:solidFill>
                <a:cs typeface="Courier New" pitchFamily="49" charset="0"/>
              </a:rPr>
              <a:t>xs:min</a:t>
            </a:r>
            <a:r>
              <a:rPr lang="fr-FR" b="1" dirty="0">
                <a:solidFill>
                  <a:schemeClr val="tx2"/>
                </a:solidFill>
                <a:cs typeface="Courier New" pitchFamily="49" charset="0"/>
              </a:rPr>
              <a:t>/</a:t>
            </a:r>
            <a:r>
              <a:rPr lang="fr-FR" b="1" dirty="0" err="1">
                <a:solidFill>
                  <a:schemeClr val="tx2"/>
                </a:solidFill>
                <a:cs typeface="Courier New" pitchFamily="49" charset="0"/>
              </a:rPr>
              <a:t>maxInclusive</a:t>
            </a:r>
            <a:r>
              <a:rPr lang="fr-FR" b="1" dirty="0">
                <a:solidFill>
                  <a:schemeClr val="tx2"/>
                </a:solidFill>
                <a:cs typeface="Courier New" pitchFamily="49" charset="0"/>
              </a:rPr>
              <a:t>/Exclusive</a:t>
            </a:r>
            <a:r>
              <a:rPr lang="fr-FR" dirty="0">
                <a:cs typeface="Courier New" pitchFamily="49" charset="0"/>
              </a:rPr>
              <a:t> | </a:t>
            </a:r>
            <a:r>
              <a:rPr lang="fr-FR" b="1" dirty="0" err="1">
                <a:solidFill>
                  <a:schemeClr val="tx2"/>
                </a:solidFill>
                <a:cs typeface="Courier New" pitchFamily="49" charset="0"/>
              </a:rPr>
              <a:t>enumeration</a:t>
            </a:r>
            <a:r>
              <a:rPr lang="fr-FR" dirty="0">
                <a:cs typeface="Courier New" pitchFamily="49" charset="0"/>
              </a:rPr>
              <a:t> | </a:t>
            </a:r>
            <a:r>
              <a:rPr lang="fr-FR" b="1" dirty="0">
                <a:solidFill>
                  <a:schemeClr val="tx2"/>
                </a:solidFill>
                <a:cs typeface="Courier New" pitchFamily="49" charset="0"/>
              </a:rPr>
              <a:t>pattern</a:t>
            </a:r>
            <a:r>
              <a:rPr lang="fr-FR" dirty="0">
                <a:cs typeface="Courier New" pitchFamily="49" charset="0"/>
              </a:rPr>
              <a:t> </a:t>
            </a:r>
            <a:r>
              <a:rPr lang="fr-FR" dirty="0">
                <a:solidFill>
                  <a:schemeClr val="tx2"/>
                </a:solidFill>
                <a:cs typeface="Courier New" pitchFamily="49" charset="0"/>
              </a:rPr>
              <a:t>value</a:t>
            </a:r>
            <a:r>
              <a:rPr lang="fr-FR" dirty="0">
                <a:cs typeface="Courier New" pitchFamily="49" charset="0"/>
              </a:rPr>
              <a:t>="[a-z]" | [A-Z] | [a-</a:t>
            </a:r>
            <a:r>
              <a:rPr lang="fr-FR" dirty="0" err="1">
                <a:cs typeface="Courier New" pitchFamily="49" charset="0"/>
              </a:rPr>
              <a:t>zA</a:t>
            </a:r>
            <a:r>
              <a:rPr lang="fr-FR" dirty="0">
                <a:cs typeface="Courier New" pitchFamily="49" charset="0"/>
              </a:rPr>
              <a:t>-Z] | [abc] avec ()* | + | {x} | |…</a:t>
            </a:r>
          </a:p>
        </p:txBody>
      </p:sp>
      <p:sp>
        <p:nvSpPr>
          <p:cNvPr id="5" name="Rectangle 13"/>
          <p:cNvSpPr>
            <a:spLocks noGrp="1" noChangeArrowheads="1"/>
          </p:cNvSpPr>
          <p:nvPr>
            <p:ph type="sldNum" sz="quarter" idx="12"/>
          </p:nvPr>
        </p:nvSpPr>
        <p:spPr>
          <a:ln/>
        </p:spPr>
        <p:txBody>
          <a:bodyPr>
            <a:normAutofit/>
          </a:bodyPr>
          <a:lstStyle/>
          <a:p>
            <a:pPr>
              <a:defRPr/>
            </a:pPr>
            <a:fld id="{593570F3-92AC-48DD-8642-441AB71DA366}" type="slidenum">
              <a:rPr lang="fr-FR"/>
              <a:pPr>
                <a:defRPr/>
              </a:pPr>
              <a:t>110</a:t>
            </a:fld>
            <a:endParaRPr lang="fr-F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0578" name="AutoShape 1026"/>
          <p:cNvSpPr>
            <a:spLocks noGrp="1" noChangeArrowheads="1"/>
          </p:cNvSpPr>
          <p:nvPr>
            <p:ph type="title"/>
          </p:nvPr>
        </p:nvSpPr>
        <p:spPr/>
        <p:txBody>
          <a:bodyPr/>
          <a:lstStyle/>
          <a:p>
            <a:pPr eaLnBrk="1" hangingPunct="1"/>
            <a:r>
              <a:rPr lang="fr-FR"/>
              <a:t>Les schémas XML</a:t>
            </a:r>
          </a:p>
        </p:txBody>
      </p:sp>
      <p:sp>
        <p:nvSpPr>
          <p:cNvPr id="1560579" name="Rectangle 1027"/>
          <p:cNvSpPr>
            <a:spLocks noGrp="1" noChangeArrowheads="1"/>
          </p:cNvSpPr>
          <p:nvPr>
            <p:ph idx="1"/>
          </p:nvPr>
        </p:nvSpPr>
        <p:spPr/>
        <p:txBody>
          <a:bodyPr>
            <a:normAutofit fontScale="77500" lnSpcReduction="20000"/>
          </a:bodyPr>
          <a:lstStyle/>
          <a:p>
            <a:r>
              <a:rPr lang="fr-FR" dirty="0"/>
              <a:t>Les types complexes : &lt;</a:t>
            </a:r>
            <a:r>
              <a:rPr lang="fr-FR" b="1" dirty="0" err="1">
                <a:solidFill>
                  <a:schemeClr val="tx2"/>
                </a:solidFill>
              </a:rPr>
              <a:t>complexType</a:t>
            </a:r>
            <a:r>
              <a:rPr lang="fr-FR" dirty="0"/>
              <a:t>&gt;</a:t>
            </a:r>
          </a:p>
          <a:p>
            <a:pPr lvl="1"/>
            <a:endParaRPr lang="fr-FR" dirty="0">
              <a:cs typeface="Courier New" pitchFamily="49" charset="0"/>
            </a:endParaRPr>
          </a:p>
          <a:p>
            <a:pPr lvl="1"/>
            <a:r>
              <a:rPr lang="fr-FR" dirty="0">
                <a:cs typeface="Courier New" pitchFamily="49" charset="0"/>
              </a:rPr>
              <a:t> les types complexes permettent de définir de vraies structures arborescentes complexes</a:t>
            </a:r>
          </a:p>
          <a:p>
            <a:pPr lvl="1"/>
            <a:endParaRPr lang="fr-FR" dirty="0">
              <a:cs typeface="Courier New" pitchFamily="49" charset="0"/>
            </a:endParaRPr>
          </a:p>
          <a:p>
            <a:pPr lvl="1"/>
            <a:r>
              <a:rPr lang="fr-FR" dirty="0">
                <a:cs typeface="Courier New" pitchFamily="49" charset="0"/>
              </a:rPr>
              <a:t> on peut imbriquer les élément dans la balise élément initiale (</a:t>
            </a:r>
            <a:r>
              <a:rPr lang="fr-FR" dirty="0" err="1">
                <a:cs typeface="Courier New" pitchFamily="49" charset="0"/>
              </a:rPr>
              <a:t>inline</a:t>
            </a:r>
            <a:r>
              <a:rPr lang="fr-FR" dirty="0">
                <a:cs typeface="Courier New" pitchFamily="49" charset="0"/>
              </a:rPr>
              <a:t>) ou créer un type complexe externe et l’associer via type, ex :</a:t>
            </a:r>
            <a:br>
              <a:rPr lang="fr-FR" dirty="0">
                <a:cs typeface="Courier New" pitchFamily="49" charset="0"/>
              </a:rPr>
            </a:b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="nom"&gt;</a:t>
            </a:r>
          </a:p>
          <a:p>
            <a:pPr lvl="1">
              <a:buNone/>
            </a:pPr>
            <a:r>
              <a:rPr lang="fr-FR" dirty="0">
                <a:cs typeface="Courier New" pitchFamily="49" charset="0"/>
              </a:rPr>
              <a:t>			&lt;</a:t>
            </a:r>
            <a:r>
              <a:rPr lang="fr-FR" b="1" dirty="0" err="1">
                <a:solidFill>
                  <a:schemeClr val="tx2"/>
                </a:solidFill>
                <a:cs typeface="Courier New" pitchFamily="49" charset="0"/>
              </a:rPr>
              <a:t>xs:complexeType</a:t>
            </a:r>
            <a:r>
              <a:rPr lang="fr-FR" dirty="0">
                <a:cs typeface="Courier New" pitchFamily="49" charset="0"/>
              </a:rPr>
              <a:t>&gt;&lt;</a:t>
            </a:r>
            <a:r>
              <a:rPr lang="fr-FR" b="1" dirty="0" err="1">
                <a:solidFill>
                  <a:schemeClr val="tx2"/>
                </a:solidFill>
                <a:cs typeface="Courier New" pitchFamily="49" charset="0"/>
              </a:rPr>
              <a:t>xs:sequence</a:t>
            </a:r>
            <a:r>
              <a:rPr lang="fr-FR" dirty="0">
                <a:cs typeface="Courier New" pitchFamily="49" charset="0"/>
              </a:rPr>
              <a:t>&gt;</a:t>
            </a:r>
          </a:p>
          <a:p>
            <a:pPr lvl="1">
              <a:buNone/>
            </a:pPr>
            <a:r>
              <a:rPr lang="fr-FR" dirty="0">
                <a:cs typeface="Courier New" pitchFamily="49" charset="0"/>
              </a:rPr>
              <a:t>				</a:t>
            </a:r>
            <a:r>
              <a:rPr lang="fr-FR" dirty="0">
                <a:solidFill>
                  <a:srgbClr val="003300"/>
                </a:solidFill>
                <a:cs typeface="Courier New" pitchFamily="49" charset="0"/>
              </a:rPr>
              <a:t>&lt;</a:t>
            </a:r>
            <a:r>
              <a:rPr lang="fr-FR" b="1" dirty="0">
                <a:solidFill>
                  <a:schemeClr val="tx2"/>
                </a:solidFill>
                <a:cs typeface="Courier New" pitchFamily="49" charset="0"/>
              </a:rPr>
              <a:t>xs:emt1… </a:t>
            </a:r>
            <a:r>
              <a:rPr lang="fr-FR" dirty="0">
                <a:solidFill>
                  <a:srgbClr val="003300"/>
                </a:solidFill>
                <a:cs typeface="Courier New" pitchFamily="49" charset="0"/>
              </a:rPr>
              <a:t>&lt;</a:t>
            </a:r>
            <a:r>
              <a:rPr lang="fr-FR" b="1" dirty="0">
                <a:solidFill>
                  <a:schemeClr val="tx2"/>
                </a:solidFill>
                <a:cs typeface="Courier New" pitchFamily="49" charset="0"/>
              </a:rPr>
              <a:t>xs:emt2… 				</a:t>
            </a:r>
          </a:p>
          <a:p>
            <a:pPr lvl="1">
              <a:buNone/>
            </a:pPr>
            <a:r>
              <a:rPr lang="fr-FR" b="1" dirty="0">
                <a:solidFill>
                  <a:schemeClr val="tx2"/>
                </a:solidFill>
                <a:cs typeface="Courier New" pitchFamily="49" charset="0"/>
              </a:rPr>
              <a:t>			</a:t>
            </a:r>
            <a:r>
              <a:rPr lang="fr-FR" dirty="0">
                <a:cs typeface="Courier New" pitchFamily="49" charset="0"/>
              </a:rPr>
              <a:t>&lt;/</a:t>
            </a:r>
            <a:r>
              <a:rPr lang="fr-FR" b="1" dirty="0" err="1">
                <a:solidFill>
                  <a:schemeClr val="tx2"/>
                </a:solidFill>
                <a:cs typeface="Courier New" pitchFamily="49" charset="0"/>
              </a:rPr>
              <a:t>xs:sequence</a:t>
            </a:r>
            <a:r>
              <a:rPr lang="fr-FR" dirty="0">
                <a:cs typeface="Courier New" pitchFamily="49" charset="0"/>
              </a:rPr>
              <a:t>&gt;&lt;/</a:t>
            </a:r>
            <a:r>
              <a:rPr lang="fr-FR" b="1" dirty="0" err="1">
                <a:solidFill>
                  <a:schemeClr val="tx2"/>
                </a:solidFill>
                <a:cs typeface="Courier New" pitchFamily="49" charset="0"/>
              </a:rPr>
              <a:t>xs:complexType</a:t>
            </a:r>
            <a:r>
              <a:rPr lang="fr-FR" dirty="0">
                <a:cs typeface="Courier New" pitchFamily="49" charset="0"/>
              </a:rPr>
              <a:t>&gt;</a:t>
            </a:r>
          </a:p>
          <a:p>
            <a:pPr lvl="1">
              <a:buNone/>
            </a:pPr>
            <a:r>
              <a:rPr lang="fr-FR" dirty="0">
                <a:cs typeface="Courier New" pitchFamily="49" charset="0"/>
              </a:rPr>
              <a:t>	&lt;/</a:t>
            </a:r>
            <a:r>
              <a:rPr lang="fr-FR" b="1" dirty="0" err="1">
                <a:solidFill>
                  <a:schemeClr val="tx2"/>
                </a:solidFill>
                <a:cs typeface="Courier New" pitchFamily="49" charset="0"/>
              </a:rPr>
              <a:t>xs:element</a:t>
            </a:r>
            <a:r>
              <a:rPr lang="fr-FR" dirty="0">
                <a:cs typeface="Courier New" pitchFamily="49" charset="0"/>
              </a:rPr>
              <a:t>&gt;</a:t>
            </a:r>
            <a:br>
              <a:rPr lang="fr-FR" dirty="0">
                <a:cs typeface="Courier New" pitchFamily="49" charset="0"/>
              </a:rPr>
            </a:br>
            <a:br>
              <a:rPr lang="fr-FR" dirty="0">
                <a:cs typeface="Courier New" pitchFamily="49" charset="0"/>
              </a:rPr>
            </a:br>
            <a:r>
              <a:rPr lang="fr-FR" dirty="0">
                <a:cs typeface="Courier New" pitchFamily="49" charset="0"/>
              </a:rPr>
              <a:t>ou &lt;</a:t>
            </a:r>
            <a:r>
              <a:rPr lang="fr-FR" b="1" dirty="0" err="1">
                <a:solidFill>
                  <a:schemeClr val="tx2"/>
                </a:solidFill>
                <a:cs typeface="Courier New" pitchFamily="49" charset="0"/>
              </a:rPr>
              <a:t>xs:complexeType</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a:t>
            </a:r>
            <a:r>
              <a:rPr lang="fr-FR" dirty="0" err="1">
                <a:cs typeface="Courier New" pitchFamily="49" charset="0"/>
              </a:rPr>
              <a:t>cpxTyp</a:t>
            </a:r>
            <a:r>
              <a:rPr lang="fr-FR" dirty="0">
                <a:cs typeface="Courier New" pitchFamily="49" charset="0"/>
              </a:rPr>
              <a:t>"&gt;</a:t>
            </a:r>
            <a:br>
              <a:rPr lang="fr-FR" dirty="0">
                <a:cs typeface="Courier New" pitchFamily="49" charset="0"/>
              </a:rPr>
            </a:br>
            <a:r>
              <a:rPr lang="fr-FR" dirty="0">
                <a:cs typeface="Courier New" pitchFamily="49" charset="0"/>
              </a:rPr>
              <a:t>et &lt;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="nom"  </a:t>
            </a:r>
            <a:r>
              <a:rPr lang="fr-FR" b="1" dirty="0">
                <a:solidFill>
                  <a:srgbClr val="FF0000"/>
                </a:solidFill>
                <a:cs typeface="Courier New" pitchFamily="49" charset="0"/>
              </a:rPr>
              <a:t>type</a:t>
            </a:r>
            <a:r>
              <a:rPr lang="fr-FR" dirty="0">
                <a:cs typeface="Courier New" pitchFamily="49" charset="0"/>
              </a:rPr>
              <a:t>="</a:t>
            </a:r>
            <a:r>
              <a:rPr lang="fr-FR" dirty="0" err="1">
                <a:cs typeface="Courier New" pitchFamily="49" charset="0"/>
              </a:rPr>
              <a:t>cpxTyp</a:t>
            </a:r>
            <a:r>
              <a:rPr lang="fr-FR" dirty="0">
                <a:cs typeface="Courier New" pitchFamily="49" charset="0"/>
              </a:rPr>
              <a:t>"&gt;</a:t>
            </a:r>
          </a:p>
        </p:txBody>
      </p:sp>
      <p:sp>
        <p:nvSpPr>
          <p:cNvPr id="5" name="Rectangle 13"/>
          <p:cNvSpPr>
            <a:spLocks noGrp="1" noChangeArrowheads="1"/>
          </p:cNvSpPr>
          <p:nvPr>
            <p:ph type="sldNum" sz="quarter" idx="12"/>
          </p:nvPr>
        </p:nvSpPr>
        <p:spPr>
          <a:ln/>
        </p:spPr>
        <p:txBody>
          <a:bodyPr>
            <a:normAutofit/>
          </a:bodyPr>
          <a:lstStyle/>
          <a:p>
            <a:pPr>
              <a:defRPr/>
            </a:pPr>
            <a:fld id="{DB3B3697-8927-4865-9A1D-BFFF2E7E849E}" type="slidenum">
              <a:rPr lang="fr-FR"/>
              <a:pPr>
                <a:defRPr/>
              </a:pPr>
              <a:t>111</a:t>
            </a:fld>
            <a:endParaRPr lang="fr-F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schémas XML</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112</a:t>
            </a:fld>
            <a:endParaRPr lang="fr-FR"/>
          </a:p>
        </p:txBody>
      </p:sp>
      <p:sp>
        <p:nvSpPr>
          <p:cNvPr id="8" name="Rectangle à coins arrondis 7"/>
          <p:cNvSpPr/>
          <p:nvPr/>
        </p:nvSpPr>
        <p:spPr>
          <a:xfrm>
            <a:off x="3071802" y="3429000"/>
            <a:ext cx="5715040" cy="2928958"/>
          </a:xfrm>
          <a:prstGeom prst="roundRect">
            <a:avLst/>
          </a:prstGeom>
        </p:spPr>
        <p:style>
          <a:lnRef idx="1">
            <a:schemeClr val="accent4"/>
          </a:lnRef>
          <a:fillRef idx="2">
            <a:schemeClr val="accent4"/>
          </a:fillRef>
          <a:effectRef idx="1">
            <a:schemeClr val="accent4"/>
          </a:effectRef>
          <a:fontRef idx="minor">
            <a:schemeClr val="dk1"/>
          </a:fontRef>
        </p:style>
        <p:txBody>
          <a:bodyPr rtlCol="0" anchor="b" anchorCtr="0"/>
          <a:lstStyle/>
          <a:p>
            <a:pPr algn="ctr"/>
            <a:r>
              <a:rPr lang="fr-FR" sz="2800" b="1" dirty="0" err="1"/>
              <a:t>ComplexType</a:t>
            </a:r>
            <a:endParaRPr lang="fr-FR" sz="2800" b="1" dirty="0"/>
          </a:p>
        </p:txBody>
      </p:sp>
      <p:sp>
        <p:nvSpPr>
          <p:cNvPr id="9" name="Rectangle à coins arrondis 8"/>
          <p:cNvSpPr/>
          <p:nvPr/>
        </p:nvSpPr>
        <p:spPr>
          <a:xfrm>
            <a:off x="142844" y="3429000"/>
            <a:ext cx="2714644" cy="22145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b" anchorCtr="0"/>
          <a:lstStyle/>
          <a:p>
            <a:pPr algn="ctr"/>
            <a:r>
              <a:rPr lang="fr-FR" sz="2800" b="1" dirty="0" err="1"/>
              <a:t>SimpleType</a:t>
            </a:r>
            <a:endParaRPr lang="fr-FR" sz="2800" b="1" dirty="0"/>
          </a:p>
        </p:txBody>
      </p:sp>
      <p:graphicFrame>
        <p:nvGraphicFramePr>
          <p:cNvPr id="7" name="Espace réservé du contenu 6"/>
          <p:cNvGraphicFramePr>
            <a:graphicFrameLocks noGrp="1"/>
          </p:cNvGraphicFramePr>
          <p:nvPr>
            <p:ph idx="1"/>
          </p:nvPr>
        </p:nvGraphicFramePr>
        <p:xfrm>
          <a:off x="285750" y="1143000"/>
          <a:ext cx="8572500" cy="5286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3"/>
          <p:cNvSpPr txBox="1">
            <a:spLocks noChangeArrowheads="1"/>
          </p:cNvSpPr>
          <p:nvPr/>
        </p:nvSpPr>
        <p:spPr>
          <a:xfrm>
            <a:off x="4000496" y="1285860"/>
            <a:ext cx="4857784" cy="17145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marL="342900" marR="0" lvl="0" indent="-342900" algn="ctr" defTabSz="914400" rtl="0" eaLnBrk="1" fontAlgn="auto" latinLnBrk="0" hangingPunct="1">
              <a:lnSpc>
                <a:spcPct val="100000"/>
              </a:lnSpc>
              <a:spcBef>
                <a:spcPct val="20000"/>
              </a:spcBef>
              <a:spcAft>
                <a:spcPts val="0"/>
              </a:spcAft>
              <a:buClrTx/>
              <a:buSzTx/>
              <a:tabLst/>
              <a:defRPr/>
            </a:pPr>
            <a:r>
              <a:rPr kumimoji="0" lang="fr-FR" sz="3200" b="0" i="0" u="none" strike="noStrike" kern="1200" cap="none" spc="0" normalizeH="0" baseline="0" noProof="0" dirty="0">
                <a:ln>
                  <a:noFill/>
                </a:ln>
                <a:solidFill>
                  <a:schemeClr val="tx1"/>
                </a:solidFill>
                <a:effectLst/>
                <a:uLnTx/>
                <a:uFillTx/>
                <a:latin typeface="+mn-lt"/>
                <a:ea typeface="+mn-ea"/>
                <a:cs typeface="+mn-cs"/>
              </a:rPr>
              <a:t>Pour</a:t>
            </a:r>
            <a:r>
              <a:rPr kumimoji="0" lang="fr-FR" sz="3200" b="0" i="0" u="none" strike="noStrike" kern="1200" cap="none" spc="0" normalizeH="0" noProof="0" dirty="0">
                <a:ln>
                  <a:noFill/>
                </a:ln>
                <a:solidFill>
                  <a:schemeClr val="tx1"/>
                </a:solidFill>
                <a:effectLst/>
                <a:uLnTx/>
                <a:uFillTx/>
                <a:latin typeface="+mn-lt"/>
                <a:ea typeface="+mn-ea"/>
                <a:cs typeface="+mn-cs"/>
              </a:rPr>
              <a:t> créer un élément en </a:t>
            </a:r>
            <a:r>
              <a:rPr kumimoji="0" lang="fr-FR" sz="3200" b="0" i="0" u="none" strike="noStrike" kern="1200" cap="none" spc="0" normalizeH="0" noProof="0" dirty="0" err="1">
                <a:ln>
                  <a:noFill/>
                </a:ln>
                <a:solidFill>
                  <a:schemeClr val="tx1"/>
                </a:solidFill>
                <a:effectLst/>
                <a:uLnTx/>
                <a:uFillTx/>
                <a:latin typeface="+mn-lt"/>
                <a:ea typeface="+mn-ea"/>
                <a:cs typeface="+mn-cs"/>
              </a:rPr>
              <a:t>xsd</a:t>
            </a:r>
            <a:r>
              <a:rPr kumimoji="0" lang="fr-FR" sz="3200" b="0" i="0" u="none" strike="noStrike" kern="1200" cap="none" spc="0" normalizeH="0" noProof="0" dirty="0">
                <a:ln>
                  <a:noFill/>
                </a:ln>
                <a:solidFill>
                  <a:schemeClr val="tx1"/>
                </a:solidFill>
                <a:effectLst/>
                <a:uLnTx/>
                <a:uFillTx/>
                <a:latin typeface="+mn-lt"/>
                <a:ea typeface="+mn-ea"/>
                <a:cs typeface="+mn-cs"/>
              </a:rPr>
              <a:t> on doit se poser ces questions.</a:t>
            </a:r>
            <a:endParaRPr kumimoji="0" lang="fr-FR"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0567585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AutoShape 2"/>
          <p:cNvSpPr>
            <a:spLocks noGrp="1" noChangeArrowheads="1"/>
          </p:cNvSpPr>
          <p:nvPr>
            <p:ph type="title"/>
          </p:nvPr>
        </p:nvSpPr>
        <p:spPr/>
        <p:txBody>
          <a:bodyPr/>
          <a:lstStyle/>
          <a:p>
            <a:pPr eaLnBrk="1" hangingPunct="1"/>
            <a:r>
              <a:rPr lang="fr-FR"/>
              <a:t>Les schémas XML</a:t>
            </a:r>
          </a:p>
        </p:txBody>
      </p:sp>
      <p:sp>
        <p:nvSpPr>
          <p:cNvPr id="1570819" name="Rectangle 3"/>
          <p:cNvSpPr>
            <a:spLocks noGrp="1" noChangeArrowheads="1"/>
          </p:cNvSpPr>
          <p:nvPr>
            <p:ph idx="1"/>
          </p:nvPr>
        </p:nvSpPr>
        <p:spPr/>
        <p:txBody>
          <a:bodyPr>
            <a:normAutofit lnSpcReduction="10000"/>
          </a:bodyPr>
          <a:lstStyle/>
          <a:p>
            <a:r>
              <a:rPr lang="fr-FR" dirty="0"/>
              <a:t>Qu'est-ce qu'un tas ? &lt;</a:t>
            </a:r>
            <a:r>
              <a:rPr lang="fr-FR" b="1" dirty="0">
                <a:solidFill>
                  <a:schemeClr val="tx2"/>
                </a:solidFill>
              </a:rPr>
              <a:t>all</a:t>
            </a:r>
            <a:r>
              <a:rPr lang="fr-FR" dirty="0"/>
              <a:t>&gt;</a:t>
            </a:r>
          </a:p>
          <a:p>
            <a:endParaRPr lang="fr-FR" dirty="0"/>
          </a:p>
          <a:p>
            <a:r>
              <a:rPr lang="fr-FR" dirty="0"/>
              <a:t>Comment le définir dans un schéma XML ?</a:t>
            </a:r>
          </a:p>
          <a:p>
            <a:pPr lvl="1"/>
            <a:r>
              <a:rPr lang="fr-FR" dirty="0"/>
              <a:t> l'élément &lt;</a:t>
            </a:r>
            <a:r>
              <a:rPr lang="fr-FR" b="1" dirty="0">
                <a:solidFill>
                  <a:schemeClr val="tx2"/>
                </a:solidFill>
              </a:rPr>
              <a:t>all</a:t>
            </a:r>
            <a:r>
              <a:rPr lang="fr-FR" dirty="0"/>
              <a:t>&gt; permet de définir des séquences non-ordonnées de balises</a:t>
            </a:r>
          </a:p>
          <a:p>
            <a:pPr lvl="2">
              <a:spcBef>
                <a:spcPts val="550"/>
              </a:spcBef>
              <a:buFont typeface="Times New Roman" charset="0"/>
              <a:buNone/>
            </a:pPr>
            <a:r>
              <a:rPr lang="en-GB" dirty="0"/>
              <a:t>&lt;</a:t>
            </a:r>
            <a:r>
              <a:rPr lang="en-GB" b="1" dirty="0" err="1">
                <a:solidFill>
                  <a:schemeClr val="tx2"/>
                </a:solidFill>
              </a:rPr>
              <a:t>xsd:complexType</a:t>
            </a:r>
            <a:r>
              <a:rPr lang="en-GB" dirty="0"/>
              <a:t> </a:t>
            </a:r>
            <a:r>
              <a:rPr lang="en-GB" b="1" dirty="0">
                <a:solidFill>
                  <a:srgbClr val="FF0000"/>
                </a:solidFill>
              </a:rPr>
              <a:t>name</a:t>
            </a:r>
            <a:r>
              <a:rPr lang="en-GB" dirty="0"/>
              <a:t>="</a:t>
            </a:r>
            <a:r>
              <a:rPr lang="en-GB" i="1" dirty="0"/>
              <a:t>caddy</a:t>
            </a:r>
            <a:r>
              <a:rPr lang="en-GB" dirty="0"/>
              <a:t>"&gt; </a:t>
            </a:r>
          </a:p>
          <a:p>
            <a:pPr lvl="2">
              <a:spcBef>
                <a:spcPts val="550"/>
              </a:spcBef>
              <a:buFont typeface="Times New Roman" charset="0"/>
              <a:buNone/>
            </a:pPr>
            <a:r>
              <a:rPr lang="en-GB" dirty="0"/>
              <a:t>  	&lt;</a:t>
            </a:r>
            <a:r>
              <a:rPr lang="en-GB" b="1" dirty="0" err="1">
                <a:solidFill>
                  <a:schemeClr val="tx2"/>
                </a:solidFill>
              </a:rPr>
              <a:t>xsd:all</a:t>
            </a:r>
            <a:r>
              <a:rPr lang="en-GB" dirty="0"/>
              <a:t>&gt; </a:t>
            </a:r>
          </a:p>
          <a:p>
            <a:pPr lvl="2">
              <a:spcBef>
                <a:spcPts val="550"/>
              </a:spcBef>
              <a:buFont typeface="Times New Roman" charset="0"/>
              <a:buNone/>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err="1"/>
              <a:t>produit</a:t>
            </a:r>
            <a:r>
              <a:rPr lang="en-GB" dirty="0"/>
              <a:t>" </a:t>
            </a:r>
            <a:r>
              <a:rPr lang="en-GB" b="1" dirty="0">
                <a:solidFill>
                  <a:srgbClr val="FF0000"/>
                </a:solidFill>
              </a:rPr>
              <a:t>type</a:t>
            </a:r>
            <a:r>
              <a:rPr lang="en-GB" dirty="0"/>
              <a:t>="</a:t>
            </a:r>
            <a:r>
              <a:rPr lang="en-GB" b="1" dirty="0" err="1"/>
              <a:t>xsd:string</a:t>
            </a:r>
            <a:r>
              <a:rPr lang="en-GB" dirty="0"/>
              <a:t>"/&gt; </a:t>
            </a:r>
          </a:p>
          <a:p>
            <a:pPr lvl="2">
              <a:spcBef>
                <a:spcPts val="550"/>
              </a:spcBef>
              <a:buFont typeface="Times New Roman" charset="0"/>
              <a:buNone/>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a:t>service</a:t>
            </a:r>
            <a:r>
              <a:rPr lang="en-GB" dirty="0"/>
              <a:t>" </a:t>
            </a:r>
            <a:r>
              <a:rPr lang="en-GB" b="1" dirty="0">
                <a:solidFill>
                  <a:srgbClr val="FF0000"/>
                </a:solidFill>
              </a:rPr>
              <a:t>type</a:t>
            </a:r>
            <a:r>
              <a:rPr lang="en-GB" dirty="0"/>
              <a:t>="</a:t>
            </a:r>
            <a:r>
              <a:rPr lang="en-GB" b="1" dirty="0" err="1"/>
              <a:t>xsd:string</a:t>
            </a:r>
            <a:r>
              <a:rPr lang="en-GB" dirty="0"/>
              <a:t>"/&gt; </a:t>
            </a:r>
          </a:p>
          <a:p>
            <a:pPr lvl="2">
              <a:spcBef>
                <a:spcPts val="550"/>
              </a:spcBef>
              <a:buFont typeface="Times New Roman" charset="0"/>
              <a:buNone/>
            </a:pPr>
            <a:r>
              <a:rPr lang="en-GB" dirty="0"/>
              <a:t>	 &lt;/</a:t>
            </a:r>
            <a:r>
              <a:rPr lang="en-GB" b="1" dirty="0" err="1">
                <a:solidFill>
                  <a:schemeClr val="tx2"/>
                </a:solidFill>
              </a:rPr>
              <a:t>xsd:all</a:t>
            </a:r>
            <a:r>
              <a:rPr lang="en-GB" dirty="0"/>
              <a:t>&gt; </a:t>
            </a:r>
          </a:p>
          <a:p>
            <a:pPr lvl="2">
              <a:spcBef>
                <a:spcPts val="550"/>
              </a:spcBef>
              <a:buFont typeface="Times New Roman" charset="0"/>
              <a:buNone/>
            </a:pPr>
            <a:r>
              <a:rPr lang="en-GB" dirty="0"/>
              <a:t>&lt;/</a:t>
            </a:r>
            <a:r>
              <a:rPr lang="en-GB" b="1" dirty="0" err="1">
                <a:solidFill>
                  <a:schemeClr val="tx2"/>
                </a:solidFill>
              </a:rPr>
              <a:t>xsd:complexType</a:t>
            </a:r>
            <a:r>
              <a:rPr lang="en-GB" dirty="0"/>
              <a:t>&gt;</a:t>
            </a:r>
            <a:endParaRPr lang="fr-FR" dirty="0"/>
          </a:p>
        </p:txBody>
      </p:sp>
      <p:sp>
        <p:nvSpPr>
          <p:cNvPr id="5" name="Rectangle 13"/>
          <p:cNvSpPr>
            <a:spLocks noGrp="1" noChangeArrowheads="1"/>
          </p:cNvSpPr>
          <p:nvPr>
            <p:ph type="sldNum" sz="quarter" idx="12"/>
          </p:nvPr>
        </p:nvSpPr>
        <p:spPr>
          <a:ln/>
        </p:spPr>
        <p:txBody>
          <a:bodyPr>
            <a:normAutofit/>
          </a:bodyPr>
          <a:lstStyle/>
          <a:p>
            <a:pPr>
              <a:defRPr/>
            </a:pPr>
            <a:fld id="{58F23051-75EE-4421-8763-0A1FA00DCA3A}" type="slidenum">
              <a:rPr lang="fr-FR"/>
              <a:pPr>
                <a:defRPr/>
              </a:pPr>
              <a:t>113</a:t>
            </a:fld>
            <a:endParaRPr lang="fr-FR"/>
          </a:p>
        </p:txBody>
      </p:sp>
      <p:sp>
        <p:nvSpPr>
          <p:cNvPr id="6" name="Étoile à 12 branches 5"/>
          <p:cNvSpPr/>
          <p:nvPr/>
        </p:nvSpPr>
        <p:spPr>
          <a:xfrm rot="21038633">
            <a:off x="6726777" y="3182029"/>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1600" b="1" u="sng" dirty="0"/>
              <a:t>Pas 2x la </a:t>
            </a:r>
          </a:p>
          <a:p>
            <a:pPr algn="ctr"/>
            <a:r>
              <a:rPr lang="fr-FR" sz="1600" b="1" u="sng" dirty="0"/>
              <a:t>même balise</a:t>
            </a:r>
          </a:p>
        </p:txBody>
      </p:sp>
    </p:spTree>
    <p:extLst>
      <p:ext uri="{BB962C8B-B14F-4D97-AF65-F5344CB8AC3E}">
        <p14:creationId xmlns:p14="http://schemas.microsoft.com/office/powerpoint/2010/main" val="5197041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866" name="AutoShape 2"/>
          <p:cNvSpPr>
            <a:spLocks noGrp="1" noChangeArrowheads="1"/>
          </p:cNvSpPr>
          <p:nvPr>
            <p:ph type="title"/>
          </p:nvPr>
        </p:nvSpPr>
        <p:spPr/>
        <p:txBody>
          <a:bodyPr/>
          <a:lstStyle/>
          <a:p>
            <a:pPr eaLnBrk="1" hangingPunct="1"/>
            <a:r>
              <a:rPr lang="fr-FR"/>
              <a:t>Les schémas XML</a:t>
            </a:r>
          </a:p>
        </p:txBody>
      </p:sp>
      <p:sp>
        <p:nvSpPr>
          <p:cNvPr id="1572867" name="Rectangle 3"/>
          <p:cNvSpPr>
            <a:spLocks noGrp="1" noChangeArrowheads="1"/>
          </p:cNvSpPr>
          <p:nvPr>
            <p:ph idx="1"/>
          </p:nvPr>
        </p:nvSpPr>
        <p:spPr/>
        <p:txBody>
          <a:bodyPr>
            <a:normAutofit fontScale="92500" lnSpcReduction="20000"/>
          </a:bodyPr>
          <a:lstStyle/>
          <a:p>
            <a:r>
              <a:rPr lang="fr-FR" dirty="0"/>
              <a:t>Qu'est-ce qu'une séquence ? &lt;</a:t>
            </a:r>
            <a:r>
              <a:rPr lang="fr-FR" b="1" dirty="0" err="1">
                <a:solidFill>
                  <a:schemeClr val="tx2"/>
                </a:solidFill>
              </a:rPr>
              <a:t>sequence</a:t>
            </a:r>
            <a:r>
              <a:rPr lang="fr-FR" dirty="0"/>
              <a:t>&gt;</a:t>
            </a:r>
          </a:p>
          <a:p>
            <a:endParaRPr lang="fr-FR" dirty="0"/>
          </a:p>
          <a:p>
            <a:r>
              <a:rPr lang="fr-FR" dirty="0"/>
              <a:t>Comment la définir dans un schéma XML ?</a:t>
            </a:r>
          </a:p>
          <a:p>
            <a:pPr lvl="1"/>
            <a:r>
              <a:rPr lang="fr-FR" dirty="0"/>
              <a:t> l'élément &lt;</a:t>
            </a:r>
            <a:r>
              <a:rPr lang="fr-FR" b="1" dirty="0" err="1">
                <a:solidFill>
                  <a:schemeClr val="tx2"/>
                </a:solidFill>
              </a:rPr>
              <a:t>sequence</a:t>
            </a:r>
            <a:r>
              <a:rPr lang="fr-FR" dirty="0"/>
              <a:t>&gt; permet de définir des séquences ordonnées</a:t>
            </a:r>
          </a:p>
          <a:p>
            <a:pPr lvl="2">
              <a:spcBef>
                <a:spcPts val="550"/>
              </a:spcBef>
              <a:buFont typeface="Times New Roman" charset="0"/>
              <a:buNone/>
            </a:pPr>
            <a:r>
              <a:rPr lang="en-GB" dirty="0"/>
              <a:t>&lt;</a:t>
            </a:r>
            <a:r>
              <a:rPr lang="en-GB" b="1" dirty="0" err="1">
                <a:solidFill>
                  <a:schemeClr val="tx2"/>
                </a:solidFill>
              </a:rPr>
              <a:t>xsd:complexType</a:t>
            </a:r>
            <a:r>
              <a:rPr lang="en-GB" dirty="0"/>
              <a:t> </a:t>
            </a:r>
            <a:r>
              <a:rPr lang="en-GB" b="1" dirty="0">
                <a:solidFill>
                  <a:srgbClr val="FF0000"/>
                </a:solidFill>
              </a:rPr>
              <a:t>name</a:t>
            </a:r>
            <a:r>
              <a:rPr lang="en-GB" dirty="0"/>
              <a:t>="</a:t>
            </a:r>
            <a:r>
              <a:rPr lang="en-GB" i="1" dirty="0" err="1"/>
              <a:t>Adresse</a:t>
            </a:r>
            <a:r>
              <a:rPr lang="en-GB" dirty="0"/>
              <a:t>"&gt; </a:t>
            </a:r>
          </a:p>
          <a:p>
            <a:pPr lvl="2">
              <a:spcBef>
                <a:spcPts val="550"/>
              </a:spcBef>
              <a:buFont typeface="Times New Roman" charset="0"/>
              <a:buNone/>
            </a:pPr>
            <a:r>
              <a:rPr lang="en-GB" dirty="0"/>
              <a:t>  	&lt;</a:t>
            </a:r>
            <a:r>
              <a:rPr lang="en-GB" b="1" dirty="0" err="1">
                <a:solidFill>
                  <a:schemeClr val="tx2"/>
                </a:solidFill>
              </a:rPr>
              <a:t>xsd:sequence</a:t>
            </a:r>
            <a:r>
              <a:rPr lang="en-GB" dirty="0"/>
              <a:t>&gt; </a:t>
            </a:r>
          </a:p>
          <a:p>
            <a:pPr lvl="2">
              <a:spcBef>
                <a:spcPts val="550"/>
              </a:spcBef>
              <a:buFont typeface="Times New Roman" charset="0"/>
              <a:buNone/>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a:t>rue</a:t>
            </a:r>
            <a:r>
              <a:rPr lang="en-GB" dirty="0"/>
              <a:t>" </a:t>
            </a:r>
            <a:r>
              <a:rPr lang="en-GB" b="1" dirty="0">
                <a:solidFill>
                  <a:srgbClr val="FF0000"/>
                </a:solidFill>
              </a:rPr>
              <a:t>type</a:t>
            </a:r>
            <a:r>
              <a:rPr lang="en-GB" dirty="0"/>
              <a:t>="</a:t>
            </a:r>
            <a:r>
              <a:rPr lang="en-GB" b="1" dirty="0" err="1"/>
              <a:t>xsd:string</a:t>
            </a:r>
            <a:r>
              <a:rPr lang="en-GB" dirty="0"/>
              <a:t>"/&gt; </a:t>
            </a:r>
          </a:p>
          <a:p>
            <a:pPr lvl="2">
              <a:spcBef>
                <a:spcPts val="550"/>
              </a:spcBef>
              <a:buFont typeface="Times New Roman" charset="0"/>
              <a:buNone/>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err="1"/>
              <a:t>ville</a:t>
            </a:r>
            <a:r>
              <a:rPr lang="en-GB" dirty="0"/>
              <a:t>" </a:t>
            </a:r>
            <a:r>
              <a:rPr lang="en-GB" b="1" dirty="0">
                <a:solidFill>
                  <a:srgbClr val="FF0000"/>
                </a:solidFill>
              </a:rPr>
              <a:t>type</a:t>
            </a:r>
            <a:r>
              <a:rPr lang="en-GB" dirty="0"/>
              <a:t>="</a:t>
            </a:r>
            <a:r>
              <a:rPr lang="en-GB" b="1" dirty="0" err="1"/>
              <a:t>xsd:string</a:t>
            </a:r>
            <a:r>
              <a:rPr lang="en-GB" dirty="0"/>
              <a:t>"/&gt; </a:t>
            </a:r>
          </a:p>
          <a:p>
            <a:pPr lvl="2">
              <a:spcBef>
                <a:spcPts val="550"/>
              </a:spcBef>
              <a:buFont typeface="Times New Roman" charset="0"/>
              <a:buNone/>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err="1"/>
              <a:t>dep</a:t>
            </a:r>
            <a:r>
              <a:rPr lang="en-GB" dirty="0"/>
              <a:t>" </a:t>
            </a:r>
            <a:r>
              <a:rPr lang="en-GB" b="1" dirty="0">
                <a:solidFill>
                  <a:srgbClr val="FF0000"/>
                </a:solidFill>
              </a:rPr>
              <a:t>type</a:t>
            </a:r>
            <a:r>
              <a:rPr lang="en-GB" dirty="0"/>
              <a:t>="</a:t>
            </a:r>
            <a:r>
              <a:rPr lang="en-GB" b="1" dirty="0" err="1"/>
              <a:t>xsd:integer</a:t>
            </a:r>
            <a:r>
              <a:rPr lang="en-GB" dirty="0"/>
              <a:t>"/&gt; </a:t>
            </a:r>
          </a:p>
          <a:p>
            <a:pPr lvl="2">
              <a:spcBef>
                <a:spcPts val="550"/>
              </a:spcBef>
              <a:buFont typeface="Times New Roman" charset="0"/>
              <a:buNone/>
            </a:pPr>
            <a:r>
              <a:rPr lang="en-GB" dirty="0"/>
              <a:t> 	 &lt;/</a:t>
            </a:r>
            <a:r>
              <a:rPr lang="en-GB" b="1" dirty="0" err="1">
                <a:solidFill>
                  <a:schemeClr val="tx2"/>
                </a:solidFill>
              </a:rPr>
              <a:t>xsd:sequence</a:t>
            </a:r>
            <a:r>
              <a:rPr lang="en-GB" dirty="0"/>
              <a:t>&gt; </a:t>
            </a:r>
          </a:p>
          <a:p>
            <a:pPr lvl="2">
              <a:spcBef>
                <a:spcPts val="550"/>
              </a:spcBef>
              <a:buFont typeface="Times New Roman" charset="0"/>
              <a:buNone/>
            </a:pPr>
            <a:r>
              <a:rPr lang="en-GB" dirty="0"/>
              <a:t>  	&lt;</a:t>
            </a:r>
            <a:r>
              <a:rPr lang="en-GB" b="1" dirty="0" err="1">
                <a:solidFill>
                  <a:schemeClr val="tx2"/>
                </a:solidFill>
              </a:rPr>
              <a:t>xsd:attribute</a:t>
            </a:r>
            <a:r>
              <a:rPr lang="en-GB" dirty="0"/>
              <a:t> </a:t>
            </a:r>
            <a:r>
              <a:rPr lang="en-GB" b="1" dirty="0">
                <a:solidFill>
                  <a:srgbClr val="FF0000"/>
                </a:solidFill>
              </a:rPr>
              <a:t>name</a:t>
            </a:r>
            <a:r>
              <a:rPr lang="en-GB" dirty="0"/>
              <a:t>="</a:t>
            </a:r>
            <a:r>
              <a:rPr lang="en-GB" i="1" dirty="0"/>
              <a:t>pays</a:t>
            </a:r>
            <a:r>
              <a:rPr lang="en-GB" dirty="0"/>
              <a:t>" </a:t>
            </a:r>
            <a:r>
              <a:rPr lang="en-GB" b="1" dirty="0">
                <a:solidFill>
                  <a:srgbClr val="FF0000"/>
                </a:solidFill>
              </a:rPr>
              <a:t>type</a:t>
            </a:r>
            <a:r>
              <a:rPr lang="en-GB" dirty="0"/>
              <a:t>="</a:t>
            </a:r>
            <a:r>
              <a:rPr lang="en-GB" b="1" dirty="0" err="1"/>
              <a:t>xsd:NMTOKEN</a:t>
            </a:r>
            <a:r>
              <a:rPr lang="en-GB" dirty="0"/>
              <a:t>" /&gt; </a:t>
            </a:r>
          </a:p>
          <a:p>
            <a:pPr lvl="2">
              <a:spcBef>
                <a:spcPts val="550"/>
              </a:spcBef>
              <a:buFont typeface="Times New Roman" charset="0"/>
              <a:buNone/>
            </a:pPr>
            <a:r>
              <a:rPr lang="en-GB" dirty="0"/>
              <a:t>&lt;/</a:t>
            </a:r>
            <a:r>
              <a:rPr lang="en-GB" b="1" dirty="0" err="1">
                <a:solidFill>
                  <a:schemeClr val="tx2"/>
                </a:solidFill>
              </a:rPr>
              <a:t>xsd:complexType</a:t>
            </a:r>
            <a:r>
              <a:rPr lang="en-GB" dirty="0"/>
              <a:t>&gt;</a:t>
            </a:r>
            <a:endParaRPr lang="fr-FR" dirty="0"/>
          </a:p>
        </p:txBody>
      </p:sp>
      <p:sp>
        <p:nvSpPr>
          <p:cNvPr id="5" name="Rectangle 13"/>
          <p:cNvSpPr>
            <a:spLocks noGrp="1" noChangeArrowheads="1"/>
          </p:cNvSpPr>
          <p:nvPr>
            <p:ph type="sldNum" sz="quarter" idx="12"/>
          </p:nvPr>
        </p:nvSpPr>
        <p:spPr>
          <a:ln/>
        </p:spPr>
        <p:txBody>
          <a:bodyPr>
            <a:normAutofit/>
          </a:bodyPr>
          <a:lstStyle/>
          <a:p>
            <a:pPr>
              <a:defRPr/>
            </a:pPr>
            <a:fld id="{0E9C4CDD-9EE6-4EEF-A681-59274DE71486}" type="slidenum">
              <a:rPr lang="fr-FR"/>
              <a:pPr>
                <a:defRPr/>
              </a:pPr>
              <a:t>114</a:t>
            </a:fld>
            <a:endParaRPr lang="fr-FR"/>
          </a:p>
        </p:txBody>
      </p:sp>
    </p:spTree>
    <p:extLst>
      <p:ext uri="{BB962C8B-B14F-4D97-AF65-F5344CB8AC3E}">
        <p14:creationId xmlns:p14="http://schemas.microsoft.com/office/powerpoint/2010/main" val="68118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6" name="AutoShape 1026"/>
          <p:cNvSpPr>
            <a:spLocks noGrp="1" noChangeArrowheads="1"/>
          </p:cNvSpPr>
          <p:nvPr>
            <p:ph type="title"/>
          </p:nvPr>
        </p:nvSpPr>
        <p:spPr/>
        <p:txBody>
          <a:bodyPr/>
          <a:lstStyle/>
          <a:p>
            <a:pPr eaLnBrk="1" hangingPunct="1"/>
            <a:r>
              <a:rPr lang="fr-FR"/>
              <a:t>Les schémas XML</a:t>
            </a:r>
          </a:p>
        </p:txBody>
      </p:sp>
      <p:sp>
        <p:nvSpPr>
          <p:cNvPr id="1562627" name="Rectangle 1027"/>
          <p:cNvSpPr>
            <a:spLocks noGrp="1" noChangeArrowheads="1"/>
          </p:cNvSpPr>
          <p:nvPr>
            <p:ph idx="1"/>
          </p:nvPr>
        </p:nvSpPr>
        <p:spPr/>
        <p:txBody>
          <a:bodyPr/>
          <a:lstStyle/>
          <a:p>
            <a:r>
              <a:rPr lang="fr-FR" dirty="0"/>
              <a:t>Extension des types</a:t>
            </a:r>
          </a:p>
          <a:p>
            <a:pPr lvl="1">
              <a:buNone/>
            </a:pPr>
            <a:r>
              <a:rPr lang="fr-FR" dirty="0">
                <a:cs typeface="Courier New" pitchFamily="49" charset="0"/>
              </a:rPr>
              <a:t> </a:t>
            </a:r>
          </a:p>
          <a:p>
            <a:pPr lvl="1"/>
            <a:r>
              <a:rPr lang="fr-FR" dirty="0">
                <a:cs typeface="Courier New" pitchFamily="49" charset="0"/>
              </a:rPr>
              <a:t>On peut étendre le contenu des balises à du contenu non-défini à l'aides des mots clés :</a:t>
            </a:r>
          </a:p>
          <a:p>
            <a:pPr lvl="1"/>
            <a:endParaRPr lang="fr-FR" dirty="0">
              <a:cs typeface="Courier New" pitchFamily="49" charset="0"/>
            </a:endParaRPr>
          </a:p>
          <a:p>
            <a:pPr lvl="1"/>
            <a:r>
              <a:rPr lang="fr-FR" dirty="0">
                <a:cs typeface="Courier New" pitchFamily="49" charset="0"/>
              </a:rPr>
              <a:t> </a:t>
            </a:r>
            <a:r>
              <a:rPr lang="fr-FR" b="1" i="1" dirty="0" err="1">
                <a:cs typeface="Courier New" pitchFamily="49" charset="0"/>
              </a:rPr>
              <a:t>any</a:t>
            </a:r>
            <a:r>
              <a:rPr lang="fr-FR" dirty="0">
                <a:cs typeface="Courier New" pitchFamily="49" charset="0"/>
              </a:rPr>
              <a:t> pour les éléments</a:t>
            </a:r>
          </a:p>
          <a:p>
            <a:pPr lvl="1"/>
            <a:endParaRPr lang="fr-FR" dirty="0">
              <a:cs typeface="Courier New" pitchFamily="49" charset="0"/>
            </a:endParaRPr>
          </a:p>
          <a:p>
            <a:pPr lvl="1"/>
            <a:r>
              <a:rPr lang="fr-FR" dirty="0">
                <a:cs typeface="Courier New" pitchFamily="49" charset="0"/>
              </a:rPr>
              <a:t> </a:t>
            </a:r>
            <a:r>
              <a:rPr lang="fr-FR" b="1" i="1" dirty="0" err="1">
                <a:cs typeface="Courier New" pitchFamily="49" charset="0"/>
              </a:rPr>
              <a:t>anyAttribute</a:t>
            </a:r>
            <a:r>
              <a:rPr lang="fr-FR" dirty="0">
                <a:cs typeface="Courier New" pitchFamily="49" charset="0"/>
              </a:rPr>
              <a:t> pour les attributs</a:t>
            </a:r>
          </a:p>
        </p:txBody>
      </p:sp>
      <p:sp>
        <p:nvSpPr>
          <p:cNvPr id="5" name="Rectangle 13"/>
          <p:cNvSpPr>
            <a:spLocks noGrp="1" noChangeArrowheads="1"/>
          </p:cNvSpPr>
          <p:nvPr>
            <p:ph type="sldNum" sz="quarter" idx="12"/>
          </p:nvPr>
        </p:nvSpPr>
        <p:spPr>
          <a:ln/>
        </p:spPr>
        <p:txBody>
          <a:bodyPr>
            <a:normAutofit/>
          </a:bodyPr>
          <a:lstStyle/>
          <a:p>
            <a:pPr>
              <a:defRPr/>
            </a:pPr>
            <a:fld id="{7871E9EB-1E58-41E0-8C46-3C48FF612CBF}" type="slidenum">
              <a:rPr lang="fr-FR"/>
              <a:pPr>
                <a:defRPr/>
              </a:pPr>
              <a:t>115</a:t>
            </a:fld>
            <a:endParaRPr lang="fr-F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4674" name="AutoShape 1026"/>
          <p:cNvSpPr>
            <a:spLocks noGrp="1" noChangeArrowheads="1"/>
          </p:cNvSpPr>
          <p:nvPr>
            <p:ph type="title"/>
          </p:nvPr>
        </p:nvSpPr>
        <p:spPr/>
        <p:txBody>
          <a:bodyPr/>
          <a:lstStyle/>
          <a:p>
            <a:pPr eaLnBrk="1" hangingPunct="1"/>
            <a:r>
              <a:rPr lang="fr-FR"/>
              <a:t>Les schémas XML</a:t>
            </a:r>
          </a:p>
        </p:txBody>
      </p:sp>
      <p:sp>
        <p:nvSpPr>
          <p:cNvPr id="1564675" name="Rectangle 1027"/>
          <p:cNvSpPr>
            <a:spLocks noGrp="1" noChangeArrowheads="1"/>
          </p:cNvSpPr>
          <p:nvPr>
            <p:ph idx="1"/>
          </p:nvPr>
        </p:nvSpPr>
        <p:spPr/>
        <p:txBody>
          <a:bodyPr>
            <a:normAutofit fontScale="85000" lnSpcReduction="20000"/>
          </a:bodyPr>
          <a:lstStyle/>
          <a:p>
            <a:r>
              <a:rPr lang="fr-FR" dirty="0"/>
              <a:t>Les restrictions : &lt;</a:t>
            </a:r>
            <a:r>
              <a:rPr lang="fr-FR" b="1" dirty="0">
                <a:solidFill>
                  <a:schemeClr val="tx2"/>
                </a:solidFill>
              </a:rPr>
              <a:t>restriction</a:t>
            </a:r>
            <a:r>
              <a:rPr lang="fr-FR" dirty="0"/>
              <a:t>&gt;</a:t>
            </a:r>
          </a:p>
          <a:p>
            <a:pPr lvl="1"/>
            <a:endParaRPr lang="fr-FR" dirty="0">
              <a:cs typeface="Courier New" pitchFamily="49" charset="0"/>
            </a:endParaRPr>
          </a:p>
          <a:p>
            <a:pPr lvl="1"/>
            <a:r>
              <a:rPr lang="fr-FR" dirty="0">
                <a:cs typeface="Courier New" pitchFamily="49" charset="0"/>
              </a:rPr>
              <a:t> On peut restreindre le contenu d'un élément ou d'un attribut afin de s'assurer qu'il correspond exactement au type de donnée attendu</a:t>
            </a:r>
          </a:p>
          <a:p>
            <a:pPr lvl="1"/>
            <a:endParaRPr lang="fr-FR" dirty="0">
              <a:cs typeface="Courier New" pitchFamily="49" charset="0"/>
            </a:endParaRPr>
          </a:p>
          <a:p>
            <a:pPr lvl="1"/>
            <a:r>
              <a:rPr lang="fr-FR" dirty="0">
                <a:cs typeface="Courier New" pitchFamily="49" charset="0"/>
              </a:rPr>
              <a:t> Exemple de restriction simple à l’élément seul :</a:t>
            </a: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a:t>
            </a:r>
            <a:r>
              <a:rPr lang="fr-FR" dirty="0" err="1">
                <a:cs typeface="Courier New" pitchFamily="49" charset="0"/>
              </a:rPr>
              <a:t>nbenfants</a:t>
            </a:r>
            <a:r>
              <a:rPr lang="fr-FR" dirty="0">
                <a:cs typeface="Courier New" pitchFamily="49" charset="0"/>
              </a:rPr>
              <a:t>"&gt;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xs:simpleType</a:t>
            </a:r>
            <a:r>
              <a:rPr lang="fr-FR" dirty="0">
                <a:cs typeface="Courier New" pitchFamily="49" charset="0"/>
              </a:rPr>
              <a:t>&gt;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xs:restriction</a:t>
            </a:r>
            <a:r>
              <a:rPr lang="fr-FR" dirty="0">
                <a:cs typeface="Courier New" pitchFamily="49" charset="0"/>
              </a:rPr>
              <a:t> </a:t>
            </a:r>
            <a:r>
              <a:rPr lang="fr-FR" b="1" dirty="0">
                <a:solidFill>
                  <a:srgbClr val="FF0000"/>
                </a:solidFill>
                <a:cs typeface="Courier New" pitchFamily="49" charset="0"/>
              </a:rPr>
              <a:t>base</a:t>
            </a:r>
            <a:r>
              <a:rPr lang="fr-FR" dirty="0">
                <a:cs typeface="Courier New" pitchFamily="49" charset="0"/>
              </a:rPr>
              <a:t>="</a:t>
            </a:r>
            <a:r>
              <a:rPr lang="fr-FR" dirty="0" err="1">
                <a:cs typeface="Courier New" pitchFamily="49" charset="0"/>
              </a:rPr>
              <a:t>xs:integer</a:t>
            </a:r>
            <a:r>
              <a:rPr lang="fr-FR" dirty="0">
                <a:cs typeface="Courier New" pitchFamily="49" charset="0"/>
              </a:rPr>
              <a:t>"&gt;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xs:minInclusive</a:t>
            </a:r>
            <a:r>
              <a:rPr lang="fr-FR" dirty="0">
                <a:cs typeface="Courier New" pitchFamily="49" charset="0"/>
              </a:rPr>
              <a:t> </a:t>
            </a:r>
            <a:r>
              <a:rPr lang="fr-FR" b="1" dirty="0">
                <a:solidFill>
                  <a:srgbClr val="FF0000"/>
                </a:solidFill>
                <a:cs typeface="Courier New" pitchFamily="49" charset="0"/>
              </a:rPr>
              <a:t>value</a:t>
            </a:r>
            <a:r>
              <a:rPr lang="fr-FR" dirty="0">
                <a:cs typeface="Courier New" pitchFamily="49" charset="0"/>
              </a:rPr>
              <a:t>="0"/&gt;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xs:maxInclusive</a:t>
            </a:r>
            <a:r>
              <a:rPr lang="fr-FR" dirty="0">
                <a:cs typeface="Courier New" pitchFamily="49" charset="0"/>
              </a:rPr>
              <a:t> </a:t>
            </a:r>
            <a:r>
              <a:rPr lang="fr-FR" b="1" dirty="0">
                <a:solidFill>
                  <a:srgbClr val="FF0000"/>
                </a:solidFill>
                <a:cs typeface="Courier New" pitchFamily="49" charset="0"/>
              </a:rPr>
              <a:t>value</a:t>
            </a:r>
            <a:r>
              <a:rPr lang="fr-FR" dirty="0">
                <a:cs typeface="Courier New" pitchFamily="49" charset="0"/>
              </a:rPr>
              <a:t>="99"/&gt;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xs:restriction</a:t>
            </a:r>
            <a:r>
              <a:rPr lang="fr-FR" dirty="0">
                <a:cs typeface="Courier New" pitchFamily="49" charset="0"/>
              </a:rPr>
              <a:t>&gt;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xs:simpleType</a:t>
            </a:r>
            <a:r>
              <a:rPr lang="fr-FR" dirty="0">
                <a:cs typeface="Courier New" pitchFamily="49" charset="0"/>
              </a:rPr>
              <a:t>&gt;</a:t>
            </a:r>
            <a:br>
              <a:rPr lang="fr-FR" dirty="0"/>
            </a:br>
            <a:r>
              <a:rPr lang="fr-FR"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&gt;</a:t>
            </a:r>
          </a:p>
        </p:txBody>
      </p:sp>
      <p:sp>
        <p:nvSpPr>
          <p:cNvPr id="5" name="Rectangle 13"/>
          <p:cNvSpPr>
            <a:spLocks noGrp="1" noChangeArrowheads="1"/>
          </p:cNvSpPr>
          <p:nvPr>
            <p:ph type="sldNum" sz="quarter" idx="12"/>
          </p:nvPr>
        </p:nvSpPr>
        <p:spPr>
          <a:ln/>
        </p:spPr>
        <p:txBody>
          <a:bodyPr>
            <a:normAutofit/>
          </a:bodyPr>
          <a:lstStyle/>
          <a:p>
            <a:pPr>
              <a:defRPr/>
            </a:pPr>
            <a:fld id="{CD362D5D-3B8A-466F-A71B-13404614E5D3}" type="slidenum">
              <a:rPr lang="fr-FR"/>
              <a:pPr>
                <a:defRPr/>
              </a:pPr>
              <a:t>116</a:t>
            </a:fld>
            <a:endParaRPr lang="fr-F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22" name="AutoShape 2"/>
          <p:cNvSpPr>
            <a:spLocks noGrp="1" noChangeArrowheads="1"/>
          </p:cNvSpPr>
          <p:nvPr>
            <p:ph type="title"/>
          </p:nvPr>
        </p:nvSpPr>
        <p:spPr/>
        <p:txBody>
          <a:bodyPr/>
          <a:lstStyle/>
          <a:p>
            <a:pPr eaLnBrk="1" hangingPunct="1"/>
            <a:r>
              <a:rPr lang="fr-FR"/>
              <a:t>Les schémas XML</a:t>
            </a:r>
          </a:p>
        </p:txBody>
      </p:sp>
      <p:sp>
        <p:nvSpPr>
          <p:cNvPr id="1566723" name="Rectangle 3"/>
          <p:cNvSpPr>
            <a:spLocks noGrp="1" noChangeArrowheads="1"/>
          </p:cNvSpPr>
          <p:nvPr>
            <p:ph idx="1"/>
          </p:nvPr>
        </p:nvSpPr>
        <p:spPr/>
        <p:txBody>
          <a:bodyPr>
            <a:normAutofit fontScale="92500" lnSpcReduction="10000"/>
          </a:bodyPr>
          <a:lstStyle/>
          <a:p>
            <a:r>
              <a:rPr lang="fr-FR" dirty="0"/>
              <a:t>Les restrictions (suite …)</a:t>
            </a:r>
          </a:p>
          <a:p>
            <a:pPr lvl="1"/>
            <a:endParaRPr lang="fr-FR" dirty="0">
              <a:cs typeface="Courier New" pitchFamily="49" charset="0"/>
            </a:endParaRPr>
          </a:p>
          <a:p>
            <a:pPr lvl="1"/>
            <a:r>
              <a:rPr lang="fr-FR" dirty="0">
                <a:cs typeface="Courier New" pitchFamily="49" charset="0"/>
              </a:rPr>
              <a:t> Pour un type utilisateur :</a:t>
            </a: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a:t>
            </a:r>
            <a:r>
              <a:rPr lang="fr-FR" dirty="0" err="1">
                <a:cs typeface="Courier New" pitchFamily="49" charset="0"/>
              </a:rPr>
              <a:t>nbenfants</a:t>
            </a:r>
            <a:r>
              <a:rPr lang="fr-FR" dirty="0">
                <a:cs typeface="Courier New" pitchFamily="49" charset="0"/>
              </a:rPr>
              <a:t>" </a:t>
            </a:r>
            <a:r>
              <a:rPr lang="fr-FR" b="1" dirty="0">
                <a:solidFill>
                  <a:srgbClr val="FF0000"/>
                </a:solidFill>
                <a:cs typeface="Courier New" pitchFamily="49" charset="0"/>
              </a:rPr>
              <a:t>type</a:t>
            </a:r>
            <a:r>
              <a:rPr lang="fr-FR" dirty="0">
                <a:cs typeface="Courier New" pitchFamily="49" charset="0"/>
              </a:rPr>
              <a:t>="</a:t>
            </a:r>
            <a:r>
              <a:rPr lang="fr-FR" dirty="0" err="1">
                <a:cs typeface="Courier New" pitchFamily="49" charset="0"/>
              </a:rPr>
              <a:t>limit_child</a:t>
            </a:r>
            <a:r>
              <a:rPr lang="fr-FR" dirty="0">
                <a:cs typeface="Courier New" pitchFamily="49" charset="0"/>
              </a:rPr>
              <a:t>" /&gt;</a:t>
            </a:r>
            <a:br>
              <a:rPr lang="fr-FR" dirty="0">
                <a:cs typeface="Courier New" pitchFamily="49" charset="0"/>
              </a:rPr>
            </a:br>
            <a:r>
              <a:rPr lang="fr-FR" dirty="0">
                <a:cs typeface="Courier New" pitchFamily="49" charset="0"/>
              </a:rPr>
              <a:t>…</a:t>
            </a: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xs:simpleType</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a:t>
            </a:r>
            <a:r>
              <a:rPr lang="fr-FR" dirty="0" err="1">
                <a:cs typeface="Courier New" pitchFamily="49" charset="0"/>
              </a:rPr>
              <a:t>limit_child</a:t>
            </a:r>
            <a:r>
              <a:rPr lang="fr-FR" dirty="0">
                <a:cs typeface="Courier New" pitchFamily="49" charset="0"/>
              </a:rPr>
              <a:t> "&gt;</a:t>
            </a:r>
            <a:br>
              <a:rPr lang="fr-FR" dirty="0">
                <a:cs typeface="Courier New" pitchFamily="49" charset="0"/>
              </a:rPr>
            </a:br>
            <a:r>
              <a:rPr lang="fr-FR" dirty="0">
                <a:cs typeface="Courier New" pitchFamily="49" charset="0"/>
              </a:rPr>
              <a:t>…</a:t>
            </a:r>
          </a:p>
          <a:p>
            <a:pPr lvl="1"/>
            <a:endParaRPr lang="fr-FR" dirty="0"/>
          </a:p>
          <a:p>
            <a:pPr lvl="1"/>
            <a:r>
              <a:rPr lang="fr-FR" dirty="0"/>
              <a:t>Pour un choix :</a:t>
            </a:r>
            <a:br>
              <a:rPr lang="fr-FR" dirty="0"/>
            </a:br>
            <a:r>
              <a:rPr lang="fr-FR" dirty="0"/>
              <a:t>&lt;</a:t>
            </a:r>
            <a:r>
              <a:rPr lang="fr-FR" b="1" dirty="0" err="1">
                <a:solidFill>
                  <a:schemeClr val="tx2"/>
                </a:solidFill>
              </a:rPr>
              <a:t>xs:pattern</a:t>
            </a:r>
            <a:r>
              <a:rPr lang="fr-FR" dirty="0"/>
              <a:t> </a:t>
            </a:r>
            <a:r>
              <a:rPr lang="fr-FR" b="1" dirty="0">
                <a:solidFill>
                  <a:srgbClr val="FF0000"/>
                </a:solidFill>
              </a:rPr>
              <a:t>value</a:t>
            </a:r>
            <a:r>
              <a:rPr lang="fr-FR" dirty="0"/>
              <a:t>="</a:t>
            </a:r>
            <a:r>
              <a:rPr lang="fr-FR" dirty="0" err="1"/>
              <a:t>homme|femme</a:t>
            </a:r>
            <a:r>
              <a:rPr lang="fr-FR" dirty="0"/>
              <a:t>"&gt;</a:t>
            </a:r>
          </a:p>
          <a:p>
            <a:pPr lvl="1"/>
            <a:endParaRPr lang="fr-FR" dirty="0"/>
          </a:p>
          <a:p>
            <a:pPr lvl="1"/>
            <a:r>
              <a:rPr lang="fr-FR" dirty="0"/>
              <a:t>Pour un nombre fixe de caractères :</a:t>
            </a:r>
            <a:br>
              <a:rPr lang="fr-FR" dirty="0"/>
            </a:br>
            <a:r>
              <a:rPr lang="fr-FR" dirty="0"/>
              <a:t>&lt;</a:t>
            </a:r>
            <a:r>
              <a:rPr lang="fr-FR" b="1" dirty="0" err="1">
                <a:solidFill>
                  <a:schemeClr val="tx2"/>
                </a:solidFill>
              </a:rPr>
              <a:t>xs:pattern</a:t>
            </a:r>
            <a:r>
              <a:rPr lang="fr-FR" dirty="0"/>
              <a:t> </a:t>
            </a:r>
            <a:r>
              <a:rPr lang="fr-FR" b="1" dirty="0">
                <a:solidFill>
                  <a:srgbClr val="FF0000"/>
                </a:solidFill>
              </a:rPr>
              <a:t>value</a:t>
            </a:r>
            <a:r>
              <a:rPr lang="fr-FR" dirty="0"/>
              <a:t>="</a:t>
            </a:r>
            <a:r>
              <a:rPr lang="fr-FR" i="1" dirty="0"/>
              <a:t>[a-</a:t>
            </a:r>
            <a:r>
              <a:rPr lang="fr-FR" i="1" dirty="0" err="1"/>
              <a:t>zA</a:t>
            </a:r>
            <a:r>
              <a:rPr lang="fr-FR" i="1" dirty="0"/>
              <a:t>-Z0-9]{8}</a:t>
            </a:r>
            <a:r>
              <a:rPr lang="fr-FR" dirty="0"/>
              <a:t>"&gt;</a:t>
            </a:r>
          </a:p>
        </p:txBody>
      </p:sp>
      <p:sp>
        <p:nvSpPr>
          <p:cNvPr id="5" name="Rectangle 13"/>
          <p:cNvSpPr>
            <a:spLocks noGrp="1" noChangeArrowheads="1"/>
          </p:cNvSpPr>
          <p:nvPr>
            <p:ph type="sldNum" sz="quarter" idx="12"/>
          </p:nvPr>
        </p:nvSpPr>
        <p:spPr>
          <a:ln/>
        </p:spPr>
        <p:txBody>
          <a:bodyPr>
            <a:normAutofit/>
          </a:bodyPr>
          <a:lstStyle/>
          <a:p>
            <a:pPr>
              <a:defRPr/>
            </a:pPr>
            <a:fld id="{D7FF3D21-EE54-4DDD-97E9-C61E92269376}" type="slidenum">
              <a:rPr lang="fr-FR"/>
              <a:pPr>
                <a:defRPr/>
              </a:pPr>
              <a:t>117</a:t>
            </a:fld>
            <a:endParaRPr lang="fr-F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770" name="AutoShape 2"/>
          <p:cNvSpPr>
            <a:spLocks noGrp="1" noChangeArrowheads="1"/>
          </p:cNvSpPr>
          <p:nvPr>
            <p:ph type="title"/>
          </p:nvPr>
        </p:nvSpPr>
        <p:spPr/>
        <p:txBody>
          <a:bodyPr/>
          <a:lstStyle/>
          <a:p>
            <a:pPr eaLnBrk="1" hangingPunct="1"/>
            <a:r>
              <a:rPr lang="fr-FR"/>
              <a:t>Les schémas XML</a:t>
            </a:r>
          </a:p>
        </p:txBody>
      </p:sp>
      <p:sp>
        <p:nvSpPr>
          <p:cNvPr id="1568771" name="Rectangle 3"/>
          <p:cNvSpPr>
            <a:spLocks noGrp="1" noChangeArrowheads="1"/>
          </p:cNvSpPr>
          <p:nvPr>
            <p:ph idx="1"/>
          </p:nvPr>
        </p:nvSpPr>
        <p:spPr/>
        <p:txBody>
          <a:bodyPr>
            <a:normAutofit fontScale="92500" lnSpcReduction="20000"/>
          </a:bodyPr>
          <a:lstStyle/>
          <a:p>
            <a:r>
              <a:rPr lang="fr-FR"/>
              <a:t>Afin d'assurer la validité des types, il convient de procéder régulièrement à des tests unitaires</a:t>
            </a:r>
          </a:p>
          <a:p>
            <a:pPr lvl="1"/>
            <a:endParaRPr lang="fr-FR"/>
          </a:p>
          <a:p>
            <a:r>
              <a:rPr lang="fr-FR"/>
              <a:t>Tester les valeurs des éléments et des attributs</a:t>
            </a:r>
          </a:p>
          <a:p>
            <a:pPr lvl="1"/>
            <a:r>
              <a:rPr lang="fr-FR"/>
              <a:t> détection des erreurs lors de la validation</a:t>
            </a:r>
          </a:p>
          <a:p>
            <a:pPr lvl="1"/>
            <a:r>
              <a:rPr lang="fr-FR"/>
              <a:t> contrôle des valeurs admissibles dans les éditeurs évolués</a:t>
            </a:r>
          </a:p>
          <a:p>
            <a:pPr lvl="1"/>
            <a:endParaRPr lang="fr-FR"/>
          </a:p>
          <a:p>
            <a:r>
              <a:rPr lang="fr-FR"/>
              <a:t>XML Schema Test Suite</a:t>
            </a:r>
          </a:p>
          <a:p>
            <a:pPr lvl="1"/>
            <a:r>
              <a:rPr lang="fr-FR"/>
              <a:t> batterie de tests pour XML schema du W3C</a:t>
            </a:r>
          </a:p>
          <a:p>
            <a:pPr lvl="1"/>
            <a:r>
              <a:rPr lang="fr-FR"/>
              <a:t> effort conjoint de l'industrie et du W3C</a:t>
            </a:r>
          </a:p>
          <a:p>
            <a:pPr lvl="1"/>
            <a:r>
              <a:rPr lang="fr-FR"/>
              <a:t> réalisation de frameworks de tests en cours</a:t>
            </a:r>
          </a:p>
        </p:txBody>
      </p:sp>
      <p:sp>
        <p:nvSpPr>
          <p:cNvPr id="5" name="Rectangle 13"/>
          <p:cNvSpPr>
            <a:spLocks noGrp="1" noChangeArrowheads="1"/>
          </p:cNvSpPr>
          <p:nvPr>
            <p:ph type="sldNum" sz="quarter" idx="12"/>
          </p:nvPr>
        </p:nvSpPr>
        <p:spPr>
          <a:ln/>
        </p:spPr>
        <p:txBody>
          <a:bodyPr>
            <a:normAutofit/>
          </a:bodyPr>
          <a:lstStyle/>
          <a:p>
            <a:pPr>
              <a:defRPr/>
            </a:pPr>
            <a:fld id="{40CEA2F3-AC0A-481B-A863-3AF14EB6CE58}" type="slidenum">
              <a:rPr lang="fr-FR"/>
              <a:pPr>
                <a:defRPr/>
              </a:pPr>
              <a:t>118</a:t>
            </a:fld>
            <a:endParaRPr lang="fr-FR"/>
          </a:p>
        </p:txBody>
      </p:sp>
      <p:sp>
        <p:nvSpPr>
          <p:cNvPr id="1568772"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4914" name="AutoShape 2"/>
          <p:cNvSpPr>
            <a:spLocks noGrp="1" noChangeArrowheads="1"/>
          </p:cNvSpPr>
          <p:nvPr>
            <p:ph type="title"/>
          </p:nvPr>
        </p:nvSpPr>
        <p:spPr/>
        <p:txBody>
          <a:bodyPr/>
          <a:lstStyle/>
          <a:p>
            <a:pPr eaLnBrk="1" hangingPunct="1"/>
            <a:r>
              <a:rPr lang="fr-FR"/>
              <a:t>Les schémas XML</a:t>
            </a:r>
          </a:p>
        </p:txBody>
      </p:sp>
      <p:sp>
        <p:nvSpPr>
          <p:cNvPr id="1574915" name="Rectangle 3"/>
          <p:cNvSpPr>
            <a:spLocks noGrp="1" noChangeArrowheads="1"/>
          </p:cNvSpPr>
          <p:nvPr>
            <p:ph idx="1"/>
          </p:nvPr>
        </p:nvSpPr>
        <p:spPr/>
        <p:txBody>
          <a:bodyPr>
            <a:normAutofit fontScale="92500" lnSpcReduction="20000"/>
          </a:bodyPr>
          <a:lstStyle/>
          <a:p>
            <a:r>
              <a:rPr lang="fr-FR" dirty="0"/>
              <a:t>Qu'est-ce qu'un choix ? &lt;</a:t>
            </a:r>
            <a:r>
              <a:rPr lang="fr-FR" b="1" dirty="0" err="1">
                <a:solidFill>
                  <a:schemeClr val="tx2"/>
                </a:solidFill>
              </a:rPr>
              <a:t>choice</a:t>
            </a:r>
            <a:r>
              <a:rPr lang="fr-FR" dirty="0"/>
              <a:t>&gt;</a:t>
            </a:r>
          </a:p>
          <a:p>
            <a:pPr lvl="1">
              <a:buNone/>
            </a:pPr>
            <a:endParaRPr lang="fr-FR" dirty="0"/>
          </a:p>
          <a:p>
            <a:r>
              <a:rPr lang="fr-FR" dirty="0"/>
              <a:t>Comment le définir dans un schéma XML ?</a:t>
            </a:r>
          </a:p>
          <a:p>
            <a:pPr lvl="2">
              <a:buFont typeface="Wingdings" charset="2"/>
              <a:buNone/>
            </a:pPr>
            <a:r>
              <a:rPr lang="fr-FR" dirty="0">
                <a:cs typeface="Arial" charset="0"/>
              </a:rPr>
              <a:t>&lt;</a:t>
            </a:r>
            <a:r>
              <a:rPr lang="fr-FR" b="1" dirty="0" err="1">
                <a:solidFill>
                  <a:schemeClr val="tx2"/>
                </a:solidFill>
                <a:cs typeface="Arial" charset="0"/>
              </a:rPr>
              <a:t>xs:complexType</a:t>
            </a:r>
            <a:r>
              <a:rPr lang="fr-FR" dirty="0">
                <a:cs typeface="Arial" charset="0"/>
              </a:rPr>
              <a:t>&gt; </a:t>
            </a:r>
          </a:p>
          <a:p>
            <a:pPr lvl="2">
              <a:buFont typeface="Wingdings" charset="2"/>
              <a:buNone/>
            </a:pPr>
            <a:r>
              <a:rPr lang="fr-FR" dirty="0">
                <a:cs typeface="Arial" charset="0"/>
              </a:rPr>
              <a:t>	&lt;</a:t>
            </a:r>
            <a:r>
              <a:rPr lang="fr-FR" b="1" dirty="0" err="1">
                <a:solidFill>
                  <a:schemeClr val="tx2"/>
                </a:solidFill>
                <a:cs typeface="Arial" charset="0"/>
              </a:rPr>
              <a:t>xs:choice</a:t>
            </a:r>
            <a:r>
              <a:rPr lang="fr-FR" dirty="0">
                <a:cs typeface="Arial" charset="0"/>
              </a:rPr>
              <a:t> </a:t>
            </a:r>
            <a:r>
              <a:rPr lang="fr-FR" b="1" dirty="0" err="1">
                <a:solidFill>
                  <a:srgbClr val="FF0000"/>
                </a:solidFill>
                <a:cs typeface="Arial" charset="0"/>
              </a:rPr>
              <a:t>minOccurs</a:t>
            </a:r>
            <a:r>
              <a:rPr lang="fr-FR" dirty="0">
                <a:cs typeface="Arial" charset="0"/>
              </a:rPr>
              <a:t>="0" </a:t>
            </a:r>
            <a:r>
              <a:rPr lang="fr-FR" b="1" dirty="0" err="1">
                <a:cs typeface="Arial" charset="0"/>
              </a:rPr>
              <a:t>maxOccurs</a:t>
            </a:r>
            <a:r>
              <a:rPr lang="fr-FR" dirty="0">
                <a:cs typeface="Arial" charset="0"/>
              </a:rPr>
              <a:t>="</a:t>
            </a:r>
            <a:r>
              <a:rPr lang="fr-FR" dirty="0" err="1">
                <a:cs typeface="Arial" charset="0"/>
              </a:rPr>
              <a:t>unbounded</a:t>
            </a:r>
            <a:r>
              <a:rPr lang="fr-FR" dirty="0">
                <a:cs typeface="Arial" charset="0"/>
              </a:rPr>
              <a:t>"&gt; </a:t>
            </a:r>
          </a:p>
          <a:p>
            <a:pPr lvl="2">
              <a:buFont typeface="Wingdings" charset="2"/>
              <a:buNone/>
            </a:pPr>
            <a:r>
              <a:rPr lang="fr-FR" dirty="0">
                <a:cs typeface="Arial" charset="0"/>
              </a:rPr>
              <a:t>		&lt;</a:t>
            </a:r>
            <a:r>
              <a:rPr lang="fr-FR" b="1" dirty="0" err="1">
                <a:solidFill>
                  <a:schemeClr val="tx2"/>
                </a:solidFill>
                <a:cs typeface="Arial" charset="0"/>
              </a:rPr>
              <a:t>xs:element</a:t>
            </a:r>
            <a:r>
              <a:rPr lang="fr-FR" dirty="0">
                <a:cs typeface="Arial" charset="0"/>
              </a:rPr>
              <a:t> </a:t>
            </a:r>
            <a:r>
              <a:rPr lang="fr-FR" b="1" dirty="0" err="1">
                <a:solidFill>
                  <a:srgbClr val="FF0000"/>
                </a:solidFill>
                <a:cs typeface="Arial" charset="0"/>
              </a:rPr>
              <a:t>ref</a:t>
            </a:r>
            <a:r>
              <a:rPr lang="fr-FR" dirty="0">
                <a:cs typeface="Arial" charset="0"/>
              </a:rPr>
              <a:t>="</a:t>
            </a:r>
            <a:r>
              <a:rPr lang="fr-FR" dirty="0" err="1">
                <a:cs typeface="Arial" charset="0"/>
              </a:rPr>
              <a:t>CoordGeom</a:t>
            </a:r>
            <a:r>
              <a:rPr lang="fr-FR" dirty="0">
                <a:cs typeface="Arial" charset="0"/>
              </a:rPr>
              <a:t>"/&gt; </a:t>
            </a:r>
          </a:p>
          <a:p>
            <a:pPr lvl="2">
              <a:buFont typeface="Wingdings" charset="2"/>
              <a:buNone/>
            </a:pPr>
            <a:r>
              <a:rPr lang="fr-FR" dirty="0">
                <a:cs typeface="Arial" charset="0"/>
              </a:rPr>
              <a:t>		&lt;</a:t>
            </a:r>
            <a:r>
              <a:rPr lang="fr-FR" b="1" dirty="0" err="1">
                <a:solidFill>
                  <a:schemeClr val="tx2"/>
                </a:solidFill>
                <a:cs typeface="Arial" charset="0"/>
              </a:rPr>
              <a:t>xs:element</a:t>
            </a:r>
            <a:r>
              <a:rPr lang="fr-FR" dirty="0">
                <a:cs typeface="Arial" charset="0"/>
              </a:rPr>
              <a:t> </a:t>
            </a:r>
            <a:r>
              <a:rPr lang="fr-FR" b="1" dirty="0" err="1">
                <a:solidFill>
                  <a:srgbClr val="FF0000"/>
                </a:solidFill>
                <a:cs typeface="Arial" charset="0"/>
              </a:rPr>
              <a:t>ref</a:t>
            </a:r>
            <a:r>
              <a:rPr lang="fr-FR" dirty="0">
                <a:cs typeface="Arial" charset="0"/>
              </a:rPr>
              <a:t>="Location" </a:t>
            </a:r>
            <a:r>
              <a:rPr lang="fr-FR" b="1" dirty="0" err="1">
                <a:solidFill>
                  <a:srgbClr val="FF0000"/>
                </a:solidFill>
                <a:cs typeface="Arial" charset="0"/>
              </a:rPr>
              <a:t>minOccurs</a:t>
            </a:r>
            <a:r>
              <a:rPr lang="fr-FR" dirty="0">
                <a:cs typeface="Arial" charset="0"/>
              </a:rPr>
              <a:t>="0" </a:t>
            </a:r>
            <a:r>
              <a:rPr lang="fr-FR" b="1" dirty="0" err="1">
                <a:solidFill>
                  <a:srgbClr val="FF0000"/>
                </a:solidFill>
                <a:cs typeface="Arial" charset="0"/>
              </a:rPr>
              <a:t>maxOccurs</a:t>
            </a:r>
            <a:r>
              <a:rPr lang="fr-FR" dirty="0">
                <a:cs typeface="Arial" charset="0"/>
              </a:rPr>
              <a:t>="</a:t>
            </a:r>
            <a:r>
              <a:rPr lang="fr-FR" dirty="0" err="1">
                <a:cs typeface="Arial" charset="0"/>
              </a:rPr>
              <a:t>unbounded</a:t>
            </a:r>
            <a:r>
              <a:rPr lang="fr-FR" dirty="0">
                <a:cs typeface="Arial" charset="0"/>
              </a:rPr>
              <a:t>"/&gt; </a:t>
            </a:r>
          </a:p>
          <a:p>
            <a:pPr lvl="2">
              <a:buFont typeface="Wingdings" charset="2"/>
              <a:buNone/>
            </a:pPr>
            <a:r>
              <a:rPr lang="fr-FR" dirty="0">
                <a:cs typeface="Arial" charset="0"/>
              </a:rPr>
              <a:t>		&lt;</a:t>
            </a:r>
            <a:r>
              <a:rPr lang="fr-FR" b="1" dirty="0" err="1">
                <a:solidFill>
                  <a:schemeClr val="tx2"/>
                </a:solidFill>
                <a:cs typeface="Arial" charset="0"/>
              </a:rPr>
              <a:t>xs:element</a:t>
            </a:r>
            <a:r>
              <a:rPr lang="fr-FR" dirty="0">
                <a:cs typeface="Arial" charset="0"/>
              </a:rPr>
              <a:t> </a:t>
            </a:r>
            <a:r>
              <a:rPr lang="fr-FR" b="1" dirty="0" err="1">
                <a:solidFill>
                  <a:srgbClr val="FF0000"/>
                </a:solidFill>
                <a:cs typeface="Arial" charset="0"/>
              </a:rPr>
              <a:t>ref</a:t>
            </a:r>
            <a:r>
              <a:rPr lang="fr-FR" dirty="0">
                <a:cs typeface="Arial" charset="0"/>
              </a:rPr>
              <a:t>="</a:t>
            </a:r>
            <a:r>
              <a:rPr lang="fr-FR" dirty="0" err="1">
                <a:cs typeface="Arial" charset="0"/>
              </a:rPr>
              <a:t>Feature</a:t>
            </a:r>
            <a:r>
              <a:rPr lang="fr-FR" dirty="0">
                <a:cs typeface="Arial" charset="0"/>
              </a:rPr>
              <a:t>" </a:t>
            </a:r>
            <a:r>
              <a:rPr lang="fr-FR" b="1" dirty="0" err="1">
                <a:solidFill>
                  <a:srgbClr val="FF0000"/>
                </a:solidFill>
                <a:cs typeface="Arial" charset="0"/>
              </a:rPr>
              <a:t>minOccurs</a:t>
            </a:r>
            <a:r>
              <a:rPr lang="fr-FR" dirty="0">
                <a:cs typeface="Arial" charset="0"/>
              </a:rPr>
              <a:t>="0" </a:t>
            </a:r>
            <a:r>
              <a:rPr lang="fr-FR" dirty="0" err="1">
                <a:solidFill>
                  <a:srgbClr val="FF0000"/>
                </a:solidFill>
                <a:cs typeface="Arial" charset="0"/>
              </a:rPr>
              <a:t>maxOccurs</a:t>
            </a:r>
            <a:r>
              <a:rPr lang="fr-FR" dirty="0">
                <a:cs typeface="Arial" charset="0"/>
              </a:rPr>
              <a:t>="</a:t>
            </a:r>
            <a:r>
              <a:rPr lang="fr-FR" dirty="0" err="1">
                <a:cs typeface="Arial" charset="0"/>
              </a:rPr>
              <a:t>unbounded</a:t>
            </a:r>
            <a:r>
              <a:rPr lang="fr-FR" dirty="0">
                <a:cs typeface="Arial" charset="0"/>
              </a:rPr>
              <a:t>"/&gt; </a:t>
            </a:r>
          </a:p>
          <a:p>
            <a:pPr lvl="2">
              <a:buFont typeface="Wingdings" charset="2"/>
              <a:buNone/>
            </a:pPr>
            <a:r>
              <a:rPr lang="fr-FR" dirty="0">
                <a:cs typeface="Arial" charset="0"/>
              </a:rPr>
              <a:t>	&lt;/</a:t>
            </a:r>
            <a:r>
              <a:rPr lang="fr-FR" b="1" dirty="0" err="1">
                <a:solidFill>
                  <a:schemeClr val="tx2"/>
                </a:solidFill>
                <a:cs typeface="Arial" charset="0"/>
              </a:rPr>
              <a:t>xs:choice</a:t>
            </a:r>
            <a:r>
              <a:rPr lang="fr-FR" dirty="0">
                <a:cs typeface="Arial" charset="0"/>
              </a:rPr>
              <a:t>&gt;</a:t>
            </a:r>
          </a:p>
          <a:p>
            <a:pPr lvl="2">
              <a:buFont typeface="Wingdings" charset="2"/>
              <a:buNone/>
            </a:pPr>
            <a:r>
              <a:rPr lang="fr-FR" dirty="0">
                <a:cs typeface="Arial" charset="0"/>
              </a:rPr>
              <a:t>&lt;/</a:t>
            </a:r>
            <a:r>
              <a:rPr lang="fr-FR" b="1" dirty="0" err="1">
                <a:solidFill>
                  <a:schemeClr val="tx2"/>
                </a:solidFill>
                <a:cs typeface="Arial" charset="0"/>
              </a:rPr>
              <a:t>xs:complexType</a:t>
            </a:r>
            <a:r>
              <a:rPr lang="fr-FR" dirty="0">
                <a:cs typeface="Arial" charset="0"/>
              </a:rPr>
              <a:t>&gt;</a:t>
            </a:r>
          </a:p>
          <a:p>
            <a:pPr lvl="2">
              <a:buFont typeface="Wingdings" charset="2"/>
              <a:buNone/>
            </a:pPr>
            <a:endParaRPr lang="fr-FR" dirty="0">
              <a:cs typeface="Arial" charset="0"/>
            </a:endParaRPr>
          </a:p>
          <a:p>
            <a:pPr marL="633413" lvl="2">
              <a:buFont typeface="Wingdings" charset="2"/>
              <a:buNone/>
            </a:pPr>
            <a:r>
              <a:rPr lang="fr-FR" sz="2200" dirty="0">
                <a:cs typeface="Arial" charset="0"/>
              </a:rPr>
              <a:t>exemple issu de </a:t>
            </a:r>
            <a:r>
              <a:rPr lang="fr-FR" sz="2200" dirty="0" err="1">
                <a:cs typeface="Arial" charset="0"/>
              </a:rPr>
              <a:t>google</a:t>
            </a:r>
            <a:r>
              <a:rPr lang="fr-FR" sz="2200" dirty="0">
                <a:cs typeface="Arial" charset="0"/>
              </a:rPr>
              <a:t> : http://groups.google.com/group/XML-Schema/</a:t>
            </a:r>
          </a:p>
        </p:txBody>
      </p:sp>
      <p:sp>
        <p:nvSpPr>
          <p:cNvPr id="5" name="Rectangle 13"/>
          <p:cNvSpPr>
            <a:spLocks noGrp="1" noChangeArrowheads="1"/>
          </p:cNvSpPr>
          <p:nvPr>
            <p:ph type="sldNum" sz="quarter" idx="12"/>
          </p:nvPr>
        </p:nvSpPr>
        <p:spPr>
          <a:ln/>
        </p:spPr>
        <p:txBody>
          <a:bodyPr>
            <a:normAutofit/>
          </a:bodyPr>
          <a:lstStyle/>
          <a:p>
            <a:pPr>
              <a:defRPr/>
            </a:pPr>
            <a:fld id="{A7C074C9-E4FE-4D43-AD0E-77CD844E5166}" type="slidenum">
              <a:rPr lang="fr-FR"/>
              <a:pPr>
                <a:defRPr/>
              </a:pPr>
              <a:t>119</a:t>
            </a:fld>
            <a:endParaRPr lang="fr-F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Internet, mais qu’est ce qui a changé ?</a:t>
            </a:r>
          </a:p>
        </p:txBody>
      </p:sp>
      <p:sp>
        <p:nvSpPr>
          <p:cNvPr id="3" name="Espace réservé du contenu 2"/>
          <p:cNvSpPr>
            <a:spLocks noGrp="1"/>
          </p:cNvSpPr>
          <p:nvPr>
            <p:ph idx="1"/>
          </p:nvPr>
        </p:nvSpPr>
        <p:spPr/>
        <p:txBody>
          <a:bodyPr>
            <a:normAutofit fontScale="92500" lnSpcReduction="20000"/>
          </a:bodyPr>
          <a:lstStyle/>
          <a:p>
            <a:r>
              <a:rPr lang="fr-FR" dirty="0"/>
              <a:t>Le client</a:t>
            </a:r>
          </a:p>
          <a:p>
            <a:pPr lvl="2"/>
            <a:r>
              <a:rPr lang="fr-FR" dirty="0"/>
              <a:t>navigateur</a:t>
            </a:r>
          </a:p>
          <a:p>
            <a:pPr lvl="2"/>
            <a:r>
              <a:rPr lang="fr-FR" dirty="0"/>
              <a:t>support physique</a:t>
            </a:r>
          </a:p>
          <a:p>
            <a:pPr lvl="2"/>
            <a:endParaRPr lang="fr-FR" dirty="0"/>
          </a:p>
          <a:p>
            <a:pPr lvl="2"/>
            <a:r>
              <a:rPr lang="fr-FR" dirty="0"/>
              <a:t>script : action-script		      </a:t>
            </a:r>
            <a:r>
              <a:rPr lang="fr-FR" b="1" i="1" dirty="0"/>
              <a:t>JavaScript</a:t>
            </a:r>
            <a:r>
              <a:rPr lang="fr-FR" dirty="0"/>
              <a:t> </a:t>
            </a:r>
          </a:p>
          <a:p>
            <a:pPr lvl="2"/>
            <a:r>
              <a:rPr lang="fr-FR" dirty="0"/>
              <a:t>html : ancienne version	    </a:t>
            </a:r>
            <a:r>
              <a:rPr lang="fr-FR" b="1" dirty="0"/>
              <a:t>HTML5</a:t>
            </a:r>
            <a:r>
              <a:rPr lang="fr-FR" dirty="0"/>
              <a:t>/</a:t>
            </a:r>
            <a:r>
              <a:rPr lang="fr-FR" b="1" dirty="0"/>
              <a:t>CSS3</a:t>
            </a:r>
          </a:p>
          <a:p>
            <a:pPr lvl="1"/>
            <a:endParaRPr lang="fr-FR" dirty="0"/>
          </a:p>
          <a:p>
            <a:r>
              <a:rPr lang="fr-FR" dirty="0"/>
              <a:t>Langage client </a:t>
            </a:r>
          </a:p>
          <a:p>
            <a:pPr lvl="2"/>
            <a:r>
              <a:rPr lang="fr-FR" dirty="0"/>
              <a:t>Html5 / Css 3.0</a:t>
            </a:r>
          </a:p>
          <a:p>
            <a:pPr lvl="2"/>
            <a:r>
              <a:rPr lang="fr-FR" dirty="0"/>
              <a:t>XML / XSL, </a:t>
            </a:r>
            <a:r>
              <a:rPr lang="fr-FR" dirty="0" err="1"/>
              <a:t>xpath</a:t>
            </a:r>
            <a:endParaRPr lang="fr-FR" dirty="0"/>
          </a:p>
          <a:p>
            <a:endParaRPr lang="fr-FR" dirty="0"/>
          </a:p>
          <a:p>
            <a:r>
              <a:rPr lang="fr-FR" dirty="0"/>
              <a:t>les technologies serveur ont évolué </a:t>
            </a:r>
          </a:p>
          <a:p>
            <a:pPr lvl="2"/>
            <a:r>
              <a:rPr lang="fr-FR" dirty="0"/>
              <a:t>langage serveur : php, python, Ruby</a:t>
            </a:r>
          </a:p>
          <a:p>
            <a:pPr lvl="2"/>
            <a:r>
              <a:rPr lang="fr-FR" dirty="0"/>
              <a:t>la méta programmation CMS : Wordpress, joomla, ..</a:t>
            </a:r>
          </a:p>
          <a:p>
            <a:endParaRPr lang="fr-FR" dirty="0"/>
          </a:p>
        </p:txBody>
      </p:sp>
      <p:pic>
        <p:nvPicPr>
          <p:cNvPr id="4" name="Picture 6" descr="C:\Users\Alex\Downloads\if_19_smiley_2659960.png"/>
          <p:cNvPicPr>
            <a:picLocks noChangeAspect="1" noChangeArrowheads="1"/>
          </p:cNvPicPr>
          <p:nvPr/>
        </p:nvPicPr>
        <p:blipFill>
          <a:blip r:embed="rId3"/>
          <a:srcRect/>
          <a:stretch>
            <a:fillRect/>
          </a:stretch>
        </p:blipFill>
        <p:spPr bwMode="auto">
          <a:xfrm>
            <a:off x="7072330" y="2643182"/>
            <a:ext cx="714380" cy="714380"/>
          </a:xfrm>
          <a:prstGeom prst="rect">
            <a:avLst/>
          </a:prstGeom>
          <a:noFill/>
        </p:spPr>
      </p:pic>
      <p:pic>
        <p:nvPicPr>
          <p:cNvPr id="5" name="Picture 8" descr="C:\Users\Alex\Downloads\if_7_smiley_2659945.png"/>
          <p:cNvPicPr>
            <a:picLocks noChangeAspect="1" noChangeArrowheads="1"/>
          </p:cNvPicPr>
          <p:nvPr/>
        </p:nvPicPr>
        <p:blipFill>
          <a:blip r:embed="rId4"/>
          <a:srcRect/>
          <a:stretch>
            <a:fillRect/>
          </a:stretch>
        </p:blipFill>
        <p:spPr bwMode="auto">
          <a:xfrm>
            <a:off x="4286248" y="2786058"/>
            <a:ext cx="609600" cy="609600"/>
          </a:xfrm>
          <a:prstGeom prst="rect">
            <a:avLst/>
          </a:prstGeom>
          <a:noFill/>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62" name="AutoShape 2"/>
          <p:cNvSpPr>
            <a:spLocks noGrp="1" noChangeArrowheads="1"/>
          </p:cNvSpPr>
          <p:nvPr>
            <p:ph type="title"/>
          </p:nvPr>
        </p:nvSpPr>
        <p:spPr/>
        <p:txBody>
          <a:bodyPr/>
          <a:lstStyle/>
          <a:p>
            <a:pPr eaLnBrk="1" hangingPunct="1"/>
            <a:r>
              <a:rPr lang="fr-FR"/>
              <a:t>Les schémas XML</a:t>
            </a:r>
          </a:p>
        </p:txBody>
      </p:sp>
      <p:sp>
        <p:nvSpPr>
          <p:cNvPr id="1576963" name="Rectangle 3"/>
          <p:cNvSpPr>
            <a:spLocks noGrp="1" noChangeArrowheads="1"/>
          </p:cNvSpPr>
          <p:nvPr>
            <p:ph idx="1"/>
          </p:nvPr>
        </p:nvSpPr>
        <p:spPr/>
        <p:txBody>
          <a:bodyPr>
            <a:normAutofit fontScale="85000" lnSpcReduction="20000"/>
          </a:bodyPr>
          <a:lstStyle/>
          <a:p>
            <a:r>
              <a:rPr lang="fr-FR" dirty="0"/>
              <a:t>Les règles d'unicité</a:t>
            </a:r>
          </a:p>
          <a:p>
            <a:pPr lvl="1"/>
            <a:r>
              <a:rPr lang="fr-FR" dirty="0"/>
              <a:t> &lt;unique&gt; permet de déclarer une contrainte d'unicité sur un élément</a:t>
            </a:r>
          </a:p>
          <a:p>
            <a:pPr lvl="2">
              <a:buFont typeface="Wingdings" charset="2"/>
              <a:buNone/>
            </a:pPr>
            <a:r>
              <a:rPr lang="fr-FR" dirty="0"/>
              <a:t>&lt;</a:t>
            </a:r>
            <a:r>
              <a:rPr lang="fr-FR" b="1" dirty="0" err="1">
                <a:solidFill>
                  <a:schemeClr val="tx2"/>
                </a:solidFill>
              </a:rPr>
              <a:t>xsd:unique</a:t>
            </a:r>
            <a:r>
              <a:rPr lang="fr-FR" dirty="0"/>
              <a:t> </a:t>
            </a:r>
            <a:r>
              <a:rPr lang="fr-FR" b="1" dirty="0" err="1">
                <a:solidFill>
                  <a:srgbClr val="FF0000"/>
                </a:solidFill>
              </a:rPr>
              <a:t>name</a:t>
            </a:r>
            <a:r>
              <a:rPr lang="fr-FR" dirty="0"/>
              <a:t>="</a:t>
            </a:r>
            <a:r>
              <a:rPr lang="fr-FR" i="1" dirty="0" err="1"/>
              <a:t>no_secu_soc</a:t>
            </a:r>
            <a:r>
              <a:rPr lang="fr-FR" dirty="0"/>
              <a:t>"&gt;</a:t>
            </a:r>
          </a:p>
          <a:p>
            <a:pPr lvl="2">
              <a:buFont typeface="Wingdings" charset="2"/>
              <a:buNone/>
            </a:pPr>
            <a:r>
              <a:rPr lang="fr-FR" dirty="0"/>
              <a:t>	&lt;</a:t>
            </a:r>
            <a:r>
              <a:rPr lang="fr-FR" b="1" dirty="0" err="1">
                <a:solidFill>
                  <a:schemeClr val="tx2"/>
                </a:solidFill>
              </a:rPr>
              <a:t>xsd:selector</a:t>
            </a:r>
            <a:r>
              <a:rPr lang="fr-FR" dirty="0"/>
              <a:t> </a:t>
            </a:r>
            <a:r>
              <a:rPr lang="fr-FR" b="1" dirty="0" err="1">
                <a:solidFill>
                  <a:srgbClr val="FF0000"/>
                </a:solidFill>
              </a:rPr>
              <a:t>xpath</a:t>
            </a:r>
            <a:r>
              <a:rPr lang="fr-FR" dirty="0"/>
              <a:t>="</a:t>
            </a:r>
            <a:r>
              <a:rPr lang="fr-FR" i="1" dirty="0"/>
              <a:t>personne</a:t>
            </a:r>
            <a:r>
              <a:rPr lang="fr-FR" dirty="0"/>
              <a:t>"/&gt;</a:t>
            </a:r>
          </a:p>
          <a:p>
            <a:pPr lvl="2">
              <a:buFont typeface="Wingdings" charset="2"/>
              <a:buNone/>
            </a:pPr>
            <a:r>
              <a:rPr lang="fr-FR" dirty="0"/>
              <a:t>	&lt;</a:t>
            </a:r>
            <a:r>
              <a:rPr lang="fr-FR" b="1" dirty="0" err="1">
                <a:solidFill>
                  <a:schemeClr val="tx2"/>
                </a:solidFill>
              </a:rPr>
              <a:t>xsd:field</a:t>
            </a:r>
            <a:r>
              <a:rPr lang="fr-FR" dirty="0"/>
              <a:t> </a:t>
            </a:r>
            <a:r>
              <a:rPr lang="fr-FR" b="1" dirty="0" err="1">
                <a:solidFill>
                  <a:srgbClr val="FF0000"/>
                </a:solidFill>
              </a:rPr>
              <a:t>xpath</a:t>
            </a:r>
            <a:r>
              <a:rPr lang="fr-FR" dirty="0"/>
              <a:t>="</a:t>
            </a:r>
            <a:r>
              <a:rPr lang="fr-FR" i="1" dirty="0" err="1"/>
              <a:t>no_secu_soc</a:t>
            </a:r>
            <a:r>
              <a:rPr lang="fr-FR" dirty="0"/>
              <a:t>"/&gt;</a:t>
            </a:r>
          </a:p>
          <a:p>
            <a:pPr lvl="2">
              <a:buFont typeface="Wingdings" charset="2"/>
              <a:buNone/>
            </a:pPr>
            <a:r>
              <a:rPr lang="fr-FR" dirty="0"/>
              <a:t>&lt;/</a:t>
            </a:r>
            <a:r>
              <a:rPr lang="fr-FR" b="1" dirty="0" err="1">
                <a:solidFill>
                  <a:schemeClr val="tx2"/>
                </a:solidFill>
              </a:rPr>
              <a:t>xsd:unique</a:t>
            </a:r>
            <a:r>
              <a:rPr lang="fr-FR" dirty="0"/>
              <a:t>&gt;</a:t>
            </a:r>
          </a:p>
          <a:p>
            <a:r>
              <a:rPr lang="fr-FR" dirty="0"/>
              <a:t>Les clés &lt;</a:t>
            </a:r>
            <a:r>
              <a:rPr lang="fr-FR" dirty="0" err="1"/>
              <a:t>key</a:t>
            </a:r>
            <a:r>
              <a:rPr lang="fr-FR" dirty="0"/>
              <a:t>&gt; (id…)</a:t>
            </a:r>
          </a:p>
          <a:p>
            <a:pPr lvl="1"/>
            <a:r>
              <a:rPr lang="fr-FR" dirty="0"/>
              <a:t> &lt;</a:t>
            </a:r>
            <a:r>
              <a:rPr lang="fr-FR" dirty="0" err="1"/>
              <a:t>key</a:t>
            </a:r>
            <a:r>
              <a:rPr lang="fr-FR" dirty="0"/>
              <a:t>&gt; permet de spécifier une clé</a:t>
            </a:r>
          </a:p>
          <a:p>
            <a:pPr lvl="2">
              <a:buFont typeface="Wingdings" charset="2"/>
              <a:buNone/>
            </a:pPr>
            <a:r>
              <a:rPr lang="fr-FR" dirty="0"/>
              <a:t>	&lt;</a:t>
            </a:r>
            <a:r>
              <a:rPr lang="fr-FR" b="1" dirty="0" err="1">
                <a:solidFill>
                  <a:schemeClr val="tx2"/>
                </a:solidFill>
              </a:rPr>
              <a:t>xs:key</a:t>
            </a:r>
            <a:r>
              <a:rPr lang="fr-FR" dirty="0"/>
              <a:t> </a:t>
            </a:r>
            <a:r>
              <a:rPr lang="fr-FR" b="1" dirty="0" err="1">
                <a:solidFill>
                  <a:srgbClr val="FF0000"/>
                </a:solidFill>
              </a:rPr>
              <a:t>name</a:t>
            </a:r>
            <a:r>
              <a:rPr lang="fr-FR" dirty="0"/>
              <a:t>="</a:t>
            </a:r>
            <a:r>
              <a:rPr lang="fr-FR" i="1" dirty="0"/>
              <a:t>pays</a:t>
            </a:r>
            <a:r>
              <a:rPr lang="fr-FR" dirty="0"/>
              <a:t>"&gt;</a:t>
            </a:r>
            <a:br>
              <a:rPr lang="fr-FR" dirty="0"/>
            </a:br>
            <a:r>
              <a:rPr lang="fr-FR" dirty="0"/>
              <a:t>	&lt;</a:t>
            </a:r>
            <a:r>
              <a:rPr lang="fr-FR" b="1" dirty="0" err="1">
                <a:solidFill>
                  <a:schemeClr val="tx2"/>
                </a:solidFill>
              </a:rPr>
              <a:t>xs:selector</a:t>
            </a:r>
            <a:r>
              <a:rPr lang="fr-FR" dirty="0"/>
              <a:t> </a:t>
            </a:r>
            <a:r>
              <a:rPr lang="fr-FR" b="1" dirty="0" err="1">
                <a:solidFill>
                  <a:srgbClr val="FF0000"/>
                </a:solidFill>
              </a:rPr>
              <a:t>xpath</a:t>
            </a:r>
            <a:r>
              <a:rPr lang="fr-FR" dirty="0"/>
              <a:t>="</a:t>
            </a:r>
            <a:r>
              <a:rPr lang="fr-FR" i="1" dirty="0"/>
              <a:t>pays</a:t>
            </a:r>
            <a:r>
              <a:rPr lang="fr-FR" dirty="0"/>
              <a:t>" </a:t>
            </a:r>
            <a:r>
              <a:rPr lang="fr-FR" b="1" dirty="0">
                <a:solidFill>
                  <a:srgbClr val="003300"/>
                </a:solidFill>
              </a:rPr>
              <a:t>/&gt;</a:t>
            </a:r>
            <a:br>
              <a:rPr lang="fr-FR" dirty="0"/>
            </a:br>
            <a:r>
              <a:rPr lang="fr-FR" dirty="0"/>
              <a:t>	&lt;</a:t>
            </a:r>
            <a:r>
              <a:rPr lang="fr-FR" b="1" dirty="0" err="1">
                <a:solidFill>
                  <a:schemeClr val="tx2"/>
                </a:solidFill>
              </a:rPr>
              <a:t>xs:field</a:t>
            </a:r>
            <a:r>
              <a:rPr lang="fr-FR" dirty="0"/>
              <a:t> </a:t>
            </a:r>
            <a:r>
              <a:rPr lang="fr-FR" b="1" dirty="0" err="1">
                <a:solidFill>
                  <a:srgbClr val="FF0000"/>
                </a:solidFill>
              </a:rPr>
              <a:t>xpath</a:t>
            </a:r>
            <a:r>
              <a:rPr lang="fr-FR" dirty="0"/>
              <a:t>="</a:t>
            </a:r>
            <a:r>
              <a:rPr lang="fr-FR" i="1" dirty="0"/>
              <a:t>code</a:t>
            </a:r>
            <a:r>
              <a:rPr lang="fr-FR" dirty="0"/>
              <a:t>" </a:t>
            </a:r>
            <a:r>
              <a:rPr lang="fr-FR" b="1" dirty="0">
                <a:solidFill>
                  <a:srgbClr val="003300"/>
                </a:solidFill>
              </a:rPr>
              <a:t>/&gt;</a:t>
            </a:r>
            <a:br>
              <a:rPr lang="fr-FR" dirty="0"/>
            </a:br>
            <a:r>
              <a:rPr lang="fr-FR" dirty="0"/>
              <a:t>&lt;/</a:t>
            </a:r>
            <a:r>
              <a:rPr lang="fr-FR" b="1" dirty="0" err="1">
                <a:solidFill>
                  <a:schemeClr val="tx2"/>
                </a:solidFill>
              </a:rPr>
              <a:t>xs:key</a:t>
            </a:r>
            <a:r>
              <a:rPr lang="fr-FR" dirty="0"/>
              <a:t>&gt;</a:t>
            </a:r>
          </a:p>
          <a:p>
            <a:pPr lvl="1"/>
            <a:r>
              <a:rPr lang="fr-FR" dirty="0"/>
              <a:t> "</a:t>
            </a:r>
            <a:r>
              <a:rPr lang="fr-FR" dirty="0" err="1"/>
              <a:t>xs:ID</a:t>
            </a:r>
            <a:r>
              <a:rPr lang="fr-FR" dirty="0"/>
              <a:t>" permet de spécifier un identifiant (contrainte supplémentaire sur le nom)</a:t>
            </a:r>
          </a:p>
          <a:p>
            <a:pPr lvl="2">
              <a:buNone/>
            </a:pPr>
            <a:r>
              <a:rPr lang="fr-FR" dirty="0"/>
              <a:t>&lt;</a:t>
            </a:r>
            <a:r>
              <a:rPr lang="fr-FR" b="1" dirty="0" err="1">
                <a:solidFill>
                  <a:schemeClr val="tx2"/>
                </a:solidFill>
              </a:rPr>
              <a:t>xs:attribute</a:t>
            </a:r>
            <a:r>
              <a:rPr lang="fr-FR" dirty="0"/>
              <a:t> </a:t>
            </a:r>
            <a:r>
              <a:rPr lang="fr-FR" b="1" dirty="0" err="1">
                <a:solidFill>
                  <a:srgbClr val="FF0000"/>
                </a:solidFill>
              </a:rPr>
              <a:t>name</a:t>
            </a:r>
            <a:r>
              <a:rPr lang="fr-FR" dirty="0"/>
              <a:t>="id" </a:t>
            </a:r>
            <a:r>
              <a:rPr lang="fr-FR" b="1" dirty="0">
                <a:solidFill>
                  <a:srgbClr val="FF0000"/>
                </a:solidFill>
              </a:rPr>
              <a:t>type</a:t>
            </a:r>
            <a:r>
              <a:rPr lang="fr-FR" dirty="0"/>
              <a:t>="</a:t>
            </a:r>
            <a:r>
              <a:rPr lang="fr-FR" b="1" dirty="0" err="1">
                <a:solidFill>
                  <a:srgbClr val="003300"/>
                </a:solidFill>
              </a:rPr>
              <a:t>xs:ID</a:t>
            </a:r>
            <a:r>
              <a:rPr lang="fr-FR" dirty="0"/>
              <a:t>" </a:t>
            </a:r>
            <a:r>
              <a:rPr lang="fr-FR" b="1" dirty="0">
                <a:solidFill>
                  <a:srgbClr val="FF0000"/>
                </a:solidFill>
              </a:rPr>
              <a:t>use</a:t>
            </a:r>
            <a:r>
              <a:rPr lang="fr-FR" dirty="0"/>
              <a:t>="</a:t>
            </a:r>
            <a:r>
              <a:rPr lang="fr-FR" dirty="0" err="1"/>
              <a:t>required</a:t>
            </a:r>
            <a:r>
              <a:rPr lang="fr-FR" dirty="0"/>
              <a:t>" /&gt;</a:t>
            </a:r>
          </a:p>
        </p:txBody>
      </p:sp>
      <p:sp>
        <p:nvSpPr>
          <p:cNvPr id="5" name="Rectangle 13"/>
          <p:cNvSpPr>
            <a:spLocks noGrp="1" noChangeArrowheads="1"/>
          </p:cNvSpPr>
          <p:nvPr>
            <p:ph type="sldNum" sz="quarter" idx="12"/>
          </p:nvPr>
        </p:nvSpPr>
        <p:spPr>
          <a:ln/>
        </p:spPr>
        <p:txBody>
          <a:bodyPr>
            <a:normAutofit/>
          </a:bodyPr>
          <a:lstStyle/>
          <a:p>
            <a:pPr>
              <a:defRPr/>
            </a:pPr>
            <a:fld id="{2B32F424-53E2-42A8-BF0C-1825D50116F1}" type="slidenum">
              <a:rPr lang="fr-FR"/>
              <a:pPr>
                <a:defRPr/>
              </a:pPr>
              <a:t>120</a:t>
            </a:fld>
            <a:endParaRPr lang="fr-F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schémas XML</a:t>
            </a:r>
          </a:p>
        </p:txBody>
      </p:sp>
      <p:sp>
        <p:nvSpPr>
          <p:cNvPr id="3" name="Espace réservé du contenu 2"/>
          <p:cNvSpPr>
            <a:spLocks noGrp="1"/>
          </p:cNvSpPr>
          <p:nvPr>
            <p:ph idx="1"/>
          </p:nvPr>
        </p:nvSpPr>
        <p:spPr/>
        <p:txBody>
          <a:bodyPr>
            <a:normAutofit fontScale="92500" lnSpcReduction="20000"/>
          </a:bodyPr>
          <a:lstStyle/>
          <a:p>
            <a:r>
              <a:rPr lang="fr-FR" dirty="0"/>
              <a:t>Les </a:t>
            </a:r>
            <a:r>
              <a:rPr lang="fr-FR" dirty="0" err="1"/>
              <a:t>simpleType</a:t>
            </a:r>
            <a:r>
              <a:rPr lang="fr-FR" dirty="0"/>
              <a:t> avec attribut</a:t>
            </a:r>
          </a:p>
          <a:p>
            <a:pPr lvl="1"/>
            <a:r>
              <a:rPr lang="fr-FR" dirty="0"/>
              <a:t>&lt;</a:t>
            </a:r>
            <a:r>
              <a:rPr lang="fr-FR" dirty="0" err="1"/>
              <a:t>simpleContent</a:t>
            </a:r>
            <a:r>
              <a:rPr lang="fr-FR" dirty="0"/>
              <a:t>&gt; permet de déclarer un contenu simple dans une balise nécessitant un </a:t>
            </a:r>
            <a:r>
              <a:rPr lang="fr-FR" dirty="0" err="1"/>
              <a:t>complexeType</a:t>
            </a:r>
            <a:r>
              <a:rPr lang="fr-FR" dirty="0"/>
              <a:t> pour la déclaration d’au moins 1 attribut</a:t>
            </a:r>
          </a:p>
          <a:p>
            <a:pPr lvl="2"/>
            <a:endParaRPr lang="fr-FR" dirty="0"/>
          </a:p>
          <a:p>
            <a:pPr lvl="2"/>
            <a:r>
              <a:rPr lang="fr-FR" dirty="0"/>
              <a:t>Exemple de balise :</a:t>
            </a:r>
          </a:p>
          <a:p>
            <a:pPr lvl="2" algn="ctr">
              <a:buNone/>
            </a:pPr>
            <a:r>
              <a:rPr lang="fr-FR" dirty="0"/>
              <a:t>&lt;</a:t>
            </a:r>
            <a:r>
              <a:rPr lang="fr-FR" b="1" dirty="0">
                <a:solidFill>
                  <a:schemeClr val="tx2"/>
                </a:solidFill>
              </a:rPr>
              <a:t>surface</a:t>
            </a:r>
            <a:r>
              <a:rPr lang="fr-FR" dirty="0"/>
              <a:t> </a:t>
            </a:r>
            <a:r>
              <a:rPr lang="fr-FR" b="1" dirty="0" err="1">
                <a:solidFill>
                  <a:srgbClr val="FF0000"/>
                </a:solidFill>
              </a:rPr>
              <a:t>unite</a:t>
            </a:r>
            <a:r>
              <a:rPr lang="fr-FR" dirty="0"/>
              <a:t>="m²"&gt;12.5&lt;/</a:t>
            </a:r>
            <a:r>
              <a:rPr lang="fr-FR" b="1" dirty="0">
                <a:solidFill>
                  <a:schemeClr val="tx2"/>
                </a:solidFill>
              </a:rPr>
              <a:t>surface</a:t>
            </a:r>
            <a:r>
              <a:rPr lang="fr-FR" dirty="0"/>
              <a:t>&gt;</a:t>
            </a:r>
          </a:p>
          <a:p>
            <a:pPr lvl="2" algn="ctr">
              <a:buNone/>
            </a:pPr>
            <a:endParaRPr lang="fr-FR" dirty="0"/>
          </a:p>
          <a:p>
            <a:pPr lvl="2"/>
            <a:r>
              <a:rPr lang="fr-FR" dirty="0"/>
              <a:t>exemple de déclaration :</a:t>
            </a:r>
          </a:p>
          <a:p>
            <a:pPr>
              <a:buNone/>
            </a:pPr>
            <a:r>
              <a:rPr lang="fr-FR" sz="1400" kern="1200" dirty="0">
                <a:solidFill>
                  <a:schemeClr val="tx1"/>
                </a:solidFill>
                <a:latin typeface="Arial" charset="0"/>
                <a:ea typeface="+mn-ea"/>
                <a:cs typeface="+mn-cs"/>
              </a:rPr>
              <a:t>		&lt;</a:t>
            </a:r>
            <a:r>
              <a:rPr lang="fr-FR" sz="1400" b="1" kern="1200" dirty="0" err="1">
                <a:solidFill>
                  <a:schemeClr val="tx2"/>
                </a:solidFill>
                <a:latin typeface="Arial" charset="0"/>
                <a:ea typeface="+mn-ea"/>
                <a:cs typeface="+mn-cs"/>
              </a:rPr>
              <a:t>xs:element</a:t>
            </a:r>
            <a:r>
              <a:rPr lang="fr-FR" sz="1400" kern="1200" dirty="0">
                <a:solidFill>
                  <a:schemeClr val="tx1"/>
                </a:solidFill>
                <a:latin typeface="Arial" charset="0"/>
                <a:ea typeface="+mn-ea"/>
                <a:cs typeface="+mn-cs"/>
              </a:rPr>
              <a:t> </a:t>
            </a:r>
            <a:r>
              <a:rPr lang="fr-FR" sz="1400" b="1" kern="1200" dirty="0" err="1">
                <a:solidFill>
                  <a:srgbClr val="FF0000"/>
                </a:solidFill>
                <a:latin typeface="Arial" charset="0"/>
                <a:ea typeface="+mn-ea"/>
                <a:cs typeface="+mn-cs"/>
              </a:rPr>
              <a:t>name</a:t>
            </a:r>
            <a:r>
              <a:rPr lang="fr-FR" sz="1400" kern="1200" dirty="0">
                <a:solidFill>
                  <a:schemeClr val="tx1"/>
                </a:solidFill>
                <a:latin typeface="Arial" charset="0"/>
                <a:ea typeface="+mn-ea"/>
                <a:cs typeface="+mn-cs"/>
              </a:rPr>
              <a:t>="</a:t>
            </a:r>
            <a:r>
              <a:rPr lang="fr-FR" sz="1400" i="1" kern="1200" dirty="0">
                <a:solidFill>
                  <a:schemeClr val="tx1"/>
                </a:solidFill>
                <a:latin typeface="Arial" charset="0"/>
                <a:ea typeface="+mn-ea"/>
                <a:cs typeface="+mn-cs"/>
              </a:rPr>
              <a:t>surface</a:t>
            </a:r>
            <a:r>
              <a:rPr lang="fr-FR" sz="1400" kern="1200" dirty="0">
                <a:solidFill>
                  <a:schemeClr val="tx1"/>
                </a:solidFill>
                <a:latin typeface="Arial" charset="0"/>
                <a:ea typeface="+mn-ea"/>
                <a:cs typeface="+mn-cs"/>
              </a:rPr>
              <a:t>"&gt;</a:t>
            </a:r>
          </a:p>
          <a:p>
            <a:pPr>
              <a:buNone/>
            </a:pPr>
            <a:r>
              <a:rPr lang="fr-FR" sz="1400" kern="1200" dirty="0">
                <a:solidFill>
                  <a:schemeClr val="tx1"/>
                </a:solidFill>
                <a:latin typeface="Arial" charset="0"/>
                <a:ea typeface="+mn-ea"/>
                <a:cs typeface="+mn-cs"/>
              </a:rPr>
              <a:t>		    &lt;</a:t>
            </a:r>
            <a:r>
              <a:rPr lang="fr-FR" sz="1400" b="1" kern="1200" dirty="0" err="1">
                <a:solidFill>
                  <a:schemeClr val="tx2"/>
                </a:solidFill>
                <a:latin typeface="Arial" charset="0"/>
                <a:ea typeface="+mn-ea"/>
                <a:cs typeface="+mn-cs"/>
              </a:rPr>
              <a:t>xs:complexType</a:t>
            </a:r>
            <a:r>
              <a:rPr lang="fr-FR" sz="1400" kern="1200" dirty="0">
                <a:solidFill>
                  <a:schemeClr val="tx1"/>
                </a:solidFill>
                <a:latin typeface="Arial" charset="0"/>
                <a:ea typeface="+mn-ea"/>
                <a:cs typeface="+mn-cs"/>
              </a:rPr>
              <a:t>&gt;</a:t>
            </a:r>
          </a:p>
          <a:p>
            <a:pPr>
              <a:buNone/>
            </a:pPr>
            <a:r>
              <a:rPr lang="fr-FR" sz="1400" kern="1200" dirty="0">
                <a:solidFill>
                  <a:schemeClr val="tx1"/>
                </a:solidFill>
                <a:latin typeface="Arial" charset="0"/>
                <a:ea typeface="+mn-ea"/>
                <a:cs typeface="+mn-cs"/>
              </a:rPr>
              <a:t>		        &lt;</a:t>
            </a:r>
            <a:r>
              <a:rPr lang="fr-FR" sz="1400" b="1" kern="1200" dirty="0" err="1">
                <a:solidFill>
                  <a:schemeClr val="tx2"/>
                </a:solidFill>
                <a:latin typeface="Arial" charset="0"/>
                <a:ea typeface="+mn-ea"/>
                <a:cs typeface="+mn-cs"/>
              </a:rPr>
              <a:t>xs:simpleContent</a:t>
            </a:r>
            <a:r>
              <a:rPr lang="fr-FR" sz="1400" kern="1200" dirty="0">
                <a:solidFill>
                  <a:schemeClr val="tx1"/>
                </a:solidFill>
                <a:latin typeface="Arial" charset="0"/>
                <a:ea typeface="+mn-ea"/>
                <a:cs typeface="+mn-cs"/>
              </a:rPr>
              <a:t>&gt;</a:t>
            </a:r>
          </a:p>
          <a:p>
            <a:pPr>
              <a:buNone/>
            </a:pPr>
            <a:r>
              <a:rPr lang="fr-FR" sz="1400" kern="1200" dirty="0">
                <a:latin typeface="Arial" charset="0"/>
              </a:rPr>
              <a:t>		           </a:t>
            </a:r>
            <a:r>
              <a:rPr lang="fr-FR" sz="1400" kern="1200" dirty="0">
                <a:solidFill>
                  <a:schemeClr val="tx1"/>
                </a:solidFill>
                <a:latin typeface="Arial" charset="0"/>
                <a:ea typeface="+mn-ea"/>
                <a:cs typeface="+mn-cs"/>
              </a:rPr>
              <a:t>&lt;</a:t>
            </a:r>
            <a:r>
              <a:rPr lang="fr-FR" sz="1400" b="1" kern="1200" dirty="0" err="1">
                <a:solidFill>
                  <a:schemeClr val="tx2"/>
                </a:solidFill>
                <a:latin typeface="Arial" charset="0"/>
                <a:ea typeface="+mn-ea"/>
                <a:cs typeface="+mn-cs"/>
              </a:rPr>
              <a:t>xs:extension</a:t>
            </a:r>
            <a:r>
              <a:rPr lang="fr-FR" sz="1400" kern="1200" dirty="0">
                <a:solidFill>
                  <a:schemeClr val="tx1"/>
                </a:solidFill>
                <a:latin typeface="Arial" charset="0"/>
                <a:ea typeface="+mn-ea"/>
                <a:cs typeface="+mn-cs"/>
              </a:rPr>
              <a:t> </a:t>
            </a:r>
            <a:r>
              <a:rPr lang="fr-FR" sz="1400" b="1" kern="1200" dirty="0">
                <a:solidFill>
                  <a:srgbClr val="FF0000"/>
                </a:solidFill>
                <a:latin typeface="Arial" charset="0"/>
                <a:ea typeface="+mn-ea"/>
                <a:cs typeface="+mn-cs"/>
              </a:rPr>
              <a:t>base</a:t>
            </a:r>
            <a:r>
              <a:rPr lang="fr-FR" sz="1400" kern="1200" dirty="0">
                <a:solidFill>
                  <a:schemeClr val="tx1"/>
                </a:solidFill>
                <a:latin typeface="Arial" charset="0"/>
                <a:ea typeface="+mn-ea"/>
                <a:cs typeface="+mn-cs"/>
              </a:rPr>
              <a:t>="</a:t>
            </a:r>
            <a:r>
              <a:rPr lang="fr-FR" sz="1400" b="1" kern="1200" dirty="0" err="1">
                <a:solidFill>
                  <a:schemeClr val="tx1"/>
                </a:solidFill>
                <a:latin typeface="Arial" charset="0"/>
                <a:ea typeface="+mn-ea"/>
                <a:cs typeface="+mn-cs"/>
              </a:rPr>
              <a:t>xs:integer</a:t>
            </a:r>
            <a:r>
              <a:rPr lang="fr-FR" sz="1400" kern="1200" dirty="0">
                <a:solidFill>
                  <a:schemeClr val="tx1"/>
                </a:solidFill>
                <a:latin typeface="Arial" charset="0"/>
                <a:ea typeface="+mn-ea"/>
                <a:cs typeface="+mn-cs"/>
              </a:rPr>
              <a:t>"&gt;</a:t>
            </a:r>
          </a:p>
          <a:p>
            <a:pPr>
              <a:buNone/>
            </a:pPr>
            <a:r>
              <a:rPr lang="en-US" sz="1400" kern="1200" dirty="0">
                <a:latin typeface="Arial" charset="0"/>
              </a:rPr>
              <a:t>			</a:t>
            </a:r>
            <a:r>
              <a:rPr lang="en-US" sz="1400" kern="1200" dirty="0">
                <a:solidFill>
                  <a:schemeClr val="tx1"/>
                </a:solidFill>
                <a:latin typeface="Arial" charset="0"/>
                <a:ea typeface="+mn-ea"/>
                <a:cs typeface="+mn-cs"/>
              </a:rPr>
              <a:t>&lt;</a:t>
            </a:r>
            <a:r>
              <a:rPr lang="en-US" sz="1400" b="1" kern="1200" dirty="0" err="1">
                <a:solidFill>
                  <a:schemeClr val="tx2"/>
                </a:solidFill>
                <a:latin typeface="Arial" charset="0"/>
                <a:ea typeface="+mn-ea"/>
                <a:cs typeface="+mn-cs"/>
              </a:rPr>
              <a:t>xs:attribute</a:t>
            </a:r>
            <a:r>
              <a:rPr lang="en-US" sz="1400" kern="1200" dirty="0">
                <a:solidFill>
                  <a:schemeClr val="tx1"/>
                </a:solidFill>
                <a:latin typeface="Arial" charset="0"/>
                <a:ea typeface="+mn-ea"/>
                <a:cs typeface="+mn-cs"/>
              </a:rPr>
              <a:t> </a:t>
            </a:r>
            <a:r>
              <a:rPr lang="en-US" sz="1400" b="1" kern="1200" dirty="0">
                <a:solidFill>
                  <a:srgbClr val="FF0000"/>
                </a:solidFill>
                <a:latin typeface="Arial" charset="0"/>
                <a:ea typeface="+mn-ea"/>
                <a:cs typeface="+mn-cs"/>
              </a:rPr>
              <a:t>name</a:t>
            </a:r>
            <a:r>
              <a:rPr lang="en-US" sz="1400" kern="1200" dirty="0">
                <a:solidFill>
                  <a:schemeClr val="tx1"/>
                </a:solidFill>
                <a:latin typeface="Arial" charset="0"/>
                <a:ea typeface="+mn-ea"/>
                <a:cs typeface="+mn-cs"/>
              </a:rPr>
              <a:t>="</a:t>
            </a:r>
            <a:r>
              <a:rPr lang="en-US" sz="1400" i="1" kern="1200" dirty="0">
                <a:solidFill>
                  <a:schemeClr val="tx1"/>
                </a:solidFill>
                <a:latin typeface="Arial" charset="0"/>
                <a:ea typeface="+mn-ea"/>
                <a:cs typeface="+mn-cs"/>
              </a:rPr>
              <a:t>unite</a:t>
            </a:r>
            <a:r>
              <a:rPr lang="en-US" sz="1400" kern="1200" dirty="0">
                <a:solidFill>
                  <a:schemeClr val="tx1"/>
                </a:solidFill>
                <a:latin typeface="Arial" charset="0"/>
                <a:ea typeface="+mn-ea"/>
                <a:cs typeface="+mn-cs"/>
              </a:rPr>
              <a:t>" </a:t>
            </a:r>
            <a:r>
              <a:rPr lang="en-US" sz="1400" b="1" kern="1200" dirty="0">
                <a:solidFill>
                  <a:srgbClr val="FF0000"/>
                </a:solidFill>
                <a:latin typeface="Arial" charset="0"/>
                <a:ea typeface="+mn-ea"/>
                <a:cs typeface="+mn-cs"/>
              </a:rPr>
              <a:t>use</a:t>
            </a:r>
            <a:r>
              <a:rPr lang="en-US" sz="1400" kern="1200" dirty="0">
                <a:solidFill>
                  <a:schemeClr val="tx1"/>
                </a:solidFill>
                <a:latin typeface="Arial" charset="0"/>
                <a:ea typeface="+mn-ea"/>
                <a:cs typeface="+mn-cs"/>
              </a:rPr>
              <a:t>="</a:t>
            </a:r>
            <a:r>
              <a:rPr lang="en-US" sz="1400" b="1" kern="1200" dirty="0">
                <a:solidFill>
                  <a:schemeClr val="tx1"/>
                </a:solidFill>
                <a:latin typeface="Arial" charset="0"/>
                <a:ea typeface="+mn-ea"/>
                <a:cs typeface="+mn-cs"/>
              </a:rPr>
              <a:t>required</a:t>
            </a:r>
            <a:r>
              <a:rPr lang="en-US" sz="1400" kern="1200" dirty="0">
                <a:solidFill>
                  <a:schemeClr val="tx1"/>
                </a:solidFill>
                <a:latin typeface="Arial" charset="0"/>
                <a:ea typeface="+mn-ea"/>
                <a:cs typeface="+mn-cs"/>
              </a:rPr>
              <a:t>“ </a:t>
            </a:r>
            <a:r>
              <a:rPr lang="en-US" sz="1400" b="1" kern="1200" dirty="0">
                <a:solidFill>
                  <a:srgbClr val="FF0000"/>
                </a:solidFill>
                <a:latin typeface="Arial" charset="0"/>
                <a:ea typeface="+mn-ea"/>
                <a:cs typeface="+mn-cs"/>
              </a:rPr>
              <a:t>type</a:t>
            </a:r>
            <a:r>
              <a:rPr lang="en-US" sz="1400" kern="1200" dirty="0">
                <a:solidFill>
                  <a:schemeClr val="tx1"/>
                </a:solidFill>
                <a:latin typeface="Arial" charset="0"/>
                <a:ea typeface="+mn-ea"/>
                <a:cs typeface="+mn-cs"/>
              </a:rPr>
              <a:t>=</a:t>
            </a:r>
            <a:r>
              <a:rPr lang="fr-FR" sz="1400" kern="1200" dirty="0">
                <a:solidFill>
                  <a:schemeClr val="tx1"/>
                </a:solidFill>
                <a:latin typeface="Arial" charset="0"/>
                <a:ea typeface="+mn-ea"/>
                <a:cs typeface="+mn-cs"/>
              </a:rPr>
              <a:t>"</a:t>
            </a:r>
            <a:r>
              <a:rPr lang="fr-FR" sz="1400" b="1" kern="1200" dirty="0" err="1">
                <a:solidFill>
                  <a:schemeClr val="tx1"/>
                </a:solidFill>
                <a:latin typeface="Arial" charset="0"/>
                <a:ea typeface="+mn-ea"/>
                <a:cs typeface="+mn-cs"/>
              </a:rPr>
              <a:t>xs:string</a:t>
            </a:r>
            <a:r>
              <a:rPr lang="fr-FR" sz="1400" kern="1200" dirty="0">
                <a:solidFill>
                  <a:schemeClr val="tx1"/>
                </a:solidFill>
                <a:latin typeface="Arial" charset="0"/>
                <a:ea typeface="+mn-ea"/>
                <a:cs typeface="+mn-cs"/>
              </a:rPr>
              <a:t>"</a:t>
            </a:r>
            <a:r>
              <a:rPr lang="en-US" sz="1400" kern="1200" dirty="0">
                <a:solidFill>
                  <a:schemeClr val="tx1"/>
                </a:solidFill>
                <a:latin typeface="Arial" charset="0"/>
                <a:ea typeface="+mn-ea"/>
                <a:cs typeface="+mn-cs"/>
              </a:rPr>
              <a:t>/&gt;</a:t>
            </a:r>
          </a:p>
          <a:p>
            <a:pPr>
              <a:buNone/>
            </a:pPr>
            <a:r>
              <a:rPr lang="fr-FR" sz="1400" kern="1200" dirty="0">
                <a:solidFill>
                  <a:schemeClr val="tx1"/>
                </a:solidFill>
                <a:latin typeface="Arial" charset="0"/>
                <a:ea typeface="+mn-ea"/>
                <a:cs typeface="+mn-cs"/>
              </a:rPr>
              <a:t>		           &lt;/</a:t>
            </a:r>
            <a:r>
              <a:rPr lang="fr-FR" sz="1400" b="1" kern="1200" dirty="0" err="1">
                <a:solidFill>
                  <a:schemeClr val="tx2"/>
                </a:solidFill>
                <a:latin typeface="Arial" charset="0"/>
                <a:ea typeface="+mn-ea"/>
                <a:cs typeface="+mn-cs"/>
              </a:rPr>
              <a:t>xs:extension</a:t>
            </a:r>
            <a:r>
              <a:rPr lang="fr-FR" sz="1400" kern="1200" dirty="0">
                <a:solidFill>
                  <a:schemeClr val="tx1"/>
                </a:solidFill>
                <a:latin typeface="Arial" charset="0"/>
                <a:ea typeface="+mn-ea"/>
                <a:cs typeface="+mn-cs"/>
              </a:rPr>
              <a:t>&gt;</a:t>
            </a:r>
          </a:p>
          <a:p>
            <a:pPr>
              <a:buNone/>
            </a:pPr>
            <a:r>
              <a:rPr lang="fr-FR" sz="1400" kern="1200" baseline="0" dirty="0">
                <a:solidFill>
                  <a:schemeClr val="tx1"/>
                </a:solidFill>
                <a:latin typeface="Arial" charset="0"/>
                <a:ea typeface="+mn-ea"/>
                <a:cs typeface="+mn-cs"/>
              </a:rPr>
              <a:t>           	</a:t>
            </a:r>
            <a:r>
              <a:rPr lang="fr-FR" sz="1400" kern="1200" dirty="0">
                <a:solidFill>
                  <a:schemeClr val="tx1"/>
                </a:solidFill>
                <a:latin typeface="Arial" charset="0"/>
                <a:ea typeface="+mn-ea"/>
                <a:cs typeface="+mn-cs"/>
              </a:rPr>
              <a:t>        &lt;/</a:t>
            </a:r>
            <a:r>
              <a:rPr lang="fr-FR" sz="1400" b="1" kern="1200" dirty="0" err="1">
                <a:solidFill>
                  <a:schemeClr val="tx2"/>
                </a:solidFill>
                <a:latin typeface="Arial" charset="0"/>
                <a:ea typeface="+mn-ea"/>
                <a:cs typeface="+mn-cs"/>
              </a:rPr>
              <a:t>xs:simpleContent</a:t>
            </a:r>
            <a:r>
              <a:rPr lang="fr-FR" sz="1400" kern="1200" dirty="0">
                <a:solidFill>
                  <a:schemeClr val="tx1"/>
                </a:solidFill>
                <a:latin typeface="Arial" charset="0"/>
                <a:ea typeface="+mn-ea"/>
                <a:cs typeface="+mn-cs"/>
              </a:rPr>
              <a:t>&gt;</a:t>
            </a:r>
          </a:p>
          <a:p>
            <a:pPr>
              <a:buNone/>
            </a:pPr>
            <a:r>
              <a:rPr lang="fr-FR" sz="1400" kern="1200" dirty="0">
                <a:solidFill>
                  <a:schemeClr val="tx1"/>
                </a:solidFill>
                <a:latin typeface="Arial" charset="0"/>
                <a:ea typeface="+mn-ea"/>
                <a:cs typeface="+mn-cs"/>
              </a:rPr>
              <a:t>         	    &lt;/</a:t>
            </a:r>
            <a:r>
              <a:rPr lang="fr-FR" sz="1400" b="1" kern="1200" dirty="0" err="1">
                <a:solidFill>
                  <a:schemeClr val="tx2"/>
                </a:solidFill>
                <a:latin typeface="Arial" charset="0"/>
                <a:ea typeface="+mn-ea"/>
                <a:cs typeface="+mn-cs"/>
              </a:rPr>
              <a:t>xs:complexType</a:t>
            </a:r>
            <a:r>
              <a:rPr lang="fr-FR" sz="1400" kern="1200" dirty="0">
                <a:solidFill>
                  <a:schemeClr val="tx1"/>
                </a:solidFill>
                <a:latin typeface="Arial" charset="0"/>
                <a:ea typeface="+mn-ea"/>
                <a:cs typeface="+mn-cs"/>
              </a:rPr>
              <a:t>&gt;</a:t>
            </a:r>
          </a:p>
          <a:p>
            <a:pPr>
              <a:buNone/>
            </a:pPr>
            <a:r>
              <a:rPr lang="fr-FR" sz="1400" kern="1200" baseline="0" dirty="0">
                <a:solidFill>
                  <a:schemeClr val="tx1"/>
                </a:solidFill>
                <a:latin typeface="Arial" charset="0"/>
                <a:ea typeface="+mn-ea"/>
                <a:cs typeface="+mn-cs"/>
              </a:rPr>
              <a:t>		&lt;</a:t>
            </a:r>
            <a:r>
              <a:rPr lang="fr-FR" sz="1400" kern="1200" dirty="0">
                <a:solidFill>
                  <a:schemeClr val="tx1"/>
                </a:solidFill>
                <a:latin typeface="Arial" charset="0"/>
                <a:ea typeface="+mn-ea"/>
                <a:cs typeface="+mn-cs"/>
              </a:rPr>
              <a:t>/</a:t>
            </a:r>
            <a:r>
              <a:rPr lang="fr-FR" sz="1400" b="1" kern="1200" dirty="0" err="1">
                <a:solidFill>
                  <a:schemeClr val="tx2"/>
                </a:solidFill>
                <a:latin typeface="Arial" charset="0"/>
                <a:ea typeface="+mn-ea"/>
                <a:cs typeface="+mn-cs"/>
              </a:rPr>
              <a:t>xs:element</a:t>
            </a:r>
            <a:r>
              <a:rPr lang="fr-FR" sz="1400" kern="1200" dirty="0">
                <a:solidFill>
                  <a:schemeClr val="tx1"/>
                </a:solidFill>
                <a:latin typeface="Arial" charset="0"/>
                <a:ea typeface="+mn-ea"/>
                <a:cs typeface="+mn-cs"/>
              </a:rPr>
              <a:t>&gt;</a:t>
            </a:r>
            <a:endParaRPr lang="fr-FR" sz="1400" dirty="0"/>
          </a:p>
          <a:p>
            <a:pPr lvl="4"/>
            <a:endParaRPr lang="fr-FR" dirty="0"/>
          </a:p>
          <a:p>
            <a:pPr lvl="3"/>
            <a:endParaRPr lang="fr-FR" dirty="0"/>
          </a:p>
          <a:p>
            <a:pPr lvl="1"/>
            <a:endParaRPr lang="fr-FR" dirty="0"/>
          </a:p>
        </p:txBody>
      </p:sp>
      <p:sp>
        <p:nvSpPr>
          <p:cNvPr id="4" name="Espace réservé du numéro de diapositive 3"/>
          <p:cNvSpPr>
            <a:spLocks noGrp="1"/>
          </p:cNvSpPr>
          <p:nvPr>
            <p:ph type="sldNum" sz="quarter" idx="12"/>
          </p:nvPr>
        </p:nvSpPr>
        <p:spPr/>
        <p:txBody>
          <a:bodyPr>
            <a:normAutofit/>
          </a:bodyPr>
          <a:lstStyle/>
          <a:p>
            <a:pPr>
              <a:defRPr/>
            </a:pPr>
            <a:fld id="{0CB1C5C1-FAA7-40E6-AC29-672D551EBD9B}" type="slidenum">
              <a:rPr lang="fr-FR" smtClean="0"/>
              <a:pPr>
                <a:defRPr/>
              </a:pPr>
              <a:t>121</a:t>
            </a:fld>
            <a:endParaRPr lang="fr-F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9010" name="AutoShape 2"/>
          <p:cNvSpPr>
            <a:spLocks noGrp="1" noChangeArrowheads="1"/>
          </p:cNvSpPr>
          <p:nvPr>
            <p:ph type="title"/>
          </p:nvPr>
        </p:nvSpPr>
        <p:spPr/>
        <p:txBody>
          <a:bodyPr/>
          <a:lstStyle/>
          <a:p>
            <a:pPr eaLnBrk="1" hangingPunct="1"/>
            <a:r>
              <a:rPr lang="fr-FR" dirty="0"/>
              <a:t>Les schémas XML</a:t>
            </a:r>
          </a:p>
        </p:txBody>
      </p:sp>
      <p:sp>
        <p:nvSpPr>
          <p:cNvPr id="1579011" name="Rectangle 3"/>
          <p:cNvSpPr>
            <a:spLocks noGrp="1" noChangeArrowheads="1"/>
          </p:cNvSpPr>
          <p:nvPr>
            <p:ph idx="1"/>
          </p:nvPr>
        </p:nvSpPr>
        <p:spPr/>
        <p:txBody>
          <a:bodyPr>
            <a:normAutofit fontScale="85000" lnSpcReduction="10000"/>
          </a:bodyPr>
          <a:lstStyle/>
          <a:p>
            <a:r>
              <a:rPr lang="fr-FR" dirty="0"/>
              <a:t>Groupes de substitution</a:t>
            </a:r>
          </a:p>
          <a:p>
            <a:pPr lvl="1"/>
            <a:r>
              <a:rPr lang="fr-FR" dirty="0">
                <a:cs typeface="Courier New" pitchFamily="49" charset="0"/>
              </a:rPr>
              <a:t> </a:t>
            </a:r>
            <a:r>
              <a:rPr lang="fr-FR" dirty="0" err="1">
                <a:cs typeface="Courier New" pitchFamily="49" charset="0"/>
              </a:rPr>
              <a:t>substitutionGroup</a:t>
            </a:r>
            <a:r>
              <a:rPr lang="fr-FR" dirty="0">
                <a:cs typeface="Courier New" pitchFamily="49" charset="0"/>
              </a:rPr>
              <a:t> (se référer à un élément de substitution)</a:t>
            </a:r>
          </a:p>
          <a:p>
            <a:pPr lvl="2">
              <a:buFont typeface="Wingdings" charset="2"/>
              <a:buNone/>
            </a:pPr>
            <a:r>
              <a:rPr lang="fr-FR" dirty="0"/>
              <a:t>&lt;</a:t>
            </a:r>
            <a:r>
              <a:rPr lang="fr-FR" b="1" dirty="0" err="1">
                <a:solidFill>
                  <a:schemeClr val="tx2"/>
                </a:solidFill>
              </a:rPr>
              <a:t>xsd:element</a:t>
            </a:r>
            <a:r>
              <a:rPr lang="fr-FR" dirty="0"/>
              <a:t> </a:t>
            </a:r>
            <a:r>
              <a:rPr lang="fr-FR" b="1" dirty="0" err="1">
                <a:solidFill>
                  <a:srgbClr val="FF0000"/>
                </a:solidFill>
              </a:rPr>
              <a:t>name</a:t>
            </a:r>
            <a:r>
              <a:rPr lang="fr-FR" dirty="0"/>
              <a:t>="</a:t>
            </a:r>
            <a:r>
              <a:rPr lang="fr-FR" i="1" dirty="0"/>
              <a:t>nom</a:t>
            </a:r>
            <a:r>
              <a:rPr lang="fr-FR" dirty="0"/>
              <a:t>" </a:t>
            </a:r>
            <a:r>
              <a:rPr lang="fr-FR" b="1" dirty="0">
                <a:solidFill>
                  <a:srgbClr val="FF0000"/>
                </a:solidFill>
              </a:rPr>
              <a:t>type</a:t>
            </a:r>
            <a:r>
              <a:rPr lang="fr-FR" dirty="0"/>
              <a:t>="</a:t>
            </a:r>
            <a:r>
              <a:rPr lang="fr-FR" b="1" dirty="0" err="1"/>
              <a:t>xsd:string</a:t>
            </a:r>
            <a:r>
              <a:rPr lang="fr-FR" dirty="0"/>
              <a:t>"/&gt;</a:t>
            </a:r>
          </a:p>
          <a:p>
            <a:pPr lvl="2">
              <a:buFont typeface="Wingdings" charset="2"/>
              <a:buNone/>
            </a:pPr>
            <a:r>
              <a:rPr lang="fr-FR" dirty="0"/>
              <a:t>&lt;</a:t>
            </a:r>
            <a:r>
              <a:rPr lang="fr-FR" b="1" dirty="0" err="1">
                <a:solidFill>
                  <a:schemeClr val="tx2"/>
                </a:solidFill>
              </a:rPr>
              <a:t>xsd:element</a:t>
            </a:r>
            <a:r>
              <a:rPr lang="fr-FR" dirty="0"/>
              <a:t> </a:t>
            </a:r>
            <a:r>
              <a:rPr lang="fr-FR" b="1" dirty="0" err="1">
                <a:solidFill>
                  <a:srgbClr val="FF0000"/>
                </a:solidFill>
              </a:rPr>
              <a:t>name</a:t>
            </a:r>
            <a:r>
              <a:rPr lang="fr-FR" dirty="0"/>
              <a:t>="</a:t>
            </a:r>
            <a:r>
              <a:rPr lang="fr-FR" i="1" dirty="0" err="1"/>
              <a:t>prenom</a:t>
            </a:r>
            <a:r>
              <a:rPr lang="fr-FR" dirty="0"/>
              <a:t>" </a:t>
            </a:r>
            <a:r>
              <a:rPr lang="fr-FR" b="1" dirty="0">
                <a:solidFill>
                  <a:srgbClr val="FF0000"/>
                </a:solidFill>
              </a:rPr>
              <a:t>type</a:t>
            </a:r>
            <a:r>
              <a:rPr lang="fr-FR" dirty="0"/>
              <a:t>="</a:t>
            </a:r>
            <a:r>
              <a:rPr lang="fr-FR" b="1" dirty="0" err="1"/>
              <a:t>xsd:string</a:t>
            </a:r>
            <a:r>
              <a:rPr lang="fr-FR" dirty="0"/>
              <a:t>" </a:t>
            </a:r>
            <a:r>
              <a:rPr lang="fr-FR" b="1" dirty="0" err="1">
                <a:solidFill>
                  <a:srgbClr val="FF0000"/>
                </a:solidFill>
              </a:rPr>
              <a:t>substitutionGroup</a:t>
            </a:r>
            <a:r>
              <a:rPr lang="fr-FR" dirty="0"/>
              <a:t>="</a:t>
            </a:r>
            <a:r>
              <a:rPr lang="fr-FR" i="1" dirty="0"/>
              <a:t>nom</a:t>
            </a:r>
            <a:r>
              <a:rPr lang="fr-FR" dirty="0"/>
              <a:t>" /&gt;</a:t>
            </a:r>
          </a:p>
          <a:p>
            <a:pPr lvl="1"/>
            <a:r>
              <a:rPr lang="fr-FR" dirty="0">
                <a:cs typeface="Courier New" pitchFamily="49" charset="0"/>
              </a:rPr>
              <a:t> par exemple, ici, le prénom peut être remplacé par un nom</a:t>
            </a:r>
          </a:p>
          <a:p>
            <a:pPr lvl="1"/>
            <a:endParaRPr lang="fr-FR" dirty="0">
              <a:cs typeface="Courier New" pitchFamily="49" charset="0"/>
            </a:endParaRPr>
          </a:p>
          <a:p>
            <a:r>
              <a:rPr lang="fr-FR" dirty="0"/>
              <a:t>Eléments de substitution</a:t>
            </a:r>
          </a:p>
          <a:p>
            <a:pPr lvl="1"/>
            <a:r>
              <a:rPr lang="fr-FR" dirty="0"/>
              <a:t> Définition d'éléments abstraits pour la substitution</a:t>
            </a:r>
          </a:p>
          <a:p>
            <a:pPr lvl="2">
              <a:buFont typeface="Wingdings" charset="2"/>
              <a:buNone/>
            </a:pPr>
            <a:r>
              <a:rPr lang="fr-FR" dirty="0">
                <a:latin typeface="Arial Unicode MS" pitchFamily="34" charset="-128"/>
                <a:cs typeface="Courier New" pitchFamily="49" charset="0"/>
              </a:rPr>
              <a:t>&lt;</a:t>
            </a:r>
            <a:r>
              <a:rPr lang="fr-FR" b="1" dirty="0" err="1">
                <a:solidFill>
                  <a:schemeClr val="tx2"/>
                </a:solidFill>
                <a:latin typeface="Arial Unicode MS" pitchFamily="34" charset="-128"/>
                <a:cs typeface="Courier New" pitchFamily="49" charset="0"/>
              </a:rPr>
              <a:t>xsd:element</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name</a:t>
            </a:r>
            <a:r>
              <a:rPr lang="fr-FR" dirty="0">
                <a:latin typeface="Arial Unicode MS" pitchFamily="34" charset="-128"/>
                <a:cs typeface="Courier New" pitchFamily="49" charset="0"/>
              </a:rPr>
              <a:t>="</a:t>
            </a:r>
            <a:r>
              <a:rPr lang="fr-FR" i="1" dirty="0" err="1">
                <a:latin typeface="Arial Unicode MS" pitchFamily="34" charset="-128"/>
                <a:cs typeface="Courier New" pitchFamily="49" charset="0"/>
              </a:rPr>
              <a:t>nom_pre</a:t>
            </a:r>
            <a:r>
              <a:rPr lang="fr-FR" dirty="0">
                <a:latin typeface="Arial Unicode MS" pitchFamily="34" charset="-128"/>
                <a:cs typeface="Courier New" pitchFamily="49" charset="0"/>
              </a:rPr>
              <a:t>" </a:t>
            </a:r>
            <a:r>
              <a:rPr lang="fr-FR" b="1" dirty="0">
                <a:solidFill>
                  <a:srgbClr val="FF0000"/>
                </a:solidFill>
                <a:latin typeface="Arial Unicode MS" pitchFamily="34" charset="-128"/>
                <a:cs typeface="Courier New" pitchFamily="49" charset="0"/>
              </a:rPr>
              <a:t>type</a:t>
            </a:r>
            <a:r>
              <a:rPr lang="fr-FR" dirty="0">
                <a:latin typeface="Arial Unicode MS" pitchFamily="34" charset="-128"/>
                <a:cs typeface="Courier New" pitchFamily="49" charset="0"/>
              </a:rPr>
              <a:t>="</a:t>
            </a:r>
            <a:r>
              <a:rPr lang="fr-FR" b="1" dirty="0" err="1">
                <a:latin typeface="Arial Unicode MS" pitchFamily="34" charset="-128"/>
                <a:cs typeface="Courier New" pitchFamily="49" charset="0"/>
              </a:rPr>
              <a:t>xsd:string</a:t>
            </a:r>
            <a:r>
              <a:rPr lang="fr-FR" dirty="0">
                <a:latin typeface="Arial Unicode MS" pitchFamily="34" charset="-128"/>
                <a:cs typeface="Courier New" pitchFamily="49" charset="0"/>
              </a:rPr>
              <a:t>" </a:t>
            </a:r>
            <a:r>
              <a:rPr lang="fr-FR" b="1" dirty="0">
                <a:solidFill>
                  <a:srgbClr val="FF0000"/>
                </a:solidFill>
                <a:latin typeface="Arial Unicode MS" pitchFamily="34" charset="-128"/>
                <a:cs typeface="Courier New" pitchFamily="49" charset="0"/>
              </a:rPr>
              <a:t>abstract</a:t>
            </a:r>
            <a:r>
              <a:rPr lang="fr-FR" dirty="0">
                <a:latin typeface="Arial Unicode MS" pitchFamily="34" charset="-128"/>
                <a:cs typeface="Courier New" pitchFamily="49" charset="0"/>
              </a:rPr>
              <a:t>="</a:t>
            </a:r>
            <a:r>
              <a:rPr lang="fr-FR" b="1" i="1" dirty="0">
                <a:latin typeface="Arial Unicode MS" pitchFamily="34" charset="-128"/>
                <a:cs typeface="Courier New" pitchFamily="49" charset="0"/>
              </a:rPr>
              <a:t>true</a:t>
            </a:r>
            <a:r>
              <a:rPr lang="fr-FR" dirty="0">
                <a:latin typeface="Arial Unicode MS" pitchFamily="34" charset="-128"/>
                <a:cs typeface="Courier New" pitchFamily="49" charset="0"/>
              </a:rPr>
              <a:t>"/&gt;</a:t>
            </a:r>
          </a:p>
          <a:p>
            <a:pPr lvl="2">
              <a:buFont typeface="Wingdings" charset="2"/>
              <a:buNone/>
            </a:pPr>
            <a:r>
              <a:rPr lang="fr-FR" dirty="0">
                <a:latin typeface="Arial Unicode MS" pitchFamily="34" charset="-128"/>
                <a:cs typeface="Courier New" pitchFamily="49" charset="0"/>
              </a:rPr>
              <a:t>&lt;</a:t>
            </a:r>
            <a:r>
              <a:rPr lang="fr-FR" b="1" dirty="0" err="1">
                <a:solidFill>
                  <a:schemeClr val="tx2"/>
                </a:solidFill>
                <a:latin typeface="Arial Unicode MS" pitchFamily="34" charset="-128"/>
                <a:cs typeface="Courier New" pitchFamily="49" charset="0"/>
              </a:rPr>
              <a:t>xsd:element</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name</a:t>
            </a:r>
            <a:r>
              <a:rPr lang="fr-FR" dirty="0">
                <a:latin typeface="Arial Unicode MS" pitchFamily="34" charset="-128"/>
                <a:cs typeface="Courier New" pitchFamily="49" charset="0"/>
              </a:rPr>
              <a:t>="</a:t>
            </a:r>
            <a:r>
              <a:rPr lang="fr-FR" i="1" dirty="0">
                <a:latin typeface="Arial Unicode MS" pitchFamily="34" charset="-128"/>
                <a:cs typeface="Courier New" pitchFamily="49" charset="0"/>
              </a:rPr>
              <a:t>nom</a:t>
            </a:r>
            <a:r>
              <a:rPr lang="fr-FR" dirty="0">
                <a:latin typeface="Arial Unicode MS" pitchFamily="34" charset="-128"/>
                <a:cs typeface="Courier New" pitchFamily="49" charset="0"/>
              </a:rPr>
              <a:t>" </a:t>
            </a:r>
            <a:r>
              <a:rPr lang="fr-FR" b="1" dirty="0">
                <a:solidFill>
                  <a:srgbClr val="FF0000"/>
                </a:solidFill>
                <a:latin typeface="Arial Unicode MS" pitchFamily="34" charset="-128"/>
                <a:cs typeface="Courier New" pitchFamily="49" charset="0"/>
              </a:rPr>
              <a:t>type</a:t>
            </a:r>
            <a:r>
              <a:rPr lang="fr-FR" dirty="0">
                <a:latin typeface="Arial Unicode MS" pitchFamily="34" charset="-128"/>
                <a:cs typeface="Courier New" pitchFamily="49" charset="0"/>
              </a:rPr>
              <a:t>="</a:t>
            </a:r>
            <a:r>
              <a:rPr lang="fr-FR" b="1" dirty="0" err="1">
                <a:latin typeface="Arial Unicode MS" pitchFamily="34" charset="-128"/>
                <a:cs typeface="Courier New" pitchFamily="49" charset="0"/>
              </a:rPr>
              <a:t>xsd:string</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substitutionGroup</a:t>
            </a:r>
            <a:r>
              <a:rPr lang="fr-FR" dirty="0">
                <a:latin typeface="Arial Unicode MS" pitchFamily="34" charset="-128"/>
                <a:cs typeface="Courier New" pitchFamily="49" charset="0"/>
              </a:rPr>
              <a:t>="</a:t>
            </a:r>
            <a:r>
              <a:rPr lang="fr-FR" i="1" dirty="0" err="1">
                <a:latin typeface="Arial Unicode MS" pitchFamily="34" charset="-128"/>
                <a:cs typeface="Courier New" pitchFamily="49" charset="0"/>
              </a:rPr>
              <a:t>nom_pre</a:t>
            </a:r>
            <a:r>
              <a:rPr lang="fr-FR" dirty="0">
                <a:latin typeface="Arial Unicode MS" pitchFamily="34" charset="-128"/>
                <a:cs typeface="Courier New" pitchFamily="49" charset="0"/>
              </a:rPr>
              <a:t>" /&gt;</a:t>
            </a:r>
          </a:p>
          <a:p>
            <a:pPr lvl="2">
              <a:buFont typeface="Wingdings" charset="2"/>
              <a:buNone/>
            </a:pPr>
            <a:r>
              <a:rPr lang="fr-FR" dirty="0">
                <a:latin typeface="Arial Unicode MS" pitchFamily="34" charset="-128"/>
                <a:cs typeface="Courier New" pitchFamily="49" charset="0"/>
              </a:rPr>
              <a:t>&lt;</a:t>
            </a:r>
            <a:r>
              <a:rPr lang="fr-FR" b="1" dirty="0" err="1">
                <a:solidFill>
                  <a:schemeClr val="tx2"/>
                </a:solidFill>
                <a:latin typeface="Arial Unicode MS" pitchFamily="34" charset="-128"/>
                <a:cs typeface="Courier New" pitchFamily="49" charset="0"/>
              </a:rPr>
              <a:t>xsd:element</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name</a:t>
            </a:r>
            <a:r>
              <a:rPr lang="fr-FR" dirty="0">
                <a:latin typeface="Arial Unicode MS" pitchFamily="34" charset="-128"/>
                <a:cs typeface="Courier New" pitchFamily="49" charset="0"/>
              </a:rPr>
              <a:t>="</a:t>
            </a:r>
            <a:r>
              <a:rPr lang="fr-FR" dirty="0" err="1">
                <a:latin typeface="Arial Unicode MS" pitchFamily="34" charset="-128"/>
                <a:cs typeface="Courier New" pitchFamily="49" charset="0"/>
              </a:rPr>
              <a:t>prenom</a:t>
            </a:r>
            <a:r>
              <a:rPr lang="fr-FR" dirty="0">
                <a:latin typeface="Arial Unicode MS" pitchFamily="34" charset="-128"/>
                <a:cs typeface="Courier New" pitchFamily="49" charset="0"/>
              </a:rPr>
              <a:t>" </a:t>
            </a:r>
            <a:r>
              <a:rPr lang="fr-FR" b="1" dirty="0">
                <a:solidFill>
                  <a:srgbClr val="FF0000"/>
                </a:solidFill>
                <a:latin typeface="Arial Unicode MS" pitchFamily="34" charset="-128"/>
                <a:cs typeface="Courier New" pitchFamily="49" charset="0"/>
              </a:rPr>
              <a:t>type</a:t>
            </a:r>
            <a:r>
              <a:rPr lang="fr-FR" dirty="0">
                <a:latin typeface="Arial Unicode MS" pitchFamily="34" charset="-128"/>
                <a:cs typeface="Courier New" pitchFamily="49" charset="0"/>
              </a:rPr>
              <a:t>="</a:t>
            </a:r>
            <a:r>
              <a:rPr lang="fr-FR" b="1" dirty="0" err="1">
                <a:solidFill>
                  <a:srgbClr val="003300"/>
                </a:solidFill>
                <a:latin typeface="Arial Unicode MS" pitchFamily="34" charset="-128"/>
                <a:cs typeface="Courier New" pitchFamily="49" charset="0"/>
              </a:rPr>
              <a:t>xsd:string</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substitutionGroup</a:t>
            </a:r>
            <a:r>
              <a:rPr lang="fr-FR" dirty="0">
                <a:latin typeface="Arial Unicode MS" pitchFamily="34" charset="-128"/>
                <a:cs typeface="Courier New" pitchFamily="49" charset="0"/>
              </a:rPr>
              <a:t>="</a:t>
            </a:r>
            <a:r>
              <a:rPr lang="fr-FR" dirty="0" err="1">
                <a:latin typeface="Arial Unicode MS" pitchFamily="34" charset="-128"/>
                <a:cs typeface="Courier New" pitchFamily="49" charset="0"/>
              </a:rPr>
              <a:t>nom_pre</a:t>
            </a:r>
            <a:r>
              <a:rPr lang="fr-FR" dirty="0">
                <a:latin typeface="Arial Unicode MS" pitchFamily="34" charset="-128"/>
                <a:cs typeface="Courier New" pitchFamily="49" charset="0"/>
              </a:rPr>
              <a:t>" /&gt;</a:t>
            </a:r>
          </a:p>
        </p:txBody>
      </p:sp>
      <p:sp>
        <p:nvSpPr>
          <p:cNvPr id="5" name="Rectangle 13"/>
          <p:cNvSpPr>
            <a:spLocks noGrp="1" noChangeArrowheads="1"/>
          </p:cNvSpPr>
          <p:nvPr>
            <p:ph type="sldNum" sz="quarter" idx="12"/>
          </p:nvPr>
        </p:nvSpPr>
        <p:spPr>
          <a:ln/>
        </p:spPr>
        <p:txBody>
          <a:bodyPr/>
          <a:lstStyle/>
          <a:p>
            <a:pPr>
              <a:defRPr/>
            </a:pPr>
            <a:fld id="{B821C80E-7AF6-4FE6-B4E0-E415DCD106C2}" type="slidenum">
              <a:rPr lang="fr-FR"/>
              <a:pPr>
                <a:defRPr/>
              </a:pPr>
              <a:t>122</a:t>
            </a:fld>
            <a:endParaRPr lang="fr-F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2562" name="AutoShape 2"/>
          <p:cNvSpPr>
            <a:spLocks noGrp="1" noChangeArrowheads="1"/>
          </p:cNvSpPr>
          <p:nvPr>
            <p:ph type="title"/>
          </p:nvPr>
        </p:nvSpPr>
        <p:spPr/>
        <p:txBody>
          <a:bodyPr/>
          <a:lstStyle/>
          <a:p>
            <a:pPr eaLnBrk="1" hangingPunct="1"/>
            <a:r>
              <a:rPr lang="fr-FR"/>
              <a:t>Les schémas XML</a:t>
            </a:r>
          </a:p>
        </p:txBody>
      </p:sp>
      <p:sp>
        <p:nvSpPr>
          <p:cNvPr id="1602563" name="Rectangle 3"/>
          <p:cNvSpPr>
            <a:spLocks noGrp="1" noChangeArrowheads="1"/>
          </p:cNvSpPr>
          <p:nvPr>
            <p:ph idx="1"/>
          </p:nvPr>
        </p:nvSpPr>
        <p:spPr/>
        <p:txBody>
          <a:bodyPr>
            <a:normAutofit fontScale="77500" lnSpcReduction="20000"/>
          </a:bodyPr>
          <a:lstStyle/>
          <a:p>
            <a:r>
              <a:rPr lang="fr-FR"/>
              <a:t>Les outils de composition XSD</a:t>
            </a:r>
          </a:p>
          <a:p>
            <a:pPr lvl="1"/>
            <a:r>
              <a:rPr lang="fr-FR"/>
              <a:t> Les éditeurs XML listés précédemment permettent presque tous de générer relativement facilement des XSD, par exemple :</a:t>
            </a:r>
          </a:p>
          <a:p>
            <a:pPr lvl="2"/>
            <a:r>
              <a:rPr lang="fr-FR"/>
              <a:t> Altova XMLSpy outre ses fonctions d'auto-complétion permet la génération automatique de DTD et XSD à partir d'un fichier XML et suivant des critères (expertise nécessaire pour un résultat probant)</a:t>
            </a:r>
          </a:p>
          <a:p>
            <a:pPr lvl="1"/>
            <a:r>
              <a:rPr lang="fr-FR"/>
              <a:t> Il existe aussi des éditeurs dits WYSIWYG qui permettent de créer des schémas par cliquer-glisser à partir de composants graphiques</a:t>
            </a:r>
          </a:p>
          <a:p>
            <a:r>
              <a:rPr lang="fr-FR"/>
              <a:t>Les formats</a:t>
            </a:r>
          </a:p>
          <a:p>
            <a:pPr lvl="1"/>
            <a:r>
              <a:rPr lang="fr-FR">
                <a:cs typeface="Courier New" pitchFamily="49" charset="0"/>
              </a:rPr>
              <a:t> XSD : XML Schéma Definition</a:t>
            </a:r>
          </a:p>
          <a:p>
            <a:pPr lvl="1"/>
            <a:r>
              <a:rPr lang="fr-FR">
                <a:cs typeface="Courier New" pitchFamily="49" charset="0"/>
              </a:rPr>
              <a:t> XDR (XML Data Reduced) est l'ancêtre des XSD actuels</a:t>
            </a:r>
          </a:p>
          <a:p>
            <a:pPr lvl="1"/>
            <a:r>
              <a:rPr lang="fr-FR">
                <a:cs typeface="Courier New" pitchFamily="49" charset="0"/>
              </a:rPr>
              <a:t> SOX (Schema for Object-oriented XML) est une alternative aux DTD et XSD</a:t>
            </a:r>
          </a:p>
          <a:p>
            <a:pPr lvl="1"/>
            <a:r>
              <a:rPr lang="fr-FR">
                <a:cs typeface="Courier New" pitchFamily="49" charset="0"/>
              </a:rPr>
              <a:t> DCD (Document Content Description for XML) est un vocabulaire basé sur RDF pour décrire les contraintes à appliquer à une structure de contenu XML</a:t>
            </a:r>
            <a:endParaRPr lang="fr-FR"/>
          </a:p>
        </p:txBody>
      </p:sp>
      <p:sp>
        <p:nvSpPr>
          <p:cNvPr id="5" name="Rectangle 13"/>
          <p:cNvSpPr>
            <a:spLocks noGrp="1" noChangeArrowheads="1"/>
          </p:cNvSpPr>
          <p:nvPr>
            <p:ph type="sldNum" sz="quarter" idx="12"/>
          </p:nvPr>
        </p:nvSpPr>
        <p:spPr>
          <a:ln/>
        </p:spPr>
        <p:txBody>
          <a:bodyPr/>
          <a:lstStyle/>
          <a:p>
            <a:pPr>
              <a:defRPr/>
            </a:pPr>
            <a:fld id="{501369AE-55CF-4C4C-AEB7-708E65302870}" type="slidenum">
              <a:rPr lang="fr-FR"/>
              <a:pPr>
                <a:defRPr/>
              </a:pPr>
              <a:t>123</a:t>
            </a:fld>
            <a:endParaRPr lang="fr-FR"/>
          </a:p>
        </p:txBody>
      </p:sp>
      <p:sp>
        <p:nvSpPr>
          <p:cNvPr id="1602564"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8" name="AutoShape 2"/>
          <p:cNvSpPr>
            <a:spLocks noGrp="1" noChangeArrowheads="1"/>
          </p:cNvSpPr>
          <p:nvPr>
            <p:ph type="title"/>
          </p:nvPr>
        </p:nvSpPr>
        <p:spPr/>
        <p:txBody>
          <a:bodyPr/>
          <a:lstStyle/>
          <a:p>
            <a:pPr eaLnBrk="1" hangingPunct="1"/>
            <a:r>
              <a:rPr lang="fr-FR"/>
              <a:t>Modélisation XSD</a:t>
            </a:r>
          </a:p>
        </p:txBody>
      </p:sp>
      <p:sp>
        <p:nvSpPr>
          <p:cNvPr id="1750019" name="Rectangle 3"/>
          <p:cNvSpPr>
            <a:spLocks noGrp="1" noChangeArrowheads="1"/>
          </p:cNvSpPr>
          <p:nvPr>
            <p:ph idx="1"/>
          </p:nvPr>
        </p:nvSpPr>
        <p:spPr/>
        <p:txBody>
          <a:bodyPr>
            <a:normAutofit fontScale="92500" lnSpcReduction="20000"/>
          </a:bodyPr>
          <a:lstStyle/>
          <a:p>
            <a:pPr eaLnBrk="1" hangingPunct="1"/>
            <a:r>
              <a:rPr lang="fr-FR"/>
              <a:t>Rappels sur les concepts Objet</a:t>
            </a:r>
          </a:p>
          <a:p>
            <a:pPr lvl="1" eaLnBrk="1" hangingPunct="1"/>
            <a:endParaRPr lang="fr-FR"/>
          </a:p>
          <a:p>
            <a:pPr eaLnBrk="1" hangingPunct="1"/>
            <a:r>
              <a:rPr lang="fr-FR"/>
              <a:t>L’écosystème Objet</a:t>
            </a:r>
          </a:p>
          <a:p>
            <a:pPr lvl="1" eaLnBrk="1" hangingPunct="1"/>
            <a:r>
              <a:rPr lang="fr-FR"/>
              <a:t> </a:t>
            </a:r>
            <a:r>
              <a:rPr lang="fr-FR">
                <a:ea typeface="MS Mincho" pitchFamily="49" charset="-128"/>
              </a:rPr>
              <a:t>un programme peut être conçu comme un écosystème rempli d’entités en interaction (objets), disposant de caractéristiques propres (propriétés) et de moyens d’action (méthodes) et répondant à des stimuli externes (événements)</a:t>
            </a:r>
          </a:p>
          <a:p>
            <a:pPr lvl="1" eaLnBrk="1" hangingPunct="1"/>
            <a:endParaRPr lang="fr-FR">
              <a:ea typeface="MS Mincho" pitchFamily="49" charset="-128"/>
            </a:endParaRPr>
          </a:p>
          <a:p>
            <a:pPr eaLnBrk="1" hangingPunct="1"/>
            <a:r>
              <a:rPr lang="fr-FR"/>
              <a:t>Constructeur, destructeur, héritage, polymorphisme</a:t>
            </a:r>
          </a:p>
          <a:p>
            <a:pPr lvl="1" eaLnBrk="1" hangingPunct="1"/>
            <a:r>
              <a:rPr lang="fr-FR"/>
              <a:t> </a:t>
            </a:r>
            <a:r>
              <a:rPr lang="fr-FR">
                <a:ea typeface="MS Mincho" pitchFamily="49" charset="-128"/>
              </a:rPr>
              <a:t>Qu’est-ce ?</a:t>
            </a:r>
          </a:p>
          <a:p>
            <a:pPr lvl="1" eaLnBrk="1" hangingPunct="1"/>
            <a:r>
              <a:rPr lang="fr-FR">
                <a:ea typeface="MS Mincho" pitchFamily="49" charset="-128"/>
              </a:rPr>
              <a:t> A quoi ça sert ?</a:t>
            </a:r>
          </a:p>
          <a:p>
            <a:pPr lvl="1" eaLnBrk="1" hangingPunct="1"/>
            <a:r>
              <a:rPr lang="fr-FR">
                <a:ea typeface="MS Mincho" pitchFamily="49" charset="-128"/>
              </a:rPr>
              <a:t> Comment ça marche ?</a:t>
            </a:r>
          </a:p>
        </p:txBody>
      </p:sp>
      <p:sp>
        <p:nvSpPr>
          <p:cNvPr id="5" name="Rectangle 13"/>
          <p:cNvSpPr>
            <a:spLocks noGrp="1" noChangeArrowheads="1"/>
          </p:cNvSpPr>
          <p:nvPr>
            <p:ph type="sldNum" sz="quarter" idx="12"/>
          </p:nvPr>
        </p:nvSpPr>
        <p:spPr>
          <a:ln/>
        </p:spPr>
        <p:txBody>
          <a:bodyPr/>
          <a:lstStyle/>
          <a:p>
            <a:pPr>
              <a:defRPr/>
            </a:pPr>
            <a:fld id="{1AAC5491-B3EC-4984-AA81-4FAEBF3C51E6}" type="slidenum">
              <a:rPr lang="fr-FR"/>
              <a:pPr>
                <a:defRPr/>
              </a:pPr>
              <a:t>124</a:t>
            </a:fld>
            <a:endParaRPr lang="fr-FR"/>
          </a:p>
        </p:txBody>
      </p:sp>
      <p:sp>
        <p:nvSpPr>
          <p:cNvPr id="1750020"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22" name="AutoShape 2"/>
          <p:cNvSpPr>
            <a:spLocks noGrp="1" noChangeArrowheads="1"/>
          </p:cNvSpPr>
          <p:nvPr>
            <p:ph type="title"/>
          </p:nvPr>
        </p:nvSpPr>
        <p:spPr/>
        <p:txBody>
          <a:bodyPr/>
          <a:lstStyle/>
          <a:p>
            <a:pPr eaLnBrk="1" hangingPunct="1"/>
            <a:r>
              <a:rPr lang="fr-FR"/>
              <a:t>Modélisation XSD</a:t>
            </a:r>
          </a:p>
        </p:txBody>
      </p:sp>
      <p:sp>
        <p:nvSpPr>
          <p:cNvPr id="1745923" name="Rectangle 3"/>
          <p:cNvSpPr>
            <a:spLocks noGrp="1" noChangeArrowheads="1"/>
          </p:cNvSpPr>
          <p:nvPr>
            <p:ph idx="1"/>
          </p:nvPr>
        </p:nvSpPr>
        <p:spPr/>
        <p:txBody>
          <a:bodyPr>
            <a:normAutofit fontScale="92500" lnSpcReduction="20000"/>
          </a:bodyPr>
          <a:lstStyle/>
          <a:p>
            <a:r>
              <a:rPr lang="fr-FR"/>
              <a:t>Types</a:t>
            </a:r>
          </a:p>
          <a:p>
            <a:pPr lvl="1"/>
            <a:r>
              <a:rPr lang="fr-FR"/>
              <a:t> les types et les propriétés deviennent des types simples ou complexes</a:t>
            </a:r>
          </a:p>
          <a:p>
            <a:pPr lvl="1"/>
            <a:r>
              <a:rPr lang="fr-FR"/>
              <a:t> les types énumérés sont représentés par les patterns et les choices</a:t>
            </a:r>
          </a:p>
          <a:p>
            <a:r>
              <a:rPr lang="fr-FR"/>
              <a:t>Classes</a:t>
            </a:r>
          </a:p>
          <a:p>
            <a:pPr lvl="1"/>
            <a:r>
              <a:rPr lang="fr-FR"/>
              <a:t> les classes deviennent des types complexes</a:t>
            </a:r>
          </a:p>
          <a:p>
            <a:r>
              <a:rPr lang="fr-FR"/>
              <a:t>Dérivation et héritage</a:t>
            </a:r>
          </a:p>
          <a:p>
            <a:pPr lvl="1"/>
            <a:r>
              <a:rPr lang="fr-FR"/>
              <a:t> l'héritage devient utilisation d'un élément prédéfini</a:t>
            </a:r>
          </a:p>
          <a:p>
            <a:pPr lvl="1"/>
            <a:r>
              <a:rPr lang="fr-FR"/>
              <a:t> l'héritage multiple devient agrégation (sequence, tas)</a:t>
            </a:r>
          </a:p>
          <a:p>
            <a:r>
              <a:rPr lang="fr-FR"/>
              <a:t>Polymorphisme</a:t>
            </a:r>
          </a:p>
          <a:p>
            <a:pPr lvl="1"/>
            <a:r>
              <a:rPr lang="fr-FR"/>
              <a:t> le polymorphisme s'exprime à l'aide des substitutions, voire de any et anyAttribute</a:t>
            </a:r>
          </a:p>
        </p:txBody>
      </p:sp>
      <p:sp>
        <p:nvSpPr>
          <p:cNvPr id="5" name="Rectangle 13"/>
          <p:cNvSpPr>
            <a:spLocks noGrp="1" noChangeArrowheads="1"/>
          </p:cNvSpPr>
          <p:nvPr>
            <p:ph type="sldNum" sz="quarter" idx="12"/>
          </p:nvPr>
        </p:nvSpPr>
        <p:spPr>
          <a:ln/>
        </p:spPr>
        <p:txBody>
          <a:bodyPr/>
          <a:lstStyle/>
          <a:p>
            <a:pPr>
              <a:defRPr/>
            </a:pPr>
            <a:fld id="{49157B02-470F-42AF-95A7-C8AE89261529}" type="slidenum">
              <a:rPr lang="fr-FR"/>
              <a:pPr>
                <a:defRPr/>
              </a:pPr>
              <a:t>125</a:t>
            </a:fld>
            <a:endParaRPr lang="fr-FR"/>
          </a:p>
        </p:txBody>
      </p:sp>
      <p:sp>
        <p:nvSpPr>
          <p:cNvPr id="1745924"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874" name="AutoShape 2"/>
          <p:cNvSpPr>
            <a:spLocks noGrp="1" noChangeArrowheads="1"/>
          </p:cNvSpPr>
          <p:nvPr>
            <p:ph type="title"/>
          </p:nvPr>
        </p:nvSpPr>
        <p:spPr/>
        <p:txBody>
          <a:bodyPr/>
          <a:lstStyle/>
          <a:p>
            <a:pPr eaLnBrk="1" hangingPunct="1"/>
            <a:r>
              <a:rPr lang="fr-FR"/>
              <a:t>Modélisation XSD</a:t>
            </a:r>
          </a:p>
        </p:txBody>
      </p:sp>
      <p:sp>
        <p:nvSpPr>
          <p:cNvPr id="1743875" name="Rectangle 3"/>
          <p:cNvSpPr>
            <a:spLocks noGrp="1" noChangeArrowheads="1"/>
          </p:cNvSpPr>
          <p:nvPr>
            <p:ph idx="1"/>
          </p:nvPr>
        </p:nvSpPr>
        <p:spPr/>
        <p:txBody>
          <a:bodyPr>
            <a:normAutofit fontScale="92500" lnSpcReduction="10000"/>
          </a:bodyPr>
          <a:lstStyle/>
          <a:p>
            <a:r>
              <a:rPr lang="fr-FR"/>
              <a:t>Application d'UML au XML</a:t>
            </a:r>
          </a:p>
          <a:p>
            <a:pPr lvl="1"/>
            <a:endParaRPr lang="fr-FR"/>
          </a:p>
          <a:p>
            <a:pPr lvl="1"/>
            <a:r>
              <a:rPr lang="fr-FR"/>
              <a:t> les concepts objet appliqués à XML prennent toute leur force quand on peut passer d'un modèle (ex: UML) au schéma XML correspondant</a:t>
            </a:r>
          </a:p>
          <a:p>
            <a:pPr lvl="1"/>
            <a:endParaRPr lang="fr-FR"/>
          </a:p>
          <a:p>
            <a:pPr lvl="1"/>
            <a:r>
              <a:rPr lang="fr-FR"/>
              <a:t> ou directement de la spécification de classes métier dans un langage orienté objet (ex: Java) à leur modélisation UML</a:t>
            </a:r>
          </a:p>
          <a:p>
            <a:pPr lvl="1"/>
            <a:endParaRPr lang="fr-FR"/>
          </a:p>
          <a:p>
            <a:pPr lvl="1"/>
            <a:r>
              <a:rPr lang="fr-FR"/>
              <a:t> il existe des outils spécialisés dans la transformation UML/XSD qui permettent une transformation rapide (ex: XML Spy) et WYSIWYG</a:t>
            </a:r>
          </a:p>
        </p:txBody>
      </p:sp>
      <p:sp>
        <p:nvSpPr>
          <p:cNvPr id="5" name="Rectangle 13"/>
          <p:cNvSpPr>
            <a:spLocks noGrp="1" noChangeArrowheads="1"/>
          </p:cNvSpPr>
          <p:nvPr>
            <p:ph type="sldNum" sz="quarter" idx="12"/>
          </p:nvPr>
        </p:nvSpPr>
        <p:spPr>
          <a:ln/>
        </p:spPr>
        <p:txBody>
          <a:bodyPr/>
          <a:lstStyle/>
          <a:p>
            <a:pPr>
              <a:defRPr/>
            </a:pPr>
            <a:fld id="{C7DD951C-5864-414B-9DBF-024F15731466}" type="slidenum">
              <a:rPr lang="fr-FR"/>
              <a:pPr>
                <a:defRPr/>
              </a:pPr>
              <a:t>126</a:t>
            </a:fld>
            <a:endParaRPr lang="fr-FR"/>
          </a:p>
        </p:txBody>
      </p:sp>
      <p:sp>
        <p:nvSpPr>
          <p:cNvPr id="1743876"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850" name="AutoShape 1026"/>
          <p:cNvSpPr>
            <a:spLocks noGrp="1" noChangeArrowheads="1"/>
          </p:cNvSpPr>
          <p:nvPr>
            <p:ph type="title"/>
          </p:nvPr>
        </p:nvSpPr>
        <p:spPr/>
        <p:txBody>
          <a:bodyPr/>
          <a:lstStyle/>
          <a:p>
            <a:pPr eaLnBrk="1" hangingPunct="1"/>
            <a:r>
              <a:rPr lang="fr-FR"/>
              <a:t>Modélisation XSD</a:t>
            </a:r>
          </a:p>
        </p:txBody>
      </p:sp>
      <p:sp>
        <p:nvSpPr>
          <p:cNvPr id="1614851" name="Rectangle 1027"/>
          <p:cNvSpPr>
            <a:spLocks noGrp="1" noChangeArrowheads="1"/>
          </p:cNvSpPr>
          <p:nvPr>
            <p:ph idx="1"/>
          </p:nvPr>
        </p:nvSpPr>
        <p:spPr/>
        <p:txBody>
          <a:bodyPr>
            <a:normAutofit fontScale="85000" lnSpcReduction="20000"/>
          </a:bodyPr>
          <a:lstStyle/>
          <a:p>
            <a:r>
              <a:rPr lang="fr-FR" dirty="0"/>
              <a:t>Les modèles de conception (design pattern)</a:t>
            </a:r>
          </a:p>
          <a:p>
            <a:pPr lvl="1"/>
            <a:endParaRPr lang="fr-FR" dirty="0"/>
          </a:p>
          <a:p>
            <a:pPr lvl="1"/>
            <a:r>
              <a:rPr lang="fr-FR" dirty="0"/>
              <a:t> </a:t>
            </a:r>
            <a:r>
              <a:rPr lang="fr-FR" dirty="0">
                <a:ea typeface="MS Mincho" pitchFamily="49" charset="-128"/>
              </a:rPr>
              <a:t>Le terme « </a:t>
            </a:r>
            <a:r>
              <a:rPr lang="fr-FR" b="1" dirty="0">
                <a:ea typeface="MS Mincho" pitchFamily="49" charset="-128"/>
              </a:rPr>
              <a:t>design pattern</a:t>
            </a:r>
            <a:r>
              <a:rPr lang="fr-FR" dirty="0">
                <a:ea typeface="MS Mincho" pitchFamily="49" charset="-128"/>
              </a:rPr>
              <a:t> » ou modèle de conception, désigne </a:t>
            </a:r>
            <a:r>
              <a:rPr lang="fr-FR" b="1" dirty="0">
                <a:ea typeface="MS Mincho" pitchFamily="49" charset="-128"/>
              </a:rPr>
              <a:t>des modèles d’architectures logicielles </a:t>
            </a:r>
            <a:r>
              <a:rPr lang="fr-FR" dirty="0">
                <a:ea typeface="MS Mincho" pitchFamily="49" charset="-128"/>
              </a:rPr>
              <a:t>(et des codes) </a:t>
            </a:r>
            <a:r>
              <a:rPr lang="fr-FR" b="1" dirty="0">
                <a:ea typeface="MS Mincho" pitchFamily="49" charset="-128"/>
              </a:rPr>
              <a:t>éprouvés</a:t>
            </a:r>
            <a:r>
              <a:rPr lang="fr-FR" dirty="0">
                <a:ea typeface="MS Mincho" pitchFamily="49" charset="-128"/>
              </a:rPr>
              <a:t> pour aider les ingénieurs à faire face aux situations et problèmes </a:t>
            </a:r>
            <a:r>
              <a:rPr lang="fr-FR" b="1" dirty="0">
                <a:ea typeface="MS Mincho" pitchFamily="49" charset="-128"/>
              </a:rPr>
              <a:t>les plus courants</a:t>
            </a:r>
            <a:r>
              <a:rPr lang="fr-FR" dirty="0">
                <a:ea typeface="MS Mincho" pitchFamily="49" charset="-128"/>
              </a:rPr>
              <a:t>.</a:t>
            </a:r>
          </a:p>
          <a:p>
            <a:pPr lvl="1"/>
            <a:endParaRPr lang="fr-FR" dirty="0">
              <a:ea typeface="MS Mincho" pitchFamily="49" charset="-128"/>
            </a:endParaRPr>
          </a:p>
          <a:p>
            <a:pPr lvl="1"/>
            <a:r>
              <a:rPr lang="fr-FR" dirty="0">
                <a:ea typeface="MS Mincho" pitchFamily="49" charset="-128"/>
              </a:rPr>
              <a:t> Ou bien, pourquoi réinventer la roue en moins bien ?</a:t>
            </a:r>
          </a:p>
          <a:p>
            <a:pPr lvl="1"/>
            <a:endParaRPr lang="fr-FR" dirty="0">
              <a:ea typeface="MS Mincho" pitchFamily="49" charset="-128"/>
            </a:endParaRPr>
          </a:p>
          <a:p>
            <a:r>
              <a:rPr lang="fr-FR" dirty="0"/>
              <a:t>Les types de constructions classiques</a:t>
            </a:r>
          </a:p>
          <a:p>
            <a:pPr lvl="1"/>
            <a:r>
              <a:rPr lang="fr-FR" dirty="0"/>
              <a:t> On identifie classiquement </a:t>
            </a:r>
            <a:r>
              <a:rPr lang="fr-FR" b="1" dirty="0"/>
              <a:t>4 types de constructions </a:t>
            </a:r>
            <a:r>
              <a:rPr lang="fr-FR" dirty="0"/>
              <a:t>parfois assimilés à des design patterns bien qu'il s'agisse de méthodes de conception :</a:t>
            </a:r>
          </a:p>
          <a:p>
            <a:pPr lvl="2"/>
            <a:r>
              <a:rPr lang="fr-FR" dirty="0"/>
              <a:t> </a:t>
            </a:r>
            <a:r>
              <a:rPr lang="fr-FR" b="1" dirty="0"/>
              <a:t>Poupées russes, tranches de salami, stores vénitiens, jardin d'éden</a:t>
            </a:r>
            <a:endParaRPr lang="fr-FR" b="1" dirty="0">
              <a:ea typeface="MS Mincho" pitchFamily="49" charset="-128"/>
            </a:endParaRPr>
          </a:p>
        </p:txBody>
      </p:sp>
      <p:sp>
        <p:nvSpPr>
          <p:cNvPr id="5" name="Rectangle 13"/>
          <p:cNvSpPr>
            <a:spLocks noGrp="1" noChangeArrowheads="1"/>
          </p:cNvSpPr>
          <p:nvPr>
            <p:ph type="sldNum" sz="quarter" idx="12"/>
          </p:nvPr>
        </p:nvSpPr>
        <p:spPr>
          <a:ln/>
        </p:spPr>
        <p:txBody>
          <a:bodyPr/>
          <a:lstStyle/>
          <a:p>
            <a:pPr>
              <a:defRPr/>
            </a:pPr>
            <a:fld id="{EF3CF3FB-8682-43E4-9CB1-8C137BC2F4BB}" type="slidenum">
              <a:rPr lang="fr-FR"/>
              <a:pPr>
                <a:defRPr/>
              </a:pPr>
              <a:t>127</a:t>
            </a:fld>
            <a:endParaRPr lang="fr-F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0258" name="AutoShape 2"/>
          <p:cNvSpPr>
            <a:spLocks noGrp="1" noChangeArrowheads="1"/>
          </p:cNvSpPr>
          <p:nvPr>
            <p:ph type="title"/>
          </p:nvPr>
        </p:nvSpPr>
        <p:spPr/>
        <p:txBody>
          <a:bodyPr/>
          <a:lstStyle/>
          <a:p>
            <a:pPr eaLnBrk="1" hangingPunct="1"/>
            <a:r>
              <a:rPr lang="fr-FR"/>
              <a:t>Modélisation XSD</a:t>
            </a:r>
          </a:p>
        </p:txBody>
      </p:sp>
      <p:sp>
        <p:nvSpPr>
          <p:cNvPr id="1760259" name="Rectangle 3"/>
          <p:cNvSpPr>
            <a:spLocks noGrp="1" noChangeArrowheads="1"/>
          </p:cNvSpPr>
          <p:nvPr>
            <p:ph idx="1"/>
          </p:nvPr>
        </p:nvSpPr>
        <p:spPr/>
        <p:txBody>
          <a:bodyPr/>
          <a:lstStyle/>
          <a:p>
            <a:r>
              <a:rPr lang="fr-FR"/>
              <a:t>Définition globale ou locale ?</a:t>
            </a:r>
          </a:p>
          <a:p>
            <a:pPr lvl="1"/>
            <a:endParaRPr lang="fr-FR"/>
          </a:p>
          <a:p>
            <a:r>
              <a:rPr lang="fr-FR"/>
              <a:t>Définition globale des composants</a:t>
            </a:r>
          </a:p>
          <a:p>
            <a:pPr>
              <a:buFont typeface="Wingdings" charset="2"/>
              <a:buNone/>
            </a:pPr>
            <a:r>
              <a:rPr lang="fr-FR" sz="1800"/>
              <a:t>   - Définition niveau supérieur du schéma</a:t>
            </a:r>
          </a:p>
          <a:p>
            <a:pPr>
              <a:buFont typeface="Wingdings" charset="2"/>
              <a:buNone/>
            </a:pPr>
            <a:r>
              <a:rPr lang="fr-FR" sz="1800"/>
              <a:t>   - Construction autonome référencée par leurs noms</a:t>
            </a:r>
          </a:p>
          <a:p>
            <a:pPr>
              <a:buFont typeface="Wingdings" charset="2"/>
              <a:buNone/>
            </a:pPr>
            <a:endParaRPr lang="fr-FR" sz="1800"/>
          </a:p>
          <a:p>
            <a:r>
              <a:rPr lang="fr-FR"/>
              <a:t>Définition locale des composants</a:t>
            </a:r>
          </a:p>
          <a:p>
            <a:pPr>
              <a:buFont typeface="Wingdings" charset="2"/>
              <a:buNone/>
            </a:pPr>
            <a:r>
              <a:rPr lang="fr-FR" sz="1800"/>
              <a:t>   - Définition à l’intérieur d’autres définitions</a:t>
            </a:r>
          </a:p>
          <a:p>
            <a:pPr>
              <a:buFont typeface="Wingdings" charset="2"/>
              <a:buNone/>
            </a:pPr>
            <a:r>
              <a:rPr lang="fr-FR" sz="1800"/>
              <a:t>   - Définition ne pouvant pas être réutilisée (pas de noms référençables)</a:t>
            </a:r>
          </a:p>
          <a:p>
            <a:pPr>
              <a:buFont typeface="Wingdings" charset="2"/>
              <a:buNone/>
            </a:pPr>
            <a:r>
              <a:rPr lang="fr-FR" sz="1800"/>
              <a:t>   - Définition améliorant la visibilité du schéma</a:t>
            </a:r>
          </a:p>
        </p:txBody>
      </p:sp>
      <p:sp>
        <p:nvSpPr>
          <p:cNvPr id="5" name="Rectangle 13"/>
          <p:cNvSpPr>
            <a:spLocks noGrp="1" noChangeArrowheads="1"/>
          </p:cNvSpPr>
          <p:nvPr>
            <p:ph type="sldNum" sz="quarter" idx="12"/>
          </p:nvPr>
        </p:nvSpPr>
        <p:spPr>
          <a:ln/>
        </p:spPr>
        <p:txBody>
          <a:bodyPr/>
          <a:lstStyle/>
          <a:p>
            <a:pPr>
              <a:defRPr/>
            </a:pPr>
            <a:fld id="{0807EBAE-C019-4682-B569-BD20D6E45F03}" type="slidenum">
              <a:rPr lang="fr-FR"/>
              <a:pPr>
                <a:defRPr/>
              </a:pPr>
              <a:t>128</a:t>
            </a:fld>
            <a:endParaRPr lang="fr-FR"/>
          </a:p>
        </p:txBody>
      </p:sp>
      <p:sp>
        <p:nvSpPr>
          <p:cNvPr id="1760260"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extLst>
      <p:ext uri="{BB962C8B-B14F-4D97-AF65-F5344CB8AC3E}">
        <p14:creationId xmlns:p14="http://schemas.microsoft.com/office/powerpoint/2010/main" val="9164332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2306" name="AutoShape 1026"/>
          <p:cNvSpPr>
            <a:spLocks noGrp="1" noChangeArrowheads="1"/>
          </p:cNvSpPr>
          <p:nvPr>
            <p:ph type="title"/>
          </p:nvPr>
        </p:nvSpPr>
        <p:spPr/>
        <p:txBody>
          <a:bodyPr/>
          <a:lstStyle/>
          <a:p>
            <a:pPr eaLnBrk="1" hangingPunct="1"/>
            <a:r>
              <a:rPr lang="fr-FR"/>
              <a:t>Modélisation XSD</a:t>
            </a:r>
          </a:p>
        </p:txBody>
      </p:sp>
      <p:sp>
        <p:nvSpPr>
          <p:cNvPr id="1762307" name="Rectangle 1027"/>
          <p:cNvSpPr>
            <a:spLocks noGrp="1" noChangeArrowheads="1"/>
          </p:cNvSpPr>
          <p:nvPr>
            <p:ph idx="1"/>
          </p:nvPr>
        </p:nvSpPr>
        <p:spPr/>
        <p:txBody>
          <a:bodyPr>
            <a:normAutofit/>
          </a:bodyPr>
          <a:lstStyle/>
          <a:p>
            <a:r>
              <a:rPr lang="fr-FR"/>
              <a:t>Des éléments ou des types ?</a:t>
            </a:r>
          </a:p>
          <a:p>
            <a:pPr lvl="1"/>
            <a:endParaRPr lang="fr-FR" sz="2800"/>
          </a:p>
          <a:p>
            <a:r>
              <a:rPr lang="fr-FR"/>
              <a:t>Avantages des éléments</a:t>
            </a:r>
          </a:p>
          <a:p>
            <a:pPr lvl="1"/>
            <a:r>
              <a:rPr lang="fr-FR"/>
              <a:t> meilleure structuration par l’ajout d’attributs</a:t>
            </a:r>
          </a:p>
          <a:p>
            <a:pPr lvl="1"/>
            <a:endParaRPr lang="fr-FR"/>
          </a:p>
          <a:p>
            <a:r>
              <a:rPr lang="fr-FR"/>
              <a:t>Avantages des types</a:t>
            </a:r>
          </a:p>
          <a:p>
            <a:pPr lvl="1"/>
            <a:r>
              <a:rPr lang="fr-FR"/>
              <a:t> utilisation des noms d’attribut</a:t>
            </a:r>
          </a:p>
          <a:p>
            <a:pPr lvl="1"/>
            <a:r>
              <a:rPr lang="fr-FR"/>
              <a:t> utilisation d’éléments appartenant à des espaces de noms quelconques</a:t>
            </a:r>
          </a:p>
          <a:p>
            <a:pPr lvl="1"/>
            <a:r>
              <a:rPr lang="fr-FR"/>
              <a:t> validation du contenu</a:t>
            </a:r>
          </a:p>
        </p:txBody>
      </p:sp>
      <p:sp>
        <p:nvSpPr>
          <p:cNvPr id="5" name="Rectangle 13"/>
          <p:cNvSpPr>
            <a:spLocks noGrp="1" noChangeArrowheads="1"/>
          </p:cNvSpPr>
          <p:nvPr>
            <p:ph type="sldNum" sz="quarter" idx="12"/>
          </p:nvPr>
        </p:nvSpPr>
        <p:spPr>
          <a:ln/>
        </p:spPr>
        <p:txBody>
          <a:bodyPr/>
          <a:lstStyle/>
          <a:p>
            <a:pPr>
              <a:defRPr/>
            </a:pPr>
            <a:fld id="{D100F215-A144-48DC-91C4-8861474D42B4}" type="slidenum">
              <a:rPr lang="fr-FR"/>
              <a:pPr>
                <a:defRPr/>
              </a:pPr>
              <a:t>129</a:t>
            </a:fld>
            <a:endParaRPr lang="fr-FR"/>
          </a:p>
        </p:txBody>
      </p:sp>
      <p:sp>
        <p:nvSpPr>
          <p:cNvPr id="1762308" name="Text Box 1028"/>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extLst>
      <p:ext uri="{BB962C8B-B14F-4D97-AF65-F5344CB8AC3E}">
        <p14:creationId xmlns:p14="http://schemas.microsoft.com/office/powerpoint/2010/main" val="2646988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AutoShape 3074"/>
          <p:cNvSpPr>
            <a:spLocks noGrp="1" noChangeArrowheads="1"/>
          </p:cNvSpPr>
          <p:nvPr>
            <p:ph type="title"/>
          </p:nvPr>
        </p:nvSpPr>
        <p:spPr/>
        <p:txBody>
          <a:bodyPr/>
          <a:lstStyle/>
          <a:p>
            <a:pPr eaLnBrk="1" hangingPunct="1"/>
            <a:r>
              <a:rPr lang="fr-FR" dirty="0"/>
              <a:t>Le Web 2.0</a:t>
            </a:r>
          </a:p>
        </p:txBody>
      </p:sp>
      <p:sp>
        <p:nvSpPr>
          <p:cNvPr id="2223107" name="Rectangle 3075"/>
          <p:cNvSpPr>
            <a:spLocks noGrp="1" noChangeArrowheads="1"/>
          </p:cNvSpPr>
          <p:nvPr>
            <p:ph idx="1"/>
          </p:nvPr>
        </p:nvSpPr>
        <p:spPr/>
        <p:txBody>
          <a:bodyPr>
            <a:normAutofit/>
          </a:bodyPr>
          <a:lstStyle/>
          <a:p>
            <a:pPr marL="0" lvl="1">
              <a:buFont typeface="Arial" charset="0"/>
              <a:buNone/>
              <a:defRPr/>
            </a:pPr>
            <a:r>
              <a:rPr lang="fr-FR" dirty="0"/>
              <a:t>Le </a:t>
            </a:r>
            <a:r>
              <a:rPr lang="fr-FR" b="1" dirty="0"/>
              <a:t>Web 2.0</a:t>
            </a:r>
            <a:r>
              <a:rPr lang="fr-FR" dirty="0"/>
              <a:t> est </a:t>
            </a:r>
          </a:p>
          <a:p>
            <a:pPr marL="400050" lvl="2">
              <a:defRPr/>
            </a:pPr>
            <a:endParaRPr lang="fr-FR" dirty="0"/>
          </a:p>
          <a:p>
            <a:pPr marL="400050" lvl="2">
              <a:defRPr/>
            </a:pPr>
            <a:r>
              <a:rPr lang="fr-FR" dirty="0"/>
              <a:t>une expression consacrée par O'Reilly </a:t>
            </a:r>
          </a:p>
          <a:p>
            <a:pPr marL="400050" lvl="2">
              <a:defRPr/>
            </a:pPr>
            <a:endParaRPr lang="fr-FR" dirty="0"/>
          </a:p>
          <a:p>
            <a:pPr marL="400050" lvl="2">
              <a:defRPr/>
            </a:pPr>
            <a:endParaRPr lang="fr-FR" dirty="0"/>
          </a:p>
          <a:p>
            <a:pPr marL="400050" lvl="2">
              <a:defRPr/>
            </a:pPr>
            <a:r>
              <a:rPr lang="fr-FR" dirty="0"/>
              <a:t>en 2004 sur le constat de l’évolution à la fois sociale et technologique de l’Internet induisant :</a:t>
            </a:r>
          </a:p>
          <a:p>
            <a:pPr marL="857250" lvl="3">
              <a:defRPr/>
            </a:pPr>
            <a:endParaRPr lang="fr-FR" dirty="0"/>
          </a:p>
          <a:p>
            <a:pPr marL="857250" lvl="3">
              <a:defRPr/>
            </a:pPr>
            <a:r>
              <a:rPr lang="fr-FR" dirty="0"/>
              <a:t>de nouvelles attentes ("esprit collaboratif", partage…) </a:t>
            </a:r>
          </a:p>
          <a:p>
            <a:pPr marL="857250" lvl="3">
              <a:defRPr/>
            </a:pPr>
            <a:endParaRPr lang="fr-FR" dirty="0"/>
          </a:p>
          <a:p>
            <a:pPr marL="857250" lvl="3">
              <a:defRPr/>
            </a:pPr>
            <a:r>
              <a:rPr lang="fr-FR" dirty="0"/>
              <a:t>de nouveaux moyens de diffusions (ADSL, terminaux..).</a:t>
            </a:r>
          </a:p>
        </p:txBody>
      </p:sp>
      <p:sp>
        <p:nvSpPr>
          <p:cNvPr id="5" name="Rectangle 13"/>
          <p:cNvSpPr>
            <a:spLocks noGrp="1" noChangeArrowheads="1"/>
          </p:cNvSpPr>
          <p:nvPr>
            <p:ph type="sldNum" sz="quarter" idx="12"/>
          </p:nvPr>
        </p:nvSpPr>
        <p:spPr/>
        <p:txBody>
          <a:bodyPr/>
          <a:lstStyle/>
          <a:p>
            <a:pPr>
              <a:defRPr/>
            </a:pPr>
            <a:fld id="{1EFA6B4F-973D-46B3-8574-6ED5DE47F005}" type="slidenum">
              <a:rPr lang="fr-FR"/>
              <a:pPr>
                <a:defRPr/>
              </a:pPr>
              <a:t>13</a:t>
            </a:fld>
            <a:endParaRPr lang="fr-FR" dirty="0"/>
          </a:p>
        </p:txBody>
      </p:sp>
      <p:pic>
        <p:nvPicPr>
          <p:cNvPr id="2050" name="Picture 2" descr="C:\Users\Alex\Desktop\Tim_O'Reilly_2005_Where_2.0_Conference1.jpg"/>
          <p:cNvPicPr>
            <a:picLocks noChangeAspect="1" noChangeArrowheads="1"/>
          </p:cNvPicPr>
          <p:nvPr/>
        </p:nvPicPr>
        <p:blipFill>
          <a:blip r:embed="rId3"/>
          <a:srcRect/>
          <a:stretch>
            <a:fillRect/>
          </a:stretch>
        </p:blipFill>
        <p:spPr bwMode="auto">
          <a:xfrm>
            <a:off x="6072198" y="1285860"/>
            <a:ext cx="2666716" cy="1947862"/>
          </a:xfrm>
          <a:prstGeom prst="rect">
            <a:avLst/>
          </a:prstGeom>
          <a:noFill/>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690" name="AutoShape 2"/>
          <p:cNvSpPr>
            <a:spLocks noGrp="1" noChangeArrowheads="1"/>
          </p:cNvSpPr>
          <p:nvPr>
            <p:ph type="title"/>
          </p:nvPr>
        </p:nvSpPr>
        <p:spPr/>
        <p:txBody>
          <a:bodyPr/>
          <a:lstStyle/>
          <a:p>
            <a:pPr eaLnBrk="1" hangingPunct="1"/>
            <a:r>
              <a:rPr lang="fr-FR"/>
              <a:t>Modélisation XSD</a:t>
            </a:r>
          </a:p>
        </p:txBody>
      </p:sp>
      <p:sp>
        <p:nvSpPr>
          <p:cNvPr id="5" name="Rectangle 13"/>
          <p:cNvSpPr>
            <a:spLocks noGrp="1" noChangeArrowheads="1"/>
          </p:cNvSpPr>
          <p:nvPr>
            <p:ph type="sldNum" sz="quarter" idx="12"/>
          </p:nvPr>
        </p:nvSpPr>
        <p:spPr>
          <a:ln/>
        </p:spPr>
        <p:txBody>
          <a:bodyPr/>
          <a:lstStyle/>
          <a:p>
            <a:pPr>
              <a:defRPr/>
            </a:pPr>
            <a:fld id="{01A9B63D-AEBA-405F-AE72-5DAABCFEC8C1}" type="slidenum">
              <a:rPr lang="fr-FR"/>
              <a:pPr>
                <a:defRPr/>
              </a:pPr>
              <a:t>130</a:t>
            </a:fld>
            <a:endParaRPr lang="fr-FR"/>
          </a:p>
        </p:txBody>
      </p:sp>
      <p:sp>
        <p:nvSpPr>
          <p:cNvPr id="1650691" name="Rectangle 3"/>
          <p:cNvSpPr>
            <a:spLocks noGrp="1" noChangeArrowheads="1"/>
          </p:cNvSpPr>
          <p:nvPr>
            <p:ph sz="half" idx="1"/>
          </p:nvPr>
        </p:nvSpPr>
        <p:spPr>
          <a:xfrm>
            <a:off x="214282" y="1071546"/>
            <a:ext cx="5643602" cy="5357850"/>
          </a:xfrm>
        </p:spPr>
        <p:txBody>
          <a:bodyPr>
            <a:normAutofit lnSpcReduction="10000"/>
          </a:bodyPr>
          <a:lstStyle/>
          <a:p>
            <a:r>
              <a:rPr lang="fr-FR" dirty="0"/>
              <a:t>Poupées russes (</a:t>
            </a:r>
            <a:r>
              <a:rPr lang="fr-FR" dirty="0" err="1"/>
              <a:t>Russian</a:t>
            </a:r>
            <a:r>
              <a:rPr lang="fr-FR" dirty="0"/>
              <a:t> </a:t>
            </a:r>
            <a:r>
              <a:rPr lang="fr-FR" dirty="0" err="1"/>
              <a:t>Doll</a:t>
            </a:r>
            <a:r>
              <a:rPr lang="fr-FR" dirty="0"/>
              <a:t>)</a:t>
            </a:r>
          </a:p>
          <a:p>
            <a:pPr lvl="1"/>
            <a:r>
              <a:rPr lang="fr-FR" dirty="0"/>
              <a:t> </a:t>
            </a:r>
            <a:r>
              <a:rPr lang="fr-FR" b="1" dirty="0"/>
              <a:t>imbrication maximale</a:t>
            </a:r>
          </a:p>
          <a:p>
            <a:pPr lvl="1"/>
            <a:r>
              <a:rPr lang="fr-FR" dirty="0"/>
              <a:t> </a:t>
            </a:r>
            <a:r>
              <a:rPr lang="fr-FR" b="1" dirty="0"/>
              <a:t>définit</a:t>
            </a:r>
            <a:r>
              <a:rPr lang="fr-FR" dirty="0"/>
              <a:t> chaque </a:t>
            </a:r>
            <a:r>
              <a:rPr lang="fr-FR" b="1" dirty="0"/>
              <a:t>élément</a:t>
            </a:r>
            <a:r>
              <a:rPr lang="fr-FR" dirty="0"/>
              <a:t> lors de </a:t>
            </a:r>
            <a:r>
              <a:rPr lang="fr-FR" b="1" dirty="0"/>
              <a:t>leur</a:t>
            </a:r>
            <a:r>
              <a:rPr lang="fr-FR" dirty="0"/>
              <a:t> </a:t>
            </a:r>
            <a:r>
              <a:rPr lang="fr-FR" b="1" dirty="0"/>
              <a:t>rencontre</a:t>
            </a:r>
          </a:p>
          <a:p>
            <a:pPr lvl="1"/>
            <a:r>
              <a:rPr lang="fr-FR" dirty="0"/>
              <a:t> utilise </a:t>
            </a:r>
            <a:r>
              <a:rPr lang="fr-FR" b="1" dirty="0"/>
              <a:t>uniquement</a:t>
            </a:r>
            <a:r>
              <a:rPr lang="fr-FR" dirty="0"/>
              <a:t> des types </a:t>
            </a:r>
            <a:r>
              <a:rPr lang="fr-FR" b="1" dirty="0"/>
              <a:t>abstraits</a:t>
            </a:r>
            <a:r>
              <a:rPr lang="fr-FR" dirty="0"/>
              <a:t> </a:t>
            </a:r>
            <a:r>
              <a:rPr lang="fr-FR" b="1" dirty="0"/>
              <a:t>locaux</a:t>
            </a:r>
          </a:p>
          <a:p>
            <a:pPr lvl="1"/>
            <a:endParaRPr lang="fr-FR" dirty="0"/>
          </a:p>
          <a:p>
            <a:r>
              <a:rPr lang="fr-FR" dirty="0"/>
              <a:t>Conséquences</a:t>
            </a:r>
          </a:p>
          <a:p>
            <a:pPr lvl="1"/>
            <a:r>
              <a:rPr lang="fr-FR" dirty="0"/>
              <a:t> </a:t>
            </a:r>
            <a:r>
              <a:rPr lang="fr-FR" b="1" dirty="0"/>
              <a:t>aucune</a:t>
            </a:r>
            <a:r>
              <a:rPr lang="fr-FR" dirty="0"/>
              <a:t> </a:t>
            </a:r>
            <a:r>
              <a:rPr lang="fr-FR" b="1" dirty="0"/>
              <a:t>réutilisation</a:t>
            </a:r>
            <a:r>
              <a:rPr lang="fr-FR" dirty="0"/>
              <a:t> possible</a:t>
            </a:r>
          </a:p>
          <a:p>
            <a:pPr lvl="1"/>
            <a:r>
              <a:rPr lang="fr-FR" dirty="0"/>
              <a:t> </a:t>
            </a:r>
            <a:r>
              <a:rPr lang="fr-FR" b="1" dirty="0"/>
              <a:t>impossibilité</a:t>
            </a:r>
            <a:r>
              <a:rPr lang="fr-FR" dirty="0"/>
              <a:t> de représenter les </a:t>
            </a:r>
            <a:r>
              <a:rPr lang="fr-FR" b="1" dirty="0"/>
              <a:t>structures</a:t>
            </a:r>
            <a:r>
              <a:rPr lang="fr-FR" dirty="0"/>
              <a:t> </a:t>
            </a:r>
            <a:r>
              <a:rPr lang="fr-FR" b="1" dirty="0"/>
              <a:t>récursives</a:t>
            </a:r>
          </a:p>
          <a:p>
            <a:pPr lvl="1"/>
            <a:r>
              <a:rPr lang="fr-FR" dirty="0"/>
              <a:t> résultat </a:t>
            </a:r>
            <a:r>
              <a:rPr lang="fr-FR" b="1" dirty="0"/>
              <a:t>facile</a:t>
            </a:r>
            <a:r>
              <a:rPr lang="fr-FR" dirty="0"/>
              <a:t> </a:t>
            </a:r>
            <a:r>
              <a:rPr lang="fr-FR" b="1" dirty="0"/>
              <a:t>à lire</a:t>
            </a:r>
            <a:r>
              <a:rPr lang="fr-FR" dirty="0"/>
              <a:t> : instances très </a:t>
            </a:r>
            <a:r>
              <a:rPr lang="fr-FR" b="1" dirty="0"/>
              <a:t>reconnaissables</a:t>
            </a:r>
          </a:p>
        </p:txBody>
      </p:sp>
      <p:grpSp>
        <p:nvGrpSpPr>
          <p:cNvPr id="2" name="Groupe 10"/>
          <p:cNvGrpSpPr/>
          <p:nvPr/>
        </p:nvGrpSpPr>
        <p:grpSpPr>
          <a:xfrm>
            <a:off x="6286512" y="1571612"/>
            <a:ext cx="2428860" cy="1714513"/>
            <a:chOff x="5378272" y="1500174"/>
            <a:chExt cx="4265826" cy="2500331"/>
          </a:xfrm>
        </p:grpSpPr>
        <p:pic>
          <p:nvPicPr>
            <p:cNvPr id="10" name="Picture 3"/>
            <p:cNvPicPr>
              <a:picLocks noChangeAspect="1" noChangeArrowheads="1"/>
            </p:cNvPicPr>
            <p:nvPr/>
          </p:nvPicPr>
          <p:blipFill>
            <a:blip r:embed="rId3"/>
            <a:srcRect/>
            <a:stretch>
              <a:fillRect/>
            </a:stretch>
          </p:blipFill>
          <p:spPr bwMode="auto">
            <a:xfrm>
              <a:off x="5378272" y="1500174"/>
              <a:ext cx="4265826" cy="2500331"/>
            </a:xfrm>
            <a:prstGeom prst="rect">
              <a:avLst/>
            </a:prstGeom>
            <a:noFill/>
            <a:ln w="9525">
              <a:noFill/>
              <a:miter lim="800000"/>
              <a:headEnd/>
              <a:tailEnd/>
            </a:ln>
            <a:effectLst/>
          </p:spPr>
        </p:pic>
        <p:pic>
          <p:nvPicPr>
            <p:cNvPr id="60418" name="Picture 2" descr="RÃ©sultat de recherche d'images pour &quot;poupee russe&quot;"/>
            <p:cNvPicPr>
              <a:picLocks noChangeAspect="1" noChangeArrowheads="1"/>
            </p:cNvPicPr>
            <p:nvPr/>
          </p:nvPicPr>
          <p:blipFill>
            <a:blip r:embed="rId4" cstate="print"/>
            <a:srcRect/>
            <a:stretch>
              <a:fillRect/>
            </a:stretch>
          </p:blipFill>
          <p:spPr bwMode="auto">
            <a:xfrm>
              <a:off x="6357950" y="2000240"/>
              <a:ext cx="2370708" cy="1571636"/>
            </a:xfrm>
            <a:prstGeom prst="rect">
              <a:avLst/>
            </a:prstGeom>
            <a:noFill/>
          </p:spPr>
        </p:pic>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2738" name="AutoShape 2"/>
          <p:cNvSpPr>
            <a:spLocks noGrp="1" noChangeArrowheads="1"/>
          </p:cNvSpPr>
          <p:nvPr>
            <p:ph type="title"/>
          </p:nvPr>
        </p:nvSpPr>
        <p:spPr/>
        <p:txBody>
          <a:bodyPr/>
          <a:lstStyle/>
          <a:p>
            <a:pPr eaLnBrk="1" hangingPunct="1"/>
            <a:r>
              <a:rPr lang="fr-FR"/>
              <a:t>Modélisation XSD</a:t>
            </a:r>
          </a:p>
        </p:txBody>
      </p:sp>
      <p:sp>
        <p:nvSpPr>
          <p:cNvPr id="5" name="Rectangle 13"/>
          <p:cNvSpPr>
            <a:spLocks noGrp="1" noChangeArrowheads="1"/>
          </p:cNvSpPr>
          <p:nvPr>
            <p:ph type="sldNum" sz="quarter" idx="12"/>
          </p:nvPr>
        </p:nvSpPr>
        <p:spPr>
          <a:ln/>
        </p:spPr>
        <p:txBody>
          <a:bodyPr/>
          <a:lstStyle/>
          <a:p>
            <a:pPr>
              <a:defRPr/>
            </a:pPr>
            <a:fld id="{38999EC7-0187-4855-83FC-07F1F9DCA9FE}" type="slidenum">
              <a:rPr lang="fr-FR"/>
              <a:pPr>
                <a:defRPr/>
              </a:pPr>
              <a:t>131</a:t>
            </a:fld>
            <a:endParaRPr lang="fr-FR"/>
          </a:p>
        </p:txBody>
      </p:sp>
      <p:sp>
        <p:nvSpPr>
          <p:cNvPr id="1652739" name="Rectangle 3"/>
          <p:cNvSpPr>
            <a:spLocks noGrp="1" noChangeArrowheads="1"/>
          </p:cNvSpPr>
          <p:nvPr>
            <p:ph sz="half" idx="1"/>
          </p:nvPr>
        </p:nvSpPr>
        <p:spPr>
          <a:xfrm>
            <a:off x="2643174" y="1071546"/>
            <a:ext cx="6286544" cy="5357850"/>
          </a:xfrm>
        </p:spPr>
        <p:txBody>
          <a:bodyPr rIns="72000">
            <a:normAutofit lnSpcReduction="10000"/>
          </a:bodyPr>
          <a:lstStyle/>
          <a:p>
            <a:r>
              <a:rPr lang="fr-FR" dirty="0"/>
              <a:t>Tranches de salami (Salami Slice)</a:t>
            </a:r>
          </a:p>
          <a:p>
            <a:pPr lvl="1"/>
            <a:r>
              <a:rPr lang="fr-FR" dirty="0"/>
              <a:t> définition de tous les composants XML en éléments globaux</a:t>
            </a:r>
          </a:p>
          <a:p>
            <a:pPr lvl="1"/>
            <a:r>
              <a:rPr lang="fr-FR" dirty="0"/>
              <a:t> utilisation de </a:t>
            </a:r>
            <a:r>
              <a:rPr lang="fr-FR" b="1" dirty="0"/>
              <a:t>type</a:t>
            </a:r>
            <a:r>
              <a:rPr lang="fr-FR" dirty="0"/>
              <a:t> </a:t>
            </a:r>
            <a:r>
              <a:rPr lang="fr-FR" b="1" dirty="0"/>
              <a:t>locaux</a:t>
            </a:r>
            <a:r>
              <a:rPr lang="fr-FR" dirty="0"/>
              <a:t> pour leurs définitions</a:t>
            </a:r>
          </a:p>
          <a:p>
            <a:pPr lvl="1"/>
            <a:r>
              <a:rPr lang="fr-FR" dirty="0"/>
              <a:t> définition du schéma </a:t>
            </a:r>
            <a:r>
              <a:rPr lang="fr-FR" b="1" dirty="0"/>
              <a:t>en</a:t>
            </a:r>
            <a:r>
              <a:rPr lang="fr-FR" dirty="0"/>
              <a:t> </a:t>
            </a:r>
            <a:r>
              <a:rPr lang="fr-FR" b="1" dirty="0"/>
              <a:t>référençant</a:t>
            </a:r>
            <a:r>
              <a:rPr lang="fr-FR" dirty="0"/>
              <a:t> ses </a:t>
            </a:r>
            <a:r>
              <a:rPr lang="fr-FR" b="1" dirty="0"/>
              <a:t>éléments</a:t>
            </a:r>
            <a:r>
              <a:rPr lang="fr-FR" dirty="0"/>
              <a:t> </a:t>
            </a:r>
            <a:r>
              <a:rPr lang="fr-FR" b="1" dirty="0"/>
              <a:t>globaux</a:t>
            </a:r>
            <a:r>
              <a:rPr lang="fr-FR" dirty="0"/>
              <a:t> et ses </a:t>
            </a:r>
            <a:r>
              <a:rPr lang="fr-FR" b="1" dirty="0"/>
              <a:t>attributs</a:t>
            </a:r>
          </a:p>
          <a:p>
            <a:pPr lvl="1"/>
            <a:endParaRPr lang="fr-FR" dirty="0"/>
          </a:p>
          <a:p>
            <a:r>
              <a:rPr lang="fr-FR" dirty="0"/>
              <a:t>Conséquences</a:t>
            </a:r>
          </a:p>
          <a:p>
            <a:pPr lvl="1"/>
            <a:r>
              <a:rPr lang="fr-FR" dirty="0"/>
              <a:t> </a:t>
            </a:r>
            <a:r>
              <a:rPr lang="fr-FR" b="1" dirty="0"/>
              <a:t>possibilité</a:t>
            </a:r>
            <a:r>
              <a:rPr lang="fr-FR" dirty="0"/>
              <a:t> de </a:t>
            </a:r>
            <a:r>
              <a:rPr lang="fr-FR" b="1" dirty="0"/>
              <a:t>réutilisation</a:t>
            </a:r>
            <a:r>
              <a:rPr lang="fr-FR" dirty="0"/>
              <a:t> des éléments comme </a:t>
            </a:r>
            <a:r>
              <a:rPr lang="fr-FR" b="1" dirty="0"/>
              <a:t>composante</a:t>
            </a:r>
          </a:p>
          <a:p>
            <a:pPr lvl="1"/>
            <a:r>
              <a:rPr lang="fr-FR" dirty="0"/>
              <a:t> </a:t>
            </a:r>
            <a:r>
              <a:rPr lang="fr-FR" b="1" dirty="0"/>
              <a:t>impossibilité</a:t>
            </a:r>
            <a:r>
              <a:rPr lang="fr-FR" dirty="0"/>
              <a:t> de </a:t>
            </a:r>
            <a:r>
              <a:rPr lang="fr-FR" b="1" dirty="0"/>
              <a:t>réutilisation</a:t>
            </a:r>
            <a:r>
              <a:rPr lang="fr-FR" dirty="0"/>
              <a:t> de leurs </a:t>
            </a:r>
            <a:r>
              <a:rPr lang="fr-FR" b="1" dirty="0"/>
              <a:t>types</a:t>
            </a:r>
          </a:p>
        </p:txBody>
      </p:sp>
      <p:sp>
        <p:nvSpPr>
          <p:cNvPr id="58370" name="AutoShape 2" descr="RÃ©sultat de recherche d'images pour &quot;salami slic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58372" name="AutoShape 4" descr="RÃ©sultat de recherche d'images pour &quot;salami slic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grpSp>
        <p:nvGrpSpPr>
          <p:cNvPr id="2" name="Groupe 12"/>
          <p:cNvGrpSpPr/>
          <p:nvPr/>
        </p:nvGrpSpPr>
        <p:grpSpPr>
          <a:xfrm>
            <a:off x="142876" y="1357297"/>
            <a:ext cx="2428860" cy="1714513"/>
            <a:chOff x="4643438" y="3143248"/>
            <a:chExt cx="2428860" cy="1714513"/>
          </a:xfrm>
        </p:grpSpPr>
        <p:pic>
          <p:nvPicPr>
            <p:cNvPr id="8" name="Picture 3"/>
            <p:cNvPicPr>
              <a:picLocks noChangeAspect="1" noChangeArrowheads="1"/>
            </p:cNvPicPr>
            <p:nvPr/>
          </p:nvPicPr>
          <p:blipFill>
            <a:blip r:embed="rId3"/>
            <a:srcRect/>
            <a:stretch>
              <a:fillRect/>
            </a:stretch>
          </p:blipFill>
          <p:spPr bwMode="auto">
            <a:xfrm>
              <a:off x="4643438" y="3143248"/>
              <a:ext cx="2428860" cy="1714513"/>
            </a:xfrm>
            <a:prstGeom prst="rect">
              <a:avLst/>
            </a:prstGeom>
            <a:noFill/>
            <a:ln w="9525">
              <a:noFill/>
              <a:miter lim="800000"/>
              <a:headEnd/>
              <a:tailEnd/>
            </a:ln>
            <a:effectLst/>
          </p:spPr>
        </p:pic>
        <p:pic>
          <p:nvPicPr>
            <p:cNvPr id="58373" name="Picture 5" descr="J:\téléchargement.jpg"/>
            <p:cNvPicPr>
              <a:picLocks noChangeAspect="1" noChangeArrowheads="1"/>
            </p:cNvPicPr>
            <p:nvPr/>
          </p:nvPicPr>
          <p:blipFill>
            <a:blip r:embed="rId4"/>
            <a:srcRect/>
            <a:stretch>
              <a:fillRect/>
            </a:stretch>
          </p:blipFill>
          <p:spPr bwMode="auto">
            <a:xfrm>
              <a:off x="5143504" y="3500438"/>
              <a:ext cx="1512147" cy="1019176"/>
            </a:xfrm>
            <a:prstGeom prst="rect">
              <a:avLst/>
            </a:prstGeom>
            <a:noFill/>
          </p:spPr>
        </p:pic>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4786" name="AutoShape 2"/>
          <p:cNvSpPr>
            <a:spLocks noGrp="1" noChangeArrowheads="1"/>
          </p:cNvSpPr>
          <p:nvPr>
            <p:ph type="title"/>
          </p:nvPr>
        </p:nvSpPr>
        <p:spPr/>
        <p:txBody>
          <a:bodyPr/>
          <a:lstStyle/>
          <a:p>
            <a:pPr eaLnBrk="1" hangingPunct="1"/>
            <a:r>
              <a:rPr lang="fr-FR"/>
              <a:t>Modélisation XSD</a:t>
            </a:r>
          </a:p>
        </p:txBody>
      </p:sp>
      <p:sp>
        <p:nvSpPr>
          <p:cNvPr id="5" name="Rectangle 13"/>
          <p:cNvSpPr>
            <a:spLocks noGrp="1" noChangeArrowheads="1"/>
          </p:cNvSpPr>
          <p:nvPr>
            <p:ph type="sldNum" sz="quarter" idx="12"/>
          </p:nvPr>
        </p:nvSpPr>
        <p:spPr>
          <a:ln/>
        </p:spPr>
        <p:txBody>
          <a:bodyPr/>
          <a:lstStyle/>
          <a:p>
            <a:pPr>
              <a:defRPr/>
            </a:pPr>
            <a:fld id="{7671AD1B-AA46-4405-AC1A-EE2FCE32ECB6}" type="slidenum">
              <a:rPr lang="fr-FR"/>
              <a:pPr>
                <a:defRPr/>
              </a:pPr>
              <a:t>132</a:t>
            </a:fld>
            <a:endParaRPr lang="fr-FR"/>
          </a:p>
        </p:txBody>
      </p:sp>
      <p:sp>
        <p:nvSpPr>
          <p:cNvPr id="1654787" name="Rectangle 3"/>
          <p:cNvSpPr>
            <a:spLocks noGrp="1" noChangeArrowheads="1"/>
          </p:cNvSpPr>
          <p:nvPr>
            <p:ph sz="half" idx="1"/>
          </p:nvPr>
        </p:nvSpPr>
        <p:spPr>
          <a:xfrm>
            <a:off x="214282" y="1071546"/>
            <a:ext cx="5857916" cy="5357850"/>
          </a:xfrm>
        </p:spPr>
        <p:txBody>
          <a:bodyPr/>
          <a:lstStyle/>
          <a:p>
            <a:r>
              <a:rPr lang="fr-FR" dirty="0"/>
              <a:t>Stores vénitiens (</a:t>
            </a:r>
            <a:r>
              <a:rPr lang="fr-FR" dirty="0" err="1"/>
              <a:t>Venetian</a:t>
            </a:r>
            <a:r>
              <a:rPr lang="fr-FR" dirty="0"/>
              <a:t> </a:t>
            </a:r>
            <a:r>
              <a:rPr lang="fr-FR" dirty="0" err="1"/>
              <a:t>Blinds</a:t>
            </a:r>
            <a:r>
              <a:rPr lang="fr-FR" dirty="0"/>
              <a:t>)</a:t>
            </a:r>
          </a:p>
          <a:p>
            <a:pPr lvl="1"/>
            <a:r>
              <a:rPr lang="fr-FR" dirty="0"/>
              <a:t> Définition de tous les </a:t>
            </a:r>
            <a:r>
              <a:rPr lang="fr-FR" b="1" dirty="0"/>
              <a:t>types</a:t>
            </a:r>
            <a:r>
              <a:rPr lang="fr-FR" dirty="0"/>
              <a:t> de manière </a:t>
            </a:r>
            <a:r>
              <a:rPr lang="fr-FR" b="1" dirty="0"/>
              <a:t>globale</a:t>
            </a:r>
          </a:p>
          <a:p>
            <a:pPr lvl="1"/>
            <a:r>
              <a:rPr lang="fr-FR" dirty="0"/>
              <a:t> Définition des </a:t>
            </a:r>
            <a:r>
              <a:rPr lang="fr-FR" b="1" dirty="0"/>
              <a:t>éléments</a:t>
            </a:r>
            <a:r>
              <a:rPr lang="fr-FR" dirty="0"/>
              <a:t> </a:t>
            </a:r>
            <a:r>
              <a:rPr lang="fr-FR" b="1" dirty="0"/>
              <a:t>locaux</a:t>
            </a:r>
            <a:r>
              <a:rPr lang="fr-FR" dirty="0"/>
              <a:t> à l’intérieur</a:t>
            </a:r>
          </a:p>
          <a:p>
            <a:pPr lvl="1"/>
            <a:endParaRPr lang="fr-FR" dirty="0"/>
          </a:p>
          <a:p>
            <a:r>
              <a:rPr lang="fr-FR" dirty="0"/>
              <a:t>Conséquence</a:t>
            </a:r>
          </a:p>
          <a:p>
            <a:pPr lvl="1"/>
            <a:r>
              <a:rPr lang="fr-FR" dirty="0"/>
              <a:t> </a:t>
            </a:r>
            <a:r>
              <a:rPr lang="fr-FR" b="1" dirty="0"/>
              <a:t>Un seul élément </a:t>
            </a:r>
            <a:r>
              <a:rPr lang="fr-FR" dirty="0"/>
              <a:t>défini </a:t>
            </a:r>
            <a:r>
              <a:rPr lang="fr-FR" b="1" dirty="0"/>
              <a:t>globalement </a:t>
            </a:r>
            <a:r>
              <a:rPr lang="fr-FR" dirty="0"/>
              <a:t>: l’élément Document</a:t>
            </a:r>
          </a:p>
        </p:txBody>
      </p:sp>
      <p:grpSp>
        <p:nvGrpSpPr>
          <p:cNvPr id="2" name="Groupe 9"/>
          <p:cNvGrpSpPr/>
          <p:nvPr/>
        </p:nvGrpSpPr>
        <p:grpSpPr>
          <a:xfrm>
            <a:off x="6237858" y="1571611"/>
            <a:ext cx="2548984" cy="2819631"/>
            <a:chOff x="6237858" y="1571611"/>
            <a:chExt cx="2548984" cy="2819631"/>
          </a:xfrm>
        </p:grpSpPr>
        <p:pic>
          <p:nvPicPr>
            <p:cNvPr id="9" name="Picture 3"/>
            <p:cNvPicPr>
              <a:picLocks noChangeAspect="1" noChangeArrowheads="1"/>
            </p:cNvPicPr>
            <p:nvPr/>
          </p:nvPicPr>
          <p:blipFill>
            <a:blip r:embed="rId3"/>
            <a:srcRect/>
            <a:stretch>
              <a:fillRect/>
            </a:stretch>
          </p:blipFill>
          <p:spPr bwMode="auto">
            <a:xfrm>
              <a:off x="6237858" y="1571611"/>
              <a:ext cx="2548984" cy="2819631"/>
            </a:xfrm>
            <a:prstGeom prst="rect">
              <a:avLst/>
            </a:prstGeom>
            <a:noFill/>
            <a:ln w="9525">
              <a:noFill/>
              <a:miter lim="800000"/>
              <a:headEnd/>
              <a:tailEnd/>
            </a:ln>
            <a:effectLst/>
          </p:spPr>
        </p:pic>
        <p:pic>
          <p:nvPicPr>
            <p:cNvPr id="56322" name="Picture 2" descr="RÃ©sultat de recherche d'images pour &quot;store venitien&quot;"/>
            <p:cNvPicPr>
              <a:picLocks noChangeAspect="1" noChangeArrowheads="1"/>
            </p:cNvPicPr>
            <p:nvPr/>
          </p:nvPicPr>
          <p:blipFill>
            <a:blip r:embed="rId4" cstate="print"/>
            <a:srcRect/>
            <a:stretch>
              <a:fillRect/>
            </a:stretch>
          </p:blipFill>
          <p:spPr bwMode="auto">
            <a:xfrm>
              <a:off x="6858016" y="2214554"/>
              <a:ext cx="1363268" cy="1500198"/>
            </a:xfrm>
            <a:prstGeom prst="rect">
              <a:avLst/>
            </a:prstGeom>
            <a:noFill/>
          </p:spPr>
        </p:pic>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6834" name="AutoShape 2"/>
          <p:cNvSpPr>
            <a:spLocks noGrp="1" noChangeArrowheads="1"/>
          </p:cNvSpPr>
          <p:nvPr>
            <p:ph type="title"/>
          </p:nvPr>
        </p:nvSpPr>
        <p:spPr/>
        <p:txBody>
          <a:bodyPr/>
          <a:lstStyle/>
          <a:p>
            <a:pPr eaLnBrk="1" hangingPunct="1"/>
            <a:r>
              <a:rPr lang="fr-FR"/>
              <a:t>Modélisation XSD</a:t>
            </a:r>
          </a:p>
        </p:txBody>
      </p:sp>
      <p:sp>
        <p:nvSpPr>
          <p:cNvPr id="5" name="Rectangle 13"/>
          <p:cNvSpPr>
            <a:spLocks noGrp="1" noChangeArrowheads="1"/>
          </p:cNvSpPr>
          <p:nvPr>
            <p:ph type="sldNum" sz="quarter" idx="12"/>
          </p:nvPr>
        </p:nvSpPr>
        <p:spPr>
          <a:ln/>
        </p:spPr>
        <p:txBody>
          <a:bodyPr/>
          <a:lstStyle/>
          <a:p>
            <a:pPr>
              <a:defRPr/>
            </a:pPr>
            <a:fld id="{794C1073-EE6F-47A4-A17F-3AC372C6C0E5}" type="slidenum">
              <a:rPr lang="fr-FR"/>
              <a:pPr>
                <a:defRPr/>
              </a:pPr>
              <a:t>133</a:t>
            </a:fld>
            <a:endParaRPr lang="fr-FR"/>
          </a:p>
        </p:txBody>
      </p:sp>
      <p:sp>
        <p:nvSpPr>
          <p:cNvPr id="1656835" name="Rectangle 3"/>
          <p:cNvSpPr>
            <a:spLocks noGrp="1" noChangeArrowheads="1"/>
          </p:cNvSpPr>
          <p:nvPr>
            <p:ph sz="half" idx="1"/>
          </p:nvPr>
        </p:nvSpPr>
        <p:spPr>
          <a:xfrm>
            <a:off x="2857488" y="1071546"/>
            <a:ext cx="6072230" cy="5357850"/>
          </a:xfrm>
        </p:spPr>
        <p:txBody>
          <a:bodyPr>
            <a:normAutofit fontScale="85000" lnSpcReduction="10000"/>
          </a:bodyPr>
          <a:lstStyle/>
          <a:p>
            <a:r>
              <a:rPr lang="fr-FR" dirty="0"/>
              <a:t>Jardin d'Eden (Eden </a:t>
            </a:r>
            <a:r>
              <a:rPr lang="fr-FR" dirty="0" err="1"/>
              <a:t>garden</a:t>
            </a:r>
            <a:r>
              <a:rPr lang="fr-FR" dirty="0"/>
              <a:t>)</a:t>
            </a:r>
          </a:p>
          <a:p>
            <a:pPr lvl="1"/>
            <a:r>
              <a:rPr lang="fr-FR" dirty="0"/>
              <a:t> </a:t>
            </a:r>
            <a:r>
              <a:rPr lang="fr-FR" b="1" dirty="0"/>
              <a:t>imbrication minimale </a:t>
            </a:r>
            <a:r>
              <a:rPr lang="fr-FR" dirty="0"/>
              <a:t>(l'opposé des poupées russes)</a:t>
            </a:r>
          </a:p>
          <a:p>
            <a:pPr lvl="1"/>
            <a:r>
              <a:rPr lang="fr-FR" dirty="0"/>
              <a:t> définit </a:t>
            </a:r>
            <a:r>
              <a:rPr lang="fr-FR" b="1" dirty="0"/>
              <a:t>tous</a:t>
            </a:r>
            <a:r>
              <a:rPr lang="fr-FR" dirty="0"/>
              <a:t> les </a:t>
            </a:r>
            <a:r>
              <a:rPr lang="fr-FR" b="1" dirty="0"/>
              <a:t>éléments</a:t>
            </a:r>
            <a:r>
              <a:rPr lang="fr-FR" dirty="0"/>
              <a:t> et </a:t>
            </a:r>
            <a:r>
              <a:rPr lang="fr-FR" b="1" dirty="0"/>
              <a:t>types</a:t>
            </a:r>
            <a:r>
              <a:rPr lang="fr-FR" dirty="0"/>
              <a:t> </a:t>
            </a:r>
            <a:r>
              <a:rPr lang="fr-FR" b="1" dirty="0"/>
              <a:t>globalement</a:t>
            </a:r>
          </a:p>
          <a:p>
            <a:pPr lvl="1"/>
            <a:r>
              <a:rPr lang="fr-FR" dirty="0"/>
              <a:t> </a:t>
            </a:r>
            <a:r>
              <a:rPr lang="fr-FR" b="1" dirty="0"/>
              <a:t>définit</a:t>
            </a:r>
            <a:r>
              <a:rPr lang="fr-FR" dirty="0"/>
              <a:t> les </a:t>
            </a:r>
            <a:r>
              <a:rPr lang="fr-FR" b="1" dirty="0"/>
              <a:t>éléments</a:t>
            </a:r>
            <a:r>
              <a:rPr lang="fr-FR" dirty="0"/>
              <a:t> que </a:t>
            </a:r>
            <a:r>
              <a:rPr lang="fr-FR" b="1" dirty="0"/>
              <a:t>par</a:t>
            </a:r>
            <a:r>
              <a:rPr lang="fr-FR" dirty="0"/>
              <a:t> </a:t>
            </a:r>
            <a:r>
              <a:rPr lang="fr-FR" b="1" dirty="0"/>
              <a:t>référence</a:t>
            </a:r>
            <a:r>
              <a:rPr lang="fr-FR" dirty="0"/>
              <a:t> à des </a:t>
            </a:r>
            <a:r>
              <a:rPr lang="fr-FR" b="1" dirty="0"/>
              <a:t>types</a:t>
            </a:r>
            <a:r>
              <a:rPr lang="fr-FR" dirty="0"/>
              <a:t> créés</a:t>
            </a:r>
          </a:p>
          <a:p>
            <a:pPr lvl="1"/>
            <a:endParaRPr lang="fr-FR" dirty="0"/>
          </a:p>
          <a:p>
            <a:r>
              <a:rPr lang="fr-FR" dirty="0"/>
              <a:t>Conséquence</a:t>
            </a:r>
          </a:p>
          <a:p>
            <a:pPr lvl="1"/>
            <a:r>
              <a:rPr lang="fr-FR" dirty="0"/>
              <a:t> Type de </a:t>
            </a:r>
            <a:r>
              <a:rPr lang="fr-FR" b="1" dirty="0"/>
              <a:t>construction</a:t>
            </a:r>
            <a:r>
              <a:rPr lang="fr-FR" dirty="0"/>
              <a:t> qui s</a:t>
            </a:r>
            <a:r>
              <a:rPr lang="fr-FR" b="1" dirty="0"/>
              <a:t>'approche</a:t>
            </a:r>
            <a:r>
              <a:rPr lang="fr-FR" dirty="0"/>
              <a:t> le plus de la </a:t>
            </a:r>
            <a:r>
              <a:rPr lang="fr-FR" b="1" dirty="0"/>
              <a:t>conception</a:t>
            </a:r>
            <a:r>
              <a:rPr lang="fr-FR" dirty="0"/>
              <a:t> </a:t>
            </a:r>
            <a:r>
              <a:rPr lang="fr-FR" b="1" dirty="0"/>
              <a:t>objet</a:t>
            </a:r>
            <a:r>
              <a:rPr lang="fr-FR" dirty="0"/>
              <a:t> classique (</a:t>
            </a:r>
            <a:r>
              <a:rPr lang="fr-FR" i="1" dirty="0"/>
              <a:t>classes</a:t>
            </a:r>
            <a:r>
              <a:rPr lang="fr-FR" dirty="0"/>
              <a:t>, </a:t>
            </a:r>
            <a:r>
              <a:rPr lang="fr-FR" i="1" dirty="0"/>
              <a:t>types</a:t>
            </a:r>
            <a:r>
              <a:rPr lang="fr-FR" dirty="0"/>
              <a:t> </a:t>
            </a:r>
            <a:r>
              <a:rPr lang="fr-FR" i="1" dirty="0"/>
              <a:t>globaux</a:t>
            </a:r>
            <a:r>
              <a:rPr lang="fr-FR" dirty="0"/>
              <a:t>…)</a:t>
            </a:r>
          </a:p>
          <a:p>
            <a:pPr lvl="1"/>
            <a:r>
              <a:rPr lang="fr-FR" dirty="0"/>
              <a:t> Très </a:t>
            </a:r>
            <a:r>
              <a:rPr lang="fr-FR" b="1" dirty="0"/>
              <a:t>facile</a:t>
            </a:r>
            <a:r>
              <a:rPr lang="fr-FR" dirty="0"/>
              <a:t> à mettre en </a:t>
            </a:r>
            <a:r>
              <a:rPr lang="fr-FR" b="1" dirty="0"/>
              <a:t>relation</a:t>
            </a:r>
            <a:r>
              <a:rPr lang="fr-FR" dirty="0"/>
              <a:t> avec un </a:t>
            </a:r>
            <a:r>
              <a:rPr lang="fr-FR" b="1" dirty="0"/>
              <a:t>schéma</a:t>
            </a:r>
            <a:r>
              <a:rPr lang="fr-FR" dirty="0"/>
              <a:t> </a:t>
            </a:r>
            <a:r>
              <a:rPr lang="fr-FR" b="1" dirty="0"/>
              <a:t>UML</a:t>
            </a:r>
          </a:p>
          <a:p>
            <a:pPr lvl="1"/>
            <a:r>
              <a:rPr lang="fr-FR" dirty="0"/>
              <a:t> Mais parfois </a:t>
            </a:r>
            <a:r>
              <a:rPr lang="fr-FR" b="1" dirty="0"/>
              <a:t>très verbeux </a:t>
            </a:r>
            <a:r>
              <a:rPr lang="fr-FR" dirty="0"/>
              <a:t>et </a:t>
            </a:r>
            <a:r>
              <a:rPr lang="fr-FR" b="1" dirty="0"/>
              <a:t>difficile à lire</a:t>
            </a:r>
            <a:r>
              <a:rPr lang="fr-FR" dirty="0"/>
              <a:t>, en particulier pour les éléments de type spécifique utilisés une seule fois dans le schéma XML</a:t>
            </a:r>
          </a:p>
        </p:txBody>
      </p:sp>
      <p:pic>
        <p:nvPicPr>
          <p:cNvPr id="8" name="Picture 3"/>
          <p:cNvPicPr>
            <a:picLocks noChangeAspect="1" noChangeArrowheads="1"/>
          </p:cNvPicPr>
          <p:nvPr/>
        </p:nvPicPr>
        <p:blipFill>
          <a:blip r:embed="rId3"/>
          <a:srcRect/>
          <a:stretch>
            <a:fillRect/>
          </a:stretch>
        </p:blipFill>
        <p:spPr bwMode="auto">
          <a:xfrm>
            <a:off x="214282" y="1142984"/>
            <a:ext cx="2548984" cy="3214710"/>
          </a:xfrm>
          <a:prstGeom prst="rect">
            <a:avLst/>
          </a:prstGeom>
          <a:noFill/>
          <a:ln w="9525">
            <a:noFill/>
            <a:miter lim="800000"/>
            <a:headEnd/>
            <a:tailEnd/>
          </a:ln>
          <a:effectLst/>
        </p:spPr>
      </p:pic>
      <p:pic>
        <p:nvPicPr>
          <p:cNvPr id="54274" name="Picture 2" descr="RÃ©sultat de recherche d'images pour &quot;jardin eden&quot;"/>
          <p:cNvPicPr>
            <a:picLocks noGrp="1" noChangeAspect="1" noChangeArrowheads="1"/>
          </p:cNvPicPr>
          <p:nvPr>
            <p:ph type="pic" sz="quarter" idx="13"/>
          </p:nvPr>
        </p:nvPicPr>
        <p:blipFill>
          <a:blip r:embed="rId4" cstate="print"/>
          <a:srcRect l="17822" r="17822"/>
          <a:stretch>
            <a:fillRect/>
          </a:stretch>
        </p:blipFill>
        <p:spPr bwMode="auto">
          <a:xfrm>
            <a:off x="785786" y="1714488"/>
            <a:ext cx="1500197" cy="2103134"/>
          </a:xfrm>
          <a:prstGeom prst="rect">
            <a:avLst/>
          </a:prstGeom>
          <a:noFill/>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994" name="AutoShape 2"/>
          <p:cNvSpPr>
            <a:spLocks noGrp="1" noChangeArrowheads="1"/>
          </p:cNvSpPr>
          <p:nvPr>
            <p:ph type="title"/>
          </p:nvPr>
        </p:nvSpPr>
        <p:spPr/>
        <p:txBody>
          <a:bodyPr/>
          <a:lstStyle/>
          <a:p>
            <a:pPr eaLnBrk="1" hangingPunct="1"/>
            <a:r>
              <a:rPr lang="fr-FR"/>
              <a:t>Modélisation XSD</a:t>
            </a:r>
          </a:p>
        </p:txBody>
      </p:sp>
      <p:sp>
        <p:nvSpPr>
          <p:cNvPr id="1620995" name="Rectangle 3"/>
          <p:cNvSpPr>
            <a:spLocks noGrp="1" noChangeArrowheads="1"/>
          </p:cNvSpPr>
          <p:nvPr>
            <p:ph idx="1"/>
          </p:nvPr>
        </p:nvSpPr>
        <p:spPr/>
        <p:txBody>
          <a:bodyPr>
            <a:normAutofit lnSpcReduction="10000"/>
          </a:bodyPr>
          <a:lstStyle/>
          <a:p>
            <a:r>
              <a:rPr lang="fr-FR" dirty="0"/>
              <a:t>Document utilisant de multiples schémas</a:t>
            </a:r>
          </a:p>
          <a:p>
            <a:pPr lvl="1"/>
            <a:endParaRPr lang="fr-FR" dirty="0"/>
          </a:p>
          <a:p>
            <a:pPr lvl="1"/>
            <a:r>
              <a:rPr lang="fr-FR" dirty="0"/>
              <a:t> inclusion avec &lt;</a:t>
            </a:r>
            <a:r>
              <a:rPr lang="fr-FR" b="1" dirty="0" err="1">
                <a:solidFill>
                  <a:schemeClr val="tx2"/>
                </a:solidFill>
              </a:rPr>
              <a:t>include</a:t>
            </a:r>
            <a:r>
              <a:rPr lang="fr-FR" dirty="0"/>
              <a:t>&gt;</a:t>
            </a:r>
          </a:p>
          <a:p>
            <a:pPr lvl="2">
              <a:buFont typeface="Wingdings" charset="2"/>
              <a:buNone/>
            </a:pPr>
            <a:r>
              <a:rPr lang="fr-FR" dirty="0"/>
              <a:t>&lt;</a:t>
            </a:r>
            <a:r>
              <a:rPr lang="fr-FR" b="1" dirty="0" err="1">
                <a:solidFill>
                  <a:schemeClr val="tx2"/>
                </a:solidFill>
              </a:rPr>
              <a:t>xsd:include</a:t>
            </a:r>
            <a:r>
              <a:rPr lang="fr-FR" dirty="0"/>
              <a:t> </a:t>
            </a:r>
            <a:r>
              <a:rPr lang="fr-FR" b="1" dirty="0" err="1">
                <a:solidFill>
                  <a:srgbClr val="FF0000"/>
                </a:solidFill>
              </a:rPr>
              <a:t>schemaLocation</a:t>
            </a:r>
            <a:r>
              <a:rPr lang="fr-FR" dirty="0"/>
              <a:t>="</a:t>
            </a:r>
            <a:r>
              <a:rPr lang="fr-FR" i="1" dirty="0"/>
              <a:t>character.xsd</a:t>
            </a:r>
            <a:r>
              <a:rPr lang="fr-FR" dirty="0"/>
              <a:t>"/&gt; </a:t>
            </a:r>
          </a:p>
          <a:p>
            <a:pPr lvl="1"/>
            <a:endParaRPr lang="fr-FR" dirty="0"/>
          </a:p>
          <a:p>
            <a:pPr lvl="1"/>
            <a:r>
              <a:rPr lang="fr-FR" dirty="0"/>
              <a:t> redéfinition avec &lt;</a:t>
            </a:r>
            <a:r>
              <a:rPr lang="fr-FR" b="1" dirty="0" err="1">
                <a:solidFill>
                  <a:schemeClr val="tx2"/>
                </a:solidFill>
              </a:rPr>
              <a:t>redefine</a:t>
            </a:r>
            <a:r>
              <a:rPr lang="fr-FR" dirty="0"/>
              <a:t>&gt;</a:t>
            </a:r>
          </a:p>
          <a:p>
            <a:pPr lvl="2">
              <a:buFont typeface="Wingdings" charset="2"/>
              <a:buNone/>
            </a:pPr>
            <a:r>
              <a:rPr lang="fr-FR" dirty="0"/>
              <a:t>&lt;</a:t>
            </a:r>
            <a:r>
              <a:rPr lang="fr-FR" b="1" dirty="0" err="1">
                <a:solidFill>
                  <a:schemeClr val="tx2"/>
                </a:solidFill>
              </a:rPr>
              <a:t>xsd:redefine</a:t>
            </a:r>
            <a:r>
              <a:rPr lang="fr-FR" dirty="0"/>
              <a:t> </a:t>
            </a:r>
            <a:r>
              <a:rPr lang="fr-FR" b="1" dirty="0" err="1">
                <a:solidFill>
                  <a:srgbClr val="FF0000"/>
                </a:solidFill>
              </a:rPr>
              <a:t>schemaLocation</a:t>
            </a:r>
            <a:r>
              <a:rPr lang="fr-FR" dirty="0"/>
              <a:t>="</a:t>
            </a:r>
            <a:r>
              <a:rPr lang="fr-FR" i="1" dirty="0"/>
              <a:t>character12.xsd</a:t>
            </a:r>
            <a:r>
              <a:rPr lang="fr-FR" dirty="0"/>
              <a:t>"&gt;</a:t>
            </a:r>
            <a:br>
              <a:rPr lang="fr-FR" dirty="0"/>
            </a:br>
            <a:r>
              <a:rPr lang="fr-FR" dirty="0"/>
              <a:t>	&lt;</a:t>
            </a:r>
            <a:r>
              <a:rPr lang="fr-FR" b="1" dirty="0" err="1">
                <a:solidFill>
                  <a:schemeClr val="tx2"/>
                </a:solidFill>
              </a:rPr>
              <a:t>xsd:simpleType</a:t>
            </a:r>
            <a:r>
              <a:rPr lang="fr-FR" dirty="0"/>
              <a:t> </a:t>
            </a:r>
            <a:r>
              <a:rPr lang="fr-FR" b="1" dirty="0" err="1">
                <a:solidFill>
                  <a:srgbClr val="FF0000"/>
                </a:solidFill>
              </a:rPr>
              <a:t>name</a:t>
            </a:r>
            <a:r>
              <a:rPr lang="fr-FR" dirty="0"/>
              <a:t>="</a:t>
            </a:r>
            <a:r>
              <a:rPr lang="fr-FR" i="1" dirty="0" err="1"/>
              <a:t>nameType</a:t>
            </a:r>
            <a:r>
              <a:rPr lang="fr-FR" dirty="0"/>
              <a:t>"&gt;</a:t>
            </a:r>
            <a:br>
              <a:rPr lang="fr-FR" dirty="0"/>
            </a:br>
            <a:r>
              <a:rPr lang="fr-FR" dirty="0"/>
              <a:t>		&lt;</a:t>
            </a:r>
            <a:r>
              <a:rPr lang="fr-FR" b="1" dirty="0" err="1">
                <a:solidFill>
                  <a:schemeClr val="tx2"/>
                </a:solidFill>
              </a:rPr>
              <a:t>xsd:restriction</a:t>
            </a:r>
            <a:r>
              <a:rPr lang="fr-FR" dirty="0"/>
              <a:t> </a:t>
            </a:r>
            <a:r>
              <a:rPr lang="fr-FR" b="1" dirty="0">
                <a:solidFill>
                  <a:srgbClr val="FF0000"/>
                </a:solidFill>
              </a:rPr>
              <a:t>base</a:t>
            </a:r>
            <a:r>
              <a:rPr lang="fr-FR" dirty="0"/>
              <a:t>="</a:t>
            </a:r>
            <a:r>
              <a:rPr lang="fr-FR" b="1" dirty="0" err="1"/>
              <a:t>xsd:string</a:t>
            </a:r>
            <a:r>
              <a:rPr lang="fr-FR" dirty="0"/>
              <a:t>"&gt;</a:t>
            </a:r>
            <a:br>
              <a:rPr lang="fr-FR" dirty="0"/>
            </a:br>
            <a:r>
              <a:rPr lang="fr-FR" dirty="0"/>
              <a:t>			&lt;</a:t>
            </a:r>
            <a:r>
              <a:rPr lang="fr-FR" b="1" dirty="0" err="1">
                <a:solidFill>
                  <a:schemeClr val="tx2"/>
                </a:solidFill>
              </a:rPr>
              <a:t>xsd:maxLength</a:t>
            </a:r>
            <a:r>
              <a:rPr lang="fr-FR" dirty="0"/>
              <a:t> </a:t>
            </a:r>
            <a:r>
              <a:rPr lang="fr-FR" b="1" dirty="0">
                <a:solidFill>
                  <a:srgbClr val="FF0000"/>
                </a:solidFill>
              </a:rPr>
              <a:t>value</a:t>
            </a:r>
            <a:r>
              <a:rPr lang="fr-FR" dirty="0"/>
              <a:t>="</a:t>
            </a:r>
            <a:r>
              <a:rPr lang="fr-FR" i="1" dirty="0"/>
              <a:t>40</a:t>
            </a:r>
            <a:r>
              <a:rPr lang="fr-FR" dirty="0"/>
              <a:t>"/&gt;</a:t>
            </a:r>
            <a:br>
              <a:rPr lang="fr-FR" dirty="0"/>
            </a:br>
            <a:r>
              <a:rPr lang="fr-FR" dirty="0"/>
              <a:t>		&lt;/</a:t>
            </a:r>
            <a:r>
              <a:rPr lang="fr-FR" b="1" dirty="0" err="1">
                <a:solidFill>
                  <a:schemeClr val="tx2"/>
                </a:solidFill>
              </a:rPr>
              <a:t>xsd:restriction</a:t>
            </a:r>
            <a:r>
              <a:rPr lang="fr-FR" dirty="0"/>
              <a:t>&gt;</a:t>
            </a:r>
            <a:br>
              <a:rPr lang="fr-FR" dirty="0"/>
            </a:br>
            <a:r>
              <a:rPr lang="fr-FR" dirty="0"/>
              <a:t>	&lt;/</a:t>
            </a:r>
            <a:r>
              <a:rPr lang="fr-FR" b="1" dirty="0" err="1">
                <a:solidFill>
                  <a:schemeClr val="tx2"/>
                </a:solidFill>
              </a:rPr>
              <a:t>xsd:simpleType</a:t>
            </a:r>
            <a:r>
              <a:rPr lang="fr-FR" dirty="0"/>
              <a:t>&gt;</a:t>
            </a:r>
            <a:br>
              <a:rPr lang="fr-FR" dirty="0"/>
            </a:br>
            <a:r>
              <a:rPr lang="fr-FR" dirty="0"/>
              <a:t>&lt;/</a:t>
            </a:r>
            <a:r>
              <a:rPr lang="fr-FR" b="1" dirty="0" err="1">
                <a:solidFill>
                  <a:schemeClr val="tx2"/>
                </a:solidFill>
              </a:rPr>
              <a:t>xsd:redefine</a:t>
            </a:r>
            <a:r>
              <a:rPr lang="fr-FR" dirty="0"/>
              <a:t>&gt; </a:t>
            </a:r>
          </a:p>
        </p:txBody>
      </p:sp>
      <p:sp>
        <p:nvSpPr>
          <p:cNvPr id="5" name="Rectangle 13"/>
          <p:cNvSpPr>
            <a:spLocks noGrp="1" noChangeArrowheads="1"/>
          </p:cNvSpPr>
          <p:nvPr>
            <p:ph type="sldNum" sz="quarter" idx="12"/>
          </p:nvPr>
        </p:nvSpPr>
        <p:spPr>
          <a:ln/>
        </p:spPr>
        <p:txBody>
          <a:bodyPr/>
          <a:lstStyle/>
          <a:p>
            <a:pPr>
              <a:defRPr/>
            </a:pPr>
            <a:fld id="{27B4216E-A205-40B2-96D7-9ADAF92D998B}" type="slidenum">
              <a:rPr lang="fr-FR"/>
              <a:pPr>
                <a:defRPr/>
              </a:pPr>
              <a:t>134</a:t>
            </a:fld>
            <a:endParaRPr lang="fr-F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6" name="AutoShape 2"/>
          <p:cNvSpPr>
            <a:spLocks noGrp="1" noChangeArrowheads="1"/>
          </p:cNvSpPr>
          <p:nvPr>
            <p:ph type="title"/>
          </p:nvPr>
        </p:nvSpPr>
        <p:spPr/>
        <p:txBody>
          <a:bodyPr/>
          <a:lstStyle/>
          <a:p>
            <a:pPr eaLnBrk="1" hangingPunct="1"/>
            <a:r>
              <a:rPr lang="fr-FR"/>
              <a:t>Modélisation XSD</a:t>
            </a:r>
          </a:p>
        </p:txBody>
      </p:sp>
      <p:sp>
        <p:nvSpPr>
          <p:cNvPr id="1752067" name="Rectangle 3"/>
          <p:cNvSpPr>
            <a:spLocks noGrp="1" noChangeArrowheads="1"/>
          </p:cNvSpPr>
          <p:nvPr>
            <p:ph idx="1"/>
          </p:nvPr>
        </p:nvSpPr>
        <p:spPr/>
        <p:txBody>
          <a:bodyPr/>
          <a:lstStyle/>
          <a:p>
            <a:r>
              <a:rPr lang="fr-FR" dirty="0"/>
              <a:t>Inclusion de schéma à l'aide de : &lt;</a:t>
            </a:r>
            <a:r>
              <a:rPr lang="fr-FR" dirty="0" err="1">
                <a:solidFill>
                  <a:schemeClr val="tx2"/>
                </a:solidFill>
              </a:rPr>
              <a:t>include</a:t>
            </a:r>
            <a:r>
              <a:rPr lang="fr-FR" dirty="0"/>
              <a:t>&gt;</a:t>
            </a:r>
          </a:p>
          <a:p>
            <a:pPr lvl="1"/>
            <a:endParaRPr lang="fr-FR" dirty="0"/>
          </a:p>
          <a:p>
            <a:pPr lvl="1"/>
            <a:r>
              <a:rPr lang="fr-FR" dirty="0"/>
              <a:t> les schémas peuvent être inclus</a:t>
            </a:r>
            <a:endParaRPr lang="fr-FR" b="1" dirty="0"/>
          </a:p>
          <a:p>
            <a:pPr lvl="1"/>
            <a:endParaRPr lang="fr-FR" dirty="0"/>
          </a:p>
          <a:p>
            <a:pPr lvl="1"/>
            <a:r>
              <a:rPr lang="fr-FR" dirty="0"/>
              <a:t> pour cela on utilise la balise &lt;</a:t>
            </a:r>
            <a:r>
              <a:rPr lang="fr-FR" dirty="0" err="1">
                <a:solidFill>
                  <a:schemeClr val="tx2"/>
                </a:solidFill>
              </a:rPr>
              <a:t>include</a:t>
            </a:r>
            <a:r>
              <a:rPr lang="fr-FR" dirty="0"/>
              <a:t>&gt;</a:t>
            </a:r>
          </a:p>
          <a:p>
            <a:pPr lvl="2">
              <a:buFont typeface="Wingdings" charset="2"/>
              <a:buNone/>
            </a:pPr>
            <a:r>
              <a:rPr lang="fr-FR" dirty="0"/>
              <a:t>&lt;</a:t>
            </a:r>
            <a:r>
              <a:rPr lang="fr-FR" b="1" dirty="0" err="1">
                <a:solidFill>
                  <a:schemeClr val="tx2"/>
                </a:solidFill>
              </a:rPr>
              <a:t>xsd:include</a:t>
            </a:r>
            <a:r>
              <a:rPr lang="fr-FR" dirty="0"/>
              <a:t> </a:t>
            </a:r>
            <a:r>
              <a:rPr lang="fr-FR" b="1" dirty="0" err="1">
                <a:solidFill>
                  <a:srgbClr val="FF0000"/>
                </a:solidFill>
              </a:rPr>
              <a:t>schemaLocation</a:t>
            </a:r>
            <a:r>
              <a:rPr lang="fr-FR" dirty="0"/>
              <a:t>="</a:t>
            </a:r>
            <a:r>
              <a:rPr lang="fr-FR" i="1" dirty="0"/>
              <a:t>character.xsd</a:t>
            </a:r>
            <a:r>
              <a:rPr lang="fr-FR" dirty="0"/>
              <a:t>"/&gt;</a:t>
            </a:r>
          </a:p>
        </p:txBody>
      </p:sp>
      <p:sp>
        <p:nvSpPr>
          <p:cNvPr id="5" name="Rectangle 13"/>
          <p:cNvSpPr>
            <a:spLocks noGrp="1" noChangeArrowheads="1"/>
          </p:cNvSpPr>
          <p:nvPr>
            <p:ph type="sldNum" sz="quarter" idx="12"/>
          </p:nvPr>
        </p:nvSpPr>
        <p:spPr>
          <a:ln/>
        </p:spPr>
        <p:txBody>
          <a:bodyPr/>
          <a:lstStyle/>
          <a:p>
            <a:pPr>
              <a:defRPr/>
            </a:pPr>
            <a:fld id="{7E37E71F-07F9-4C97-8ED1-807F46F68E65}" type="slidenum">
              <a:rPr lang="fr-FR"/>
              <a:pPr>
                <a:defRPr/>
              </a:pPr>
              <a:t>135</a:t>
            </a:fld>
            <a:endParaRPr lang="fr-F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4114" name="AutoShape 2"/>
          <p:cNvSpPr>
            <a:spLocks noGrp="1" noChangeArrowheads="1"/>
          </p:cNvSpPr>
          <p:nvPr>
            <p:ph type="title"/>
          </p:nvPr>
        </p:nvSpPr>
        <p:spPr/>
        <p:txBody>
          <a:bodyPr/>
          <a:lstStyle/>
          <a:p>
            <a:pPr eaLnBrk="1" hangingPunct="1"/>
            <a:r>
              <a:rPr lang="fr-FR"/>
              <a:t>Modélisation XSD</a:t>
            </a:r>
          </a:p>
        </p:txBody>
      </p:sp>
      <p:sp>
        <p:nvSpPr>
          <p:cNvPr id="1754115" name="Rectangle 3"/>
          <p:cNvSpPr>
            <a:spLocks noGrp="1" noChangeArrowheads="1"/>
          </p:cNvSpPr>
          <p:nvPr>
            <p:ph idx="1"/>
          </p:nvPr>
        </p:nvSpPr>
        <p:spPr/>
        <p:txBody>
          <a:bodyPr/>
          <a:lstStyle/>
          <a:p>
            <a:r>
              <a:rPr lang="fr-FR" dirty="0"/>
              <a:t>Importation de schéma à l'aide de : &lt;</a:t>
            </a:r>
            <a:r>
              <a:rPr lang="fr-FR" b="1" dirty="0">
                <a:solidFill>
                  <a:schemeClr val="tx2"/>
                </a:solidFill>
              </a:rPr>
              <a:t>import</a:t>
            </a:r>
            <a:r>
              <a:rPr lang="fr-FR" dirty="0"/>
              <a:t>&gt;</a:t>
            </a:r>
          </a:p>
          <a:p>
            <a:pPr lvl="1"/>
            <a:endParaRPr lang="fr-FR" dirty="0"/>
          </a:p>
          <a:p>
            <a:pPr lvl="1"/>
            <a:r>
              <a:rPr lang="fr-FR" dirty="0"/>
              <a:t> les schémas multiples peuvent aussi être importés avec utilisation d'espaces de noms différents</a:t>
            </a:r>
          </a:p>
          <a:p>
            <a:pPr lvl="1"/>
            <a:endParaRPr lang="fr-FR" dirty="0"/>
          </a:p>
          <a:p>
            <a:pPr lvl="1"/>
            <a:r>
              <a:rPr lang="fr-FR" dirty="0"/>
              <a:t> pour cela on utilise la balise &lt;</a:t>
            </a:r>
            <a:r>
              <a:rPr lang="fr-FR" b="1" dirty="0">
                <a:solidFill>
                  <a:schemeClr val="tx2"/>
                </a:solidFill>
              </a:rPr>
              <a:t>import</a:t>
            </a:r>
            <a:r>
              <a:rPr lang="fr-FR" dirty="0"/>
              <a:t>&gt;</a:t>
            </a:r>
          </a:p>
          <a:p>
            <a:pPr lvl="2">
              <a:buFont typeface="Wingdings" charset="2"/>
              <a:buNone/>
            </a:pPr>
            <a:r>
              <a:rPr lang="fr-FR" dirty="0">
                <a:cs typeface="Courier New" pitchFamily="49" charset="0"/>
              </a:rPr>
              <a:t>&lt;</a:t>
            </a:r>
            <a:r>
              <a:rPr lang="fr-FR" b="1" dirty="0" err="1">
                <a:solidFill>
                  <a:schemeClr val="tx2"/>
                </a:solidFill>
                <a:cs typeface="Courier New" pitchFamily="49" charset="0"/>
              </a:rPr>
              <a:t>xs:import</a:t>
            </a:r>
            <a:r>
              <a:rPr lang="fr-FR" dirty="0">
                <a:cs typeface="Courier New" pitchFamily="49" charset="0"/>
              </a:rPr>
              <a:t> </a:t>
            </a:r>
            <a:r>
              <a:rPr lang="fr-FR" b="1" dirty="0" err="1">
                <a:solidFill>
                  <a:srgbClr val="FF0000"/>
                </a:solidFill>
                <a:cs typeface="Courier New" pitchFamily="49" charset="0"/>
              </a:rPr>
              <a:t>namespace</a:t>
            </a:r>
            <a:r>
              <a:rPr lang="fr-FR" dirty="0">
                <a:cs typeface="Courier New" pitchFamily="49" charset="0"/>
              </a:rPr>
              <a:t>="</a:t>
            </a:r>
            <a:r>
              <a:rPr lang="fr-FR" i="1" dirty="0" err="1">
                <a:cs typeface="Courier New" pitchFamily="49" charset="0"/>
              </a:rPr>
              <a:t>urn:mon:schema</a:t>
            </a:r>
            <a:r>
              <a:rPr lang="fr-FR" dirty="0">
                <a:cs typeface="Courier New" pitchFamily="49" charset="0"/>
              </a:rPr>
              <a:t>"/&gt;</a:t>
            </a:r>
          </a:p>
        </p:txBody>
      </p:sp>
      <p:sp>
        <p:nvSpPr>
          <p:cNvPr id="5" name="Rectangle 13"/>
          <p:cNvSpPr>
            <a:spLocks noGrp="1" noChangeArrowheads="1"/>
          </p:cNvSpPr>
          <p:nvPr>
            <p:ph type="sldNum" sz="quarter" idx="12"/>
          </p:nvPr>
        </p:nvSpPr>
        <p:spPr>
          <a:ln/>
        </p:spPr>
        <p:txBody>
          <a:bodyPr/>
          <a:lstStyle/>
          <a:p>
            <a:pPr>
              <a:defRPr/>
            </a:pPr>
            <a:fld id="{31CCAD3C-5C6A-491D-9F69-5DEF1241D072}" type="slidenum">
              <a:rPr lang="fr-FR"/>
              <a:pPr>
                <a:defRPr/>
              </a:pPr>
              <a:t>136</a:t>
            </a:fld>
            <a:endParaRPr lang="fr-F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6162" name="AutoShape 2"/>
          <p:cNvSpPr>
            <a:spLocks noGrp="1" noChangeArrowheads="1"/>
          </p:cNvSpPr>
          <p:nvPr>
            <p:ph type="title"/>
          </p:nvPr>
        </p:nvSpPr>
        <p:spPr/>
        <p:txBody>
          <a:bodyPr/>
          <a:lstStyle/>
          <a:p>
            <a:pPr eaLnBrk="1" hangingPunct="1"/>
            <a:r>
              <a:rPr lang="fr-FR"/>
              <a:t>Modélisation XSD</a:t>
            </a:r>
          </a:p>
        </p:txBody>
      </p:sp>
      <p:sp>
        <p:nvSpPr>
          <p:cNvPr id="1756163" name="Rectangle 3"/>
          <p:cNvSpPr>
            <a:spLocks noGrp="1" noChangeArrowheads="1"/>
          </p:cNvSpPr>
          <p:nvPr>
            <p:ph idx="1"/>
          </p:nvPr>
        </p:nvSpPr>
        <p:spPr/>
        <p:txBody>
          <a:bodyPr>
            <a:normAutofit lnSpcReduction="10000"/>
          </a:bodyPr>
          <a:lstStyle/>
          <a:p>
            <a:r>
              <a:rPr lang="fr-FR" dirty="0"/>
              <a:t>Redéfinition de schéma à l'aide de : &lt;</a:t>
            </a:r>
            <a:r>
              <a:rPr lang="fr-FR" b="1" dirty="0" err="1">
                <a:solidFill>
                  <a:schemeClr val="tx2"/>
                </a:solidFill>
              </a:rPr>
              <a:t>redefine</a:t>
            </a:r>
            <a:r>
              <a:rPr lang="fr-FR" dirty="0"/>
              <a:t>&gt;</a:t>
            </a:r>
          </a:p>
          <a:p>
            <a:pPr lvl="1"/>
            <a:endParaRPr lang="fr-FR" dirty="0"/>
          </a:p>
          <a:p>
            <a:pPr lvl="1"/>
            <a:r>
              <a:rPr lang="fr-FR" dirty="0"/>
              <a:t> des schémas entiers ou des éléments de schémas peuvent aussi être redéfinis</a:t>
            </a:r>
          </a:p>
          <a:p>
            <a:pPr lvl="1"/>
            <a:endParaRPr lang="fr-FR" dirty="0"/>
          </a:p>
          <a:p>
            <a:pPr lvl="1"/>
            <a:r>
              <a:rPr lang="fr-FR" dirty="0"/>
              <a:t> pour cela on utilise la balise &lt;</a:t>
            </a:r>
            <a:r>
              <a:rPr lang="fr-FR" b="1" dirty="0" err="1">
                <a:solidFill>
                  <a:schemeClr val="tx2"/>
                </a:solidFill>
              </a:rPr>
              <a:t>redefine</a:t>
            </a:r>
            <a:r>
              <a:rPr lang="fr-FR" dirty="0"/>
              <a:t>&gt;</a:t>
            </a:r>
          </a:p>
          <a:p>
            <a:pPr lvl="2">
              <a:buFont typeface="Wingdings" charset="2"/>
              <a:buNone/>
            </a:pPr>
            <a:r>
              <a:rPr lang="fr-FR" dirty="0"/>
              <a:t>&lt;</a:t>
            </a:r>
            <a:r>
              <a:rPr lang="fr-FR" b="1" dirty="0" err="1">
                <a:solidFill>
                  <a:schemeClr val="tx2"/>
                </a:solidFill>
              </a:rPr>
              <a:t>xsd:redefine</a:t>
            </a:r>
            <a:r>
              <a:rPr lang="fr-FR" dirty="0"/>
              <a:t> </a:t>
            </a:r>
            <a:r>
              <a:rPr lang="fr-FR" b="1" dirty="0" err="1">
                <a:solidFill>
                  <a:srgbClr val="FF0000"/>
                </a:solidFill>
              </a:rPr>
              <a:t>schemaLocation</a:t>
            </a:r>
            <a:r>
              <a:rPr lang="fr-FR" dirty="0"/>
              <a:t>="</a:t>
            </a:r>
            <a:r>
              <a:rPr lang="fr-FR" i="1" dirty="0"/>
              <a:t>character12.xsd</a:t>
            </a:r>
            <a:r>
              <a:rPr lang="fr-FR" dirty="0"/>
              <a:t>"&gt;</a:t>
            </a:r>
            <a:br>
              <a:rPr lang="fr-FR" dirty="0"/>
            </a:br>
            <a:r>
              <a:rPr lang="fr-FR" dirty="0"/>
              <a:t>	&lt;</a:t>
            </a:r>
            <a:r>
              <a:rPr lang="fr-FR" b="1" dirty="0" err="1">
                <a:solidFill>
                  <a:schemeClr val="tx2"/>
                </a:solidFill>
              </a:rPr>
              <a:t>xsd:simpleType</a:t>
            </a:r>
            <a:r>
              <a:rPr lang="fr-FR" dirty="0"/>
              <a:t> </a:t>
            </a:r>
            <a:r>
              <a:rPr lang="fr-FR" b="1" dirty="0" err="1">
                <a:solidFill>
                  <a:srgbClr val="FF0000"/>
                </a:solidFill>
              </a:rPr>
              <a:t>name</a:t>
            </a:r>
            <a:r>
              <a:rPr lang="fr-FR" dirty="0"/>
              <a:t>="</a:t>
            </a:r>
            <a:r>
              <a:rPr lang="fr-FR" i="1" dirty="0" err="1"/>
              <a:t>nameType</a:t>
            </a:r>
            <a:r>
              <a:rPr lang="fr-FR" dirty="0"/>
              <a:t>"&gt;</a:t>
            </a:r>
            <a:br>
              <a:rPr lang="fr-FR" dirty="0"/>
            </a:br>
            <a:r>
              <a:rPr lang="fr-FR" dirty="0"/>
              <a:t>		&lt;</a:t>
            </a:r>
            <a:r>
              <a:rPr lang="fr-FR" b="1" dirty="0" err="1">
                <a:solidFill>
                  <a:schemeClr val="tx2"/>
                </a:solidFill>
              </a:rPr>
              <a:t>xsd:restriction</a:t>
            </a:r>
            <a:r>
              <a:rPr lang="fr-FR" dirty="0"/>
              <a:t> </a:t>
            </a:r>
            <a:r>
              <a:rPr lang="fr-FR" b="1" dirty="0">
                <a:solidFill>
                  <a:srgbClr val="FF0000"/>
                </a:solidFill>
              </a:rPr>
              <a:t>base</a:t>
            </a:r>
            <a:r>
              <a:rPr lang="fr-FR" dirty="0"/>
              <a:t>="</a:t>
            </a:r>
            <a:r>
              <a:rPr lang="fr-FR" b="1" dirty="0" err="1"/>
              <a:t>xsd:string</a:t>
            </a:r>
            <a:r>
              <a:rPr lang="fr-FR" dirty="0"/>
              <a:t>"&gt;</a:t>
            </a:r>
            <a:br>
              <a:rPr lang="fr-FR" dirty="0"/>
            </a:br>
            <a:r>
              <a:rPr lang="fr-FR" dirty="0"/>
              <a:t>			&lt;</a:t>
            </a:r>
            <a:r>
              <a:rPr lang="fr-FR" b="1" dirty="0" err="1">
                <a:solidFill>
                  <a:schemeClr val="tx2"/>
                </a:solidFill>
              </a:rPr>
              <a:t>xsd:maxLength</a:t>
            </a:r>
            <a:r>
              <a:rPr lang="fr-FR" dirty="0"/>
              <a:t> </a:t>
            </a:r>
            <a:r>
              <a:rPr lang="fr-FR" b="1" dirty="0">
                <a:solidFill>
                  <a:srgbClr val="FF0000"/>
                </a:solidFill>
              </a:rPr>
              <a:t>value</a:t>
            </a:r>
            <a:r>
              <a:rPr lang="fr-FR" dirty="0"/>
              <a:t>="</a:t>
            </a:r>
            <a:r>
              <a:rPr lang="fr-FR" i="1" dirty="0"/>
              <a:t>40</a:t>
            </a:r>
            <a:r>
              <a:rPr lang="fr-FR" dirty="0"/>
              <a:t>"/&gt;</a:t>
            </a:r>
            <a:br>
              <a:rPr lang="fr-FR" dirty="0"/>
            </a:br>
            <a:r>
              <a:rPr lang="fr-FR" dirty="0"/>
              <a:t>		&lt;/</a:t>
            </a:r>
            <a:r>
              <a:rPr lang="fr-FR" b="1" dirty="0" err="1">
                <a:solidFill>
                  <a:schemeClr val="tx2"/>
                </a:solidFill>
              </a:rPr>
              <a:t>xsd:restriction</a:t>
            </a:r>
            <a:r>
              <a:rPr lang="fr-FR" dirty="0"/>
              <a:t>&gt;</a:t>
            </a:r>
            <a:br>
              <a:rPr lang="fr-FR" dirty="0"/>
            </a:br>
            <a:r>
              <a:rPr lang="fr-FR" dirty="0"/>
              <a:t>	&lt;/</a:t>
            </a:r>
            <a:r>
              <a:rPr lang="fr-FR" b="1" dirty="0" err="1">
                <a:solidFill>
                  <a:schemeClr val="tx2"/>
                </a:solidFill>
              </a:rPr>
              <a:t>xsd:simpleType</a:t>
            </a:r>
            <a:r>
              <a:rPr lang="fr-FR" dirty="0"/>
              <a:t>&gt;</a:t>
            </a:r>
            <a:br>
              <a:rPr lang="fr-FR" dirty="0"/>
            </a:br>
            <a:r>
              <a:rPr lang="fr-FR" dirty="0"/>
              <a:t>&lt;/</a:t>
            </a:r>
            <a:r>
              <a:rPr lang="fr-FR" b="1" dirty="0" err="1">
                <a:solidFill>
                  <a:schemeClr val="tx2"/>
                </a:solidFill>
              </a:rPr>
              <a:t>xsd:redefine</a:t>
            </a:r>
            <a:r>
              <a:rPr lang="fr-FR" dirty="0"/>
              <a:t>&gt;</a:t>
            </a:r>
          </a:p>
        </p:txBody>
      </p:sp>
      <p:sp>
        <p:nvSpPr>
          <p:cNvPr id="5" name="Rectangle 13"/>
          <p:cNvSpPr>
            <a:spLocks noGrp="1" noChangeArrowheads="1"/>
          </p:cNvSpPr>
          <p:nvPr>
            <p:ph type="sldNum" sz="quarter" idx="12"/>
          </p:nvPr>
        </p:nvSpPr>
        <p:spPr>
          <a:ln/>
        </p:spPr>
        <p:txBody>
          <a:bodyPr/>
          <a:lstStyle/>
          <a:p>
            <a:pPr>
              <a:defRPr/>
            </a:pPr>
            <a:fld id="{90014E4D-B3AD-43C7-A04A-B719C92A69E7}" type="slidenum">
              <a:rPr lang="fr-FR"/>
              <a:pPr>
                <a:defRPr/>
              </a:pPr>
              <a:t>137</a:t>
            </a:fld>
            <a:endParaRPr lang="fr-F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3106" name="AutoShape 2"/>
          <p:cNvSpPr>
            <a:spLocks noGrp="1" noChangeArrowheads="1"/>
          </p:cNvSpPr>
          <p:nvPr>
            <p:ph type="title"/>
          </p:nvPr>
        </p:nvSpPr>
        <p:spPr/>
        <p:txBody>
          <a:bodyPr/>
          <a:lstStyle/>
          <a:p>
            <a:pPr eaLnBrk="1" hangingPunct="1"/>
            <a:r>
              <a:rPr lang="fr-FR"/>
              <a:t>Modélisation XSD</a:t>
            </a:r>
          </a:p>
        </p:txBody>
      </p:sp>
      <p:sp>
        <p:nvSpPr>
          <p:cNvPr id="1583107" name="Rectangle 3"/>
          <p:cNvSpPr>
            <a:spLocks noGrp="1" noChangeArrowheads="1"/>
          </p:cNvSpPr>
          <p:nvPr>
            <p:ph idx="1"/>
          </p:nvPr>
        </p:nvSpPr>
        <p:spPr/>
        <p:txBody>
          <a:bodyPr>
            <a:normAutofit fontScale="92500" lnSpcReduction="20000"/>
          </a:bodyPr>
          <a:lstStyle/>
          <a:p>
            <a:r>
              <a:rPr lang="fr-FR"/>
              <a:t>Les schémas stricts</a:t>
            </a:r>
          </a:p>
          <a:p>
            <a:pPr lvl="1"/>
            <a:r>
              <a:rPr lang="fr-FR"/>
              <a:t> données très contrôlées</a:t>
            </a:r>
          </a:p>
          <a:p>
            <a:pPr lvl="1"/>
            <a:r>
              <a:rPr lang="fr-FR"/>
              <a:t> schema XML plus lourd</a:t>
            </a:r>
          </a:p>
          <a:p>
            <a:pPr lvl="1"/>
            <a:r>
              <a:rPr lang="fr-FR"/>
              <a:t> validation plus lente</a:t>
            </a:r>
          </a:p>
          <a:p>
            <a:pPr lvl="1"/>
            <a:r>
              <a:rPr lang="fr-FR"/>
              <a:t> manque de souplesse</a:t>
            </a:r>
          </a:p>
          <a:p>
            <a:pPr lvl="1"/>
            <a:r>
              <a:rPr lang="fr-FR"/>
              <a:t> mais bonne intégrité des données</a:t>
            </a:r>
          </a:p>
          <a:p>
            <a:pPr lvl="1"/>
            <a:r>
              <a:rPr lang="fr-FR"/>
              <a:t> facilite la portabilité inter-systèmes</a:t>
            </a:r>
          </a:p>
          <a:p>
            <a:pPr lvl="1"/>
            <a:endParaRPr lang="fr-FR"/>
          </a:p>
          <a:p>
            <a:r>
              <a:rPr lang="fr-FR"/>
              <a:t>Les schémas permissifs</a:t>
            </a:r>
          </a:p>
          <a:p>
            <a:pPr lvl="1"/>
            <a:r>
              <a:rPr lang="fr-FR"/>
              <a:t> plus simples à implémenter</a:t>
            </a:r>
          </a:p>
          <a:p>
            <a:pPr lvl="1"/>
            <a:r>
              <a:rPr lang="fr-FR"/>
              <a:t> plus faciles à utiliser</a:t>
            </a:r>
          </a:p>
          <a:p>
            <a:pPr lvl="1"/>
            <a:r>
              <a:rPr lang="fr-FR"/>
              <a:t> mais manque de contrôle et permet les erreurs utilisateur</a:t>
            </a:r>
          </a:p>
        </p:txBody>
      </p:sp>
      <p:sp>
        <p:nvSpPr>
          <p:cNvPr id="5" name="Rectangle 13"/>
          <p:cNvSpPr>
            <a:spLocks noGrp="1" noChangeArrowheads="1"/>
          </p:cNvSpPr>
          <p:nvPr>
            <p:ph type="sldNum" sz="quarter" idx="12"/>
          </p:nvPr>
        </p:nvSpPr>
        <p:spPr>
          <a:ln/>
        </p:spPr>
        <p:txBody>
          <a:bodyPr/>
          <a:lstStyle/>
          <a:p>
            <a:pPr>
              <a:defRPr/>
            </a:pPr>
            <a:fld id="{0F78AC5B-8ED1-402F-BE6A-D53818B44C46}" type="slidenum">
              <a:rPr lang="fr-FR"/>
              <a:pPr>
                <a:defRPr/>
              </a:pPr>
              <a:t>138</a:t>
            </a:fld>
            <a:endParaRPr lang="fr-FR"/>
          </a:p>
        </p:txBody>
      </p:sp>
      <p:sp>
        <p:nvSpPr>
          <p:cNvPr id="1583108"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4354" name="AutoShape 2"/>
          <p:cNvSpPr>
            <a:spLocks noGrp="1" noChangeArrowheads="1"/>
          </p:cNvSpPr>
          <p:nvPr>
            <p:ph type="title"/>
          </p:nvPr>
        </p:nvSpPr>
        <p:spPr/>
        <p:txBody>
          <a:bodyPr/>
          <a:lstStyle/>
          <a:p>
            <a:pPr eaLnBrk="1" hangingPunct="1"/>
            <a:r>
              <a:rPr lang="fr-FR"/>
              <a:t>Modélisation XSD</a:t>
            </a:r>
          </a:p>
        </p:txBody>
      </p:sp>
      <p:sp>
        <p:nvSpPr>
          <p:cNvPr id="1764355" name="Rectangle 3"/>
          <p:cNvSpPr>
            <a:spLocks noGrp="1" noChangeArrowheads="1"/>
          </p:cNvSpPr>
          <p:nvPr>
            <p:ph idx="1"/>
          </p:nvPr>
        </p:nvSpPr>
        <p:spPr/>
        <p:txBody>
          <a:bodyPr>
            <a:normAutofit fontScale="85000" lnSpcReduction="10000"/>
          </a:bodyPr>
          <a:lstStyle/>
          <a:p>
            <a:r>
              <a:rPr lang="fr-FR"/>
              <a:t>Documents homogènes vs hétérogènes</a:t>
            </a:r>
          </a:p>
          <a:p>
            <a:pPr lvl="1"/>
            <a:r>
              <a:rPr lang="fr-FR"/>
              <a:t> Certains documents sont par nature hétérogènes, c'est le cas des documents multilingue ou prenant en compte des contraintes juridiques ou administratives différentes (pays)</a:t>
            </a:r>
          </a:p>
          <a:p>
            <a:pPr lvl="1"/>
            <a:r>
              <a:rPr lang="fr-FR"/>
              <a:t> ces documents contiennent des zones dites hétérogènes car les balises aussi bien que les textes utilisés sont différents</a:t>
            </a:r>
          </a:p>
          <a:p>
            <a:pPr lvl="1"/>
            <a:r>
              <a:rPr lang="fr-FR"/>
              <a:t> des encodages différents peuvent être nécessaires</a:t>
            </a:r>
          </a:p>
          <a:p>
            <a:pPr lvl="1"/>
            <a:r>
              <a:rPr lang="fr-FR"/>
              <a:t> aussi, certains outils permettent le repérage et l'extraction des zones homogènes au sein d'un document hétérogène</a:t>
            </a:r>
          </a:p>
          <a:p>
            <a:pPr lvl="1"/>
            <a:r>
              <a:rPr lang="fr-FR"/>
              <a:t> par exemple, dans le cas des documents multilingue il peuvent extraire et regrouper les zones de même langue et les regrouper dans des documents homogènes</a:t>
            </a:r>
          </a:p>
        </p:txBody>
      </p:sp>
      <p:sp>
        <p:nvSpPr>
          <p:cNvPr id="5" name="Rectangle 13"/>
          <p:cNvSpPr>
            <a:spLocks noGrp="1" noChangeArrowheads="1"/>
          </p:cNvSpPr>
          <p:nvPr>
            <p:ph type="sldNum" sz="quarter" idx="12"/>
          </p:nvPr>
        </p:nvSpPr>
        <p:spPr>
          <a:ln/>
        </p:spPr>
        <p:txBody>
          <a:bodyPr/>
          <a:lstStyle/>
          <a:p>
            <a:pPr>
              <a:defRPr/>
            </a:pPr>
            <a:fld id="{C4E65C5B-5C49-45D4-8CE1-EEDE63CC7CC0}" type="slidenum">
              <a:rPr lang="fr-FR"/>
              <a:pPr>
                <a:defRPr/>
              </a:pPr>
              <a:t>139</a:t>
            </a:fld>
            <a:endParaRPr lang="fr-FR"/>
          </a:p>
        </p:txBody>
      </p:sp>
      <p:sp>
        <p:nvSpPr>
          <p:cNvPr id="1764356"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AutoShape 3074"/>
          <p:cNvSpPr>
            <a:spLocks noGrp="1" noChangeArrowheads="1"/>
          </p:cNvSpPr>
          <p:nvPr>
            <p:ph type="title"/>
          </p:nvPr>
        </p:nvSpPr>
        <p:spPr/>
        <p:txBody>
          <a:bodyPr/>
          <a:lstStyle/>
          <a:p>
            <a:pPr eaLnBrk="1" hangingPunct="1"/>
            <a:r>
              <a:rPr lang="fr-FR" dirty="0"/>
              <a:t>Le Web 2.0</a:t>
            </a:r>
          </a:p>
        </p:txBody>
      </p:sp>
      <p:sp>
        <p:nvSpPr>
          <p:cNvPr id="2223107" name="Rectangle 3075"/>
          <p:cNvSpPr>
            <a:spLocks noGrp="1" noChangeArrowheads="1"/>
          </p:cNvSpPr>
          <p:nvPr>
            <p:ph idx="1"/>
          </p:nvPr>
        </p:nvSpPr>
        <p:spPr>
          <a:xfrm>
            <a:off x="675382" y="1142984"/>
            <a:ext cx="7793236" cy="5286412"/>
          </a:xfrm>
        </p:spPr>
        <p:txBody>
          <a:bodyPr>
            <a:normAutofit fontScale="77500" lnSpcReduction="20000"/>
          </a:bodyPr>
          <a:lstStyle/>
          <a:p>
            <a:pPr marL="0" lvl="1">
              <a:buFont typeface="Arial" charset="0"/>
              <a:buNone/>
              <a:defRPr/>
            </a:pPr>
            <a:endParaRPr lang="fr-FR" dirty="0"/>
          </a:p>
          <a:p>
            <a:pPr marL="0" indent="0">
              <a:buFont typeface="Arial" charset="0"/>
              <a:buNone/>
              <a:defRPr/>
            </a:pPr>
            <a:r>
              <a:rPr lang="fr-FR" b="1" dirty="0"/>
              <a:t>Développer pour le Web2.0, un retour sur les besoins de l’utilisateur</a:t>
            </a:r>
          </a:p>
          <a:p>
            <a:pPr>
              <a:defRPr/>
            </a:pPr>
            <a:endParaRPr lang="fr-FR" dirty="0"/>
          </a:p>
          <a:p>
            <a:pPr lvl="1">
              <a:defRPr/>
            </a:pPr>
            <a:r>
              <a:rPr lang="fr-FR" b="1" dirty="0"/>
              <a:t>Les FrameWorks et les solutions </a:t>
            </a:r>
            <a:r>
              <a:rPr lang="fr-FR" dirty="0"/>
              <a:t>distribuées permettent de déployer rapidement un nouveau service.</a:t>
            </a:r>
          </a:p>
          <a:p>
            <a:pPr lvl="1">
              <a:defRPr/>
            </a:pPr>
            <a:endParaRPr lang="fr-FR" dirty="0"/>
          </a:p>
          <a:p>
            <a:pPr lvl="1">
              <a:defRPr/>
            </a:pPr>
            <a:r>
              <a:rPr lang="fr-FR" b="1" dirty="0"/>
              <a:t>RIA, Rich Internet Application</a:t>
            </a:r>
            <a:r>
              <a:rPr lang="fr-FR" dirty="0"/>
              <a:t>, la page internet devient une interface d’utilisation des services.</a:t>
            </a:r>
          </a:p>
          <a:p>
            <a:pPr lvl="1">
              <a:defRPr/>
            </a:pPr>
            <a:endParaRPr lang="fr-FR" dirty="0"/>
          </a:p>
          <a:p>
            <a:pPr lvl="1">
              <a:defRPr/>
            </a:pPr>
            <a:r>
              <a:rPr lang="fr-FR" dirty="0"/>
              <a:t>Respect de la hiérarchie </a:t>
            </a:r>
            <a:r>
              <a:rPr lang="fr-FR" b="1" dirty="0"/>
              <a:t>sémantique</a:t>
            </a:r>
            <a:r>
              <a:rPr lang="fr-FR" dirty="0"/>
              <a:t> </a:t>
            </a:r>
            <a:r>
              <a:rPr lang="fr-FR" b="1" dirty="0"/>
              <a:t>des</a:t>
            </a:r>
            <a:r>
              <a:rPr lang="fr-FR" dirty="0"/>
              <a:t> </a:t>
            </a:r>
            <a:r>
              <a:rPr lang="fr-FR" b="1" dirty="0"/>
              <a:t>données</a:t>
            </a:r>
            <a:r>
              <a:rPr lang="fr-FR" dirty="0"/>
              <a:t>.</a:t>
            </a:r>
          </a:p>
          <a:p>
            <a:pPr lvl="1">
              <a:defRPr/>
            </a:pPr>
            <a:endParaRPr lang="fr-FR" dirty="0"/>
          </a:p>
          <a:p>
            <a:pPr lvl="1">
              <a:defRPr/>
            </a:pPr>
            <a:r>
              <a:rPr lang="fr-FR" dirty="0"/>
              <a:t>Une </a:t>
            </a:r>
            <a:r>
              <a:rPr lang="fr-FR" b="1" dirty="0"/>
              <a:t>architecture</a:t>
            </a:r>
            <a:r>
              <a:rPr lang="fr-FR" dirty="0"/>
              <a:t> </a:t>
            </a:r>
            <a:r>
              <a:rPr lang="fr-FR" b="1" dirty="0"/>
              <a:t>Web</a:t>
            </a:r>
            <a:r>
              <a:rPr lang="fr-FR" dirty="0"/>
              <a:t> participative et </a:t>
            </a:r>
            <a:r>
              <a:rPr lang="fr-FR" b="1" dirty="0"/>
              <a:t>légère</a:t>
            </a:r>
            <a:r>
              <a:rPr lang="fr-FR" dirty="0"/>
              <a:t> (services, syndication…)</a:t>
            </a:r>
          </a:p>
          <a:p>
            <a:pPr lvl="1">
              <a:defRPr/>
            </a:pPr>
            <a:endParaRPr lang="fr-FR" dirty="0"/>
          </a:p>
          <a:p>
            <a:pPr lvl="1">
              <a:defRPr/>
            </a:pPr>
            <a:r>
              <a:rPr lang="fr-FR" dirty="0"/>
              <a:t>Un usage de logiciels et de t</a:t>
            </a:r>
            <a:r>
              <a:rPr lang="fr-FR" b="1" dirty="0"/>
              <a:t>echnologies stables</a:t>
            </a:r>
            <a:r>
              <a:rPr lang="fr-FR" dirty="0"/>
              <a:t>.</a:t>
            </a:r>
          </a:p>
          <a:p>
            <a:pPr lvl="1">
              <a:defRPr/>
            </a:pPr>
            <a:endParaRPr lang="fr-FR" dirty="0"/>
          </a:p>
        </p:txBody>
      </p:sp>
      <p:sp>
        <p:nvSpPr>
          <p:cNvPr id="5" name="Rectangle 13"/>
          <p:cNvSpPr>
            <a:spLocks noGrp="1" noChangeArrowheads="1"/>
          </p:cNvSpPr>
          <p:nvPr>
            <p:ph type="sldNum" sz="quarter" idx="12"/>
          </p:nvPr>
        </p:nvSpPr>
        <p:spPr/>
        <p:txBody>
          <a:bodyPr/>
          <a:lstStyle/>
          <a:p>
            <a:pPr>
              <a:defRPr/>
            </a:pPr>
            <a:fld id="{1EFA6B4F-973D-46B3-8574-6ED5DE47F005}" type="slidenum">
              <a:rPr lang="fr-FR"/>
              <a:pPr>
                <a:defRPr/>
              </a:pPr>
              <a:t>14</a:t>
            </a:fld>
            <a:endParaRPr lang="fr-FR"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6898" name="AutoShape 2"/>
          <p:cNvSpPr>
            <a:spLocks noGrp="1" noChangeArrowheads="1"/>
          </p:cNvSpPr>
          <p:nvPr>
            <p:ph type="title"/>
          </p:nvPr>
        </p:nvSpPr>
        <p:spPr/>
        <p:txBody>
          <a:bodyPr/>
          <a:lstStyle/>
          <a:p>
            <a:pPr eaLnBrk="1" hangingPunct="1"/>
            <a:r>
              <a:rPr lang="fr-FR"/>
              <a:t>Modélisation XSD</a:t>
            </a:r>
          </a:p>
        </p:txBody>
      </p:sp>
      <p:sp>
        <p:nvSpPr>
          <p:cNvPr id="1616899" name="Rectangle 3"/>
          <p:cNvSpPr>
            <a:spLocks noGrp="1" noChangeArrowheads="1"/>
          </p:cNvSpPr>
          <p:nvPr>
            <p:ph idx="1"/>
          </p:nvPr>
        </p:nvSpPr>
        <p:spPr/>
        <p:txBody>
          <a:bodyPr>
            <a:normAutofit fontScale="92500" lnSpcReduction="20000"/>
          </a:bodyPr>
          <a:lstStyle/>
          <a:p>
            <a:r>
              <a:rPr lang="fr-FR"/>
              <a:t>Schémas uniques applicables à différents types de documents</a:t>
            </a:r>
          </a:p>
          <a:p>
            <a:pPr lvl="1"/>
            <a:r>
              <a:rPr lang="fr-FR"/>
              <a:t> compte tenu de la structure des données conservées par les entreprises, le même schéma peut servir à plusieurs emplois</a:t>
            </a:r>
          </a:p>
          <a:p>
            <a:pPr lvl="1"/>
            <a:r>
              <a:rPr lang="fr-FR"/>
              <a:t> la liste des employés peut être utilisée dans une application comptable, pour l'URSSAF, au niveau de l'entreprise</a:t>
            </a:r>
          </a:p>
          <a:p>
            <a:pPr lvl="1"/>
            <a:r>
              <a:rPr lang="fr-FR"/>
              <a:t> la définition de cette liste est donc réutilisable et peut s'intégrer à différentes applications ou documents</a:t>
            </a:r>
          </a:p>
          <a:p>
            <a:pPr lvl="1"/>
            <a:r>
              <a:rPr lang="fr-FR"/>
              <a:t> le bloc &lt;employe&gt; (type complexe) peut, encore plus, être intégré</a:t>
            </a:r>
          </a:p>
          <a:p>
            <a:pPr lvl="1"/>
            <a:r>
              <a:rPr lang="fr-FR"/>
              <a:t> il faut donc penser modularité lors de la création de ses schémas</a:t>
            </a:r>
          </a:p>
        </p:txBody>
      </p:sp>
      <p:sp>
        <p:nvSpPr>
          <p:cNvPr id="5" name="Rectangle 13"/>
          <p:cNvSpPr>
            <a:spLocks noGrp="1" noChangeArrowheads="1"/>
          </p:cNvSpPr>
          <p:nvPr>
            <p:ph type="sldNum" sz="quarter" idx="12"/>
          </p:nvPr>
        </p:nvSpPr>
        <p:spPr>
          <a:ln/>
        </p:spPr>
        <p:txBody>
          <a:bodyPr/>
          <a:lstStyle/>
          <a:p>
            <a:pPr>
              <a:defRPr/>
            </a:pPr>
            <a:fld id="{AA07CA08-01C4-4DDC-98A9-8F949D67D500}" type="slidenum">
              <a:rPr lang="fr-FR"/>
              <a:pPr>
                <a:defRPr/>
              </a:pPr>
              <a:t>140</a:t>
            </a:fld>
            <a:endParaRPr lang="fr-FR"/>
          </a:p>
        </p:txBody>
      </p:sp>
      <p:sp>
        <p:nvSpPr>
          <p:cNvPr id="1616900"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946" name="AutoShape 2050"/>
          <p:cNvSpPr>
            <a:spLocks noGrp="1" noChangeArrowheads="1"/>
          </p:cNvSpPr>
          <p:nvPr>
            <p:ph type="title"/>
          </p:nvPr>
        </p:nvSpPr>
        <p:spPr/>
        <p:txBody>
          <a:bodyPr/>
          <a:lstStyle/>
          <a:p>
            <a:pPr eaLnBrk="1" hangingPunct="1"/>
            <a:r>
              <a:rPr lang="fr-FR"/>
              <a:t>Modélisation XSD</a:t>
            </a:r>
          </a:p>
        </p:txBody>
      </p:sp>
      <p:sp>
        <p:nvSpPr>
          <p:cNvPr id="1618947" name="Rectangle 2051"/>
          <p:cNvSpPr>
            <a:spLocks noGrp="1" noChangeArrowheads="1"/>
          </p:cNvSpPr>
          <p:nvPr>
            <p:ph idx="1"/>
          </p:nvPr>
        </p:nvSpPr>
        <p:spPr/>
        <p:txBody>
          <a:bodyPr>
            <a:normAutofit/>
          </a:bodyPr>
          <a:lstStyle/>
          <a:p>
            <a:r>
              <a:rPr lang="fr-FR"/>
              <a:t>Modèles génériques réutilisables</a:t>
            </a:r>
          </a:p>
          <a:p>
            <a:pPr lvl="1"/>
            <a:r>
              <a:rPr lang="fr-FR"/>
              <a:t> dans ce cadre, il existe des modèles génériques réutilisables</a:t>
            </a:r>
          </a:p>
          <a:p>
            <a:pPr lvl="1"/>
            <a:r>
              <a:rPr lang="fr-FR"/>
              <a:t> pour créer un schéma réutilisable il faut d'abord documenter (&lt;note&gt;)</a:t>
            </a:r>
          </a:p>
          <a:p>
            <a:pPr lvl="1"/>
            <a:endParaRPr lang="fr-FR"/>
          </a:p>
          <a:p>
            <a:r>
              <a:rPr lang="fr-FR"/>
              <a:t>Autres</a:t>
            </a:r>
          </a:p>
          <a:p>
            <a:pPr lvl="1"/>
            <a:r>
              <a:rPr lang="fr-FR"/>
              <a:t> de nombreux autres modèles génériques existent</a:t>
            </a:r>
          </a:p>
          <a:p>
            <a:pPr lvl="1"/>
            <a:r>
              <a:rPr lang="fr-FR"/>
              <a:t> parfois ce sont de vraies architectures de bases de données conçues en XML</a:t>
            </a:r>
          </a:p>
        </p:txBody>
      </p:sp>
      <p:sp>
        <p:nvSpPr>
          <p:cNvPr id="5" name="Rectangle 13"/>
          <p:cNvSpPr>
            <a:spLocks noGrp="1" noChangeArrowheads="1"/>
          </p:cNvSpPr>
          <p:nvPr>
            <p:ph type="sldNum" sz="quarter" idx="12"/>
          </p:nvPr>
        </p:nvSpPr>
        <p:spPr>
          <a:ln/>
        </p:spPr>
        <p:txBody>
          <a:bodyPr/>
          <a:lstStyle/>
          <a:p>
            <a:pPr>
              <a:defRPr/>
            </a:pPr>
            <a:fld id="{2FD9DF4D-7BE0-422A-93E6-CE05FB1967B9}" type="slidenum">
              <a:rPr lang="fr-FR"/>
              <a:pPr>
                <a:defRPr/>
              </a:pPr>
              <a:t>141</a:t>
            </a:fld>
            <a:endParaRPr lang="fr-FR"/>
          </a:p>
        </p:txBody>
      </p:sp>
      <p:sp>
        <p:nvSpPr>
          <p:cNvPr id="1618948" name="Text Box 2052"/>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0210" name="AutoShape 1026"/>
          <p:cNvSpPr>
            <a:spLocks noGrp="1" noChangeArrowheads="1"/>
          </p:cNvSpPr>
          <p:nvPr>
            <p:ph type="title"/>
          </p:nvPr>
        </p:nvSpPr>
        <p:spPr/>
        <p:txBody>
          <a:bodyPr/>
          <a:lstStyle/>
          <a:p>
            <a:pPr eaLnBrk="1" hangingPunct="1"/>
            <a:r>
              <a:rPr lang="fr-FR"/>
              <a:t>Les espaces de nom</a:t>
            </a:r>
          </a:p>
        </p:txBody>
      </p:sp>
      <p:sp>
        <p:nvSpPr>
          <p:cNvPr id="1630211" name="Rectangle 1027"/>
          <p:cNvSpPr>
            <a:spLocks noGrp="1" noChangeArrowheads="1"/>
          </p:cNvSpPr>
          <p:nvPr>
            <p:ph idx="1"/>
          </p:nvPr>
        </p:nvSpPr>
        <p:spPr/>
        <p:txBody>
          <a:bodyPr>
            <a:normAutofit fontScale="92500" lnSpcReduction="10000"/>
          </a:bodyPr>
          <a:lstStyle/>
          <a:p>
            <a:r>
              <a:rPr lang="fr-FR"/>
              <a:t>Qu'est-ce qu'un espace de nom ?</a:t>
            </a:r>
          </a:p>
          <a:p>
            <a:pPr lvl="1"/>
            <a:r>
              <a:rPr lang="fr-FR">
                <a:cs typeface="Courier New" pitchFamily="49" charset="0"/>
              </a:rPr>
              <a:t> Un namespace (espace de noms) est un conteneur abstrait fournissant un contexte à ses éléments constitutifs</a:t>
            </a:r>
          </a:p>
          <a:p>
            <a:pPr lvl="1"/>
            <a:r>
              <a:rPr lang="fr-FR">
                <a:cs typeface="Courier New" pitchFamily="49" charset="0"/>
              </a:rPr>
              <a:t> 2 objets peuvent porter le même nom dans 2 namespaces différents sans qu'il y ait de confusion</a:t>
            </a:r>
          </a:p>
          <a:p>
            <a:pPr lvl="1"/>
            <a:endParaRPr lang="fr-FR" sz="1200"/>
          </a:p>
          <a:p>
            <a:r>
              <a:rPr lang="fr-FR"/>
              <a:t>Qu'est-ce qu'une URI ?</a:t>
            </a:r>
          </a:p>
          <a:p>
            <a:pPr lvl="1"/>
            <a:r>
              <a:rPr lang="fr-FR"/>
              <a:t> Une URI (Uniforme Resource Identifier) parfois confondu avec URL (Uniform Resource Locator) est vulgairement une adresse Internet</a:t>
            </a:r>
          </a:p>
          <a:p>
            <a:pPr lvl="1"/>
            <a:r>
              <a:rPr lang="fr-FR"/>
              <a:t> Elles servent dans la notation des namespaces car elles sont faciles à rendre uniques (pas dupliquées par erreur)</a:t>
            </a:r>
          </a:p>
        </p:txBody>
      </p:sp>
      <p:sp>
        <p:nvSpPr>
          <p:cNvPr id="5" name="Rectangle 13"/>
          <p:cNvSpPr>
            <a:spLocks noGrp="1" noChangeArrowheads="1"/>
          </p:cNvSpPr>
          <p:nvPr>
            <p:ph type="sldNum" sz="quarter" idx="12"/>
          </p:nvPr>
        </p:nvSpPr>
        <p:spPr>
          <a:ln/>
        </p:spPr>
        <p:txBody>
          <a:bodyPr/>
          <a:lstStyle/>
          <a:p>
            <a:pPr>
              <a:defRPr/>
            </a:pPr>
            <a:fld id="{09F32399-1EB1-4205-9BEB-A3C499F4BF0B}" type="slidenum">
              <a:rPr lang="fr-FR"/>
              <a:pPr>
                <a:defRPr/>
              </a:pPr>
              <a:t>142</a:t>
            </a:fld>
            <a:endParaRPr lang="fr-FR"/>
          </a:p>
        </p:txBody>
      </p:sp>
      <p:sp>
        <p:nvSpPr>
          <p:cNvPr id="1630212" name="Text Box 1028"/>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2258" name="AutoShape 2"/>
          <p:cNvSpPr>
            <a:spLocks noGrp="1" noChangeArrowheads="1"/>
          </p:cNvSpPr>
          <p:nvPr>
            <p:ph type="title"/>
          </p:nvPr>
        </p:nvSpPr>
        <p:spPr/>
        <p:txBody>
          <a:bodyPr/>
          <a:lstStyle/>
          <a:p>
            <a:pPr eaLnBrk="1" hangingPunct="1"/>
            <a:r>
              <a:rPr lang="fr-FR"/>
              <a:t>Les espaces de nom</a:t>
            </a:r>
          </a:p>
        </p:txBody>
      </p:sp>
      <p:sp>
        <p:nvSpPr>
          <p:cNvPr id="1632259" name="Rectangle 3"/>
          <p:cNvSpPr>
            <a:spLocks noGrp="1" noChangeArrowheads="1"/>
          </p:cNvSpPr>
          <p:nvPr>
            <p:ph idx="1"/>
          </p:nvPr>
        </p:nvSpPr>
        <p:spPr/>
        <p:txBody>
          <a:bodyPr/>
          <a:lstStyle/>
          <a:p>
            <a:r>
              <a:rPr lang="fr-FR"/>
              <a:t>A quoi servent les espaces de noms ?</a:t>
            </a:r>
          </a:p>
          <a:p>
            <a:pPr lvl="1"/>
            <a:endParaRPr lang="fr-FR">
              <a:cs typeface="Courier New" pitchFamily="49" charset="0"/>
            </a:endParaRPr>
          </a:p>
          <a:p>
            <a:pPr lvl="1"/>
            <a:r>
              <a:rPr lang="fr-FR">
                <a:cs typeface="Courier New" pitchFamily="49" charset="0"/>
              </a:rPr>
              <a:t> On peut mélanger plusieurs langages dans un même document (HTML, XML…)</a:t>
            </a:r>
            <a:br>
              <a:rPr lang="fr-FR">
                <a:cs typeface="Courier New" pitchFamily="49" charset="0"/>
              </a:rPr>
            </a:br>
            <a:r>
              <a:rPr lang="fr-FR">
                <a:cs typeface="Courier New" pitchFamily="49" charset="0"/>
              </a:rPr>
              <a:t>que faire si 2 objets ont des noms identiques ?</a:t>
            </a:r>
          </a:p>
          <a:p>
            <a:pPr lvl="1"/>
            <a:endParaRPr lang="fr-FR">
              <a:cs typeface="Courier New" pitchFamily="49" charset="0"/>
            </a:endParaRPr>
          </a:p>
          <a:p>
            <a:pPr lvl="1"/>
            <a:r>
              <a:rPr lang="fr-FR">
                <a:cs typeface="Courier New" pitchFamily="49" charset="0"/>
              </a:rPr>
              <a:t> chaque nom évolue dans son propre espace de noms, ce qui permet d’identifier 2 objets homonymes sans ambiguïté par le biais de leurs namespace respectifs.</a:t>
            </a:r>
          </a:p>
        </p:txBody>
      </p:sp>
      <p:sp>
        <p:nvSpPr>
          <p:cNvPr id="5" name="Rectangle 13"/>
          <p:cNvSpPr>
            <a:spLocks noGrp="1" noChangeArrowheads="1"/>
          </p:cNvSpPr>
          <p:nvPr>
            <p:ph type="sldNum" sz="quarter" idx="12"/>
          </p:nvPr>
        </p:nvSpPr>
        <p:spPr>
          <a:ln/>
        </p:spPr>
        <p:txBody>
          <a:bodyPr/>
          <a:lstStyle/>
          <a:p>
            <a:pPr>
              <a:defRPr/>
            </a:pPr>
            <a:fld id="{9E6CDB81-5703-470F-B3C1-2D083FBE157D}" type="slidenum">
              <a:rPr lang="fr-FR"/>
              <a:pPr>
                <a:defRPr/>
              </a:pPr>
              <a:t>143</a:t>
            </a:fld>
            <a:endParaRPr lang="fr-FR"/>
          </a:p>
        </p:txBody>
      </p:sp>
      <p:sp>
        <p:nvSpPr>
          <p:cNvPr id="1632260"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1058" name="AutoShape 2"/>
          <p:cNvSpPr>
            <a:spLocks noGrp="1" noChangeArrowheads="1"/>
          </p:cNvSpPr>
          <p:nvPr>
            <p:ph type="title"/>
          </p:nvPr>
        </p:nvSpPr>
        <p:spPr/>
        <p:txBody>
          <a:bodyPr/>
          <a:lstStyle/>
          <a:p>
            <a:pPr eaLnBrk="1" hangingPunct="1"/>
            <a:r>
              <a:rPr lang="fr-FR"/>
              <a:t>Les espaces de nom</a:t>
            </a:r>
          </a:p>
        </p:txBody>
      </p:sp>
      <p:sp>
        <p:nvSpPr>
          <p:cNvPr id="1581059" name="Rectangle 3"/>
          <p:cNvSpPr>
            <a:spLocks noGrp="1" noChangeArrowheads="1"/>
          </p:cNvSpPr>
          <p:nvPr>
            <p:ph idx="1"/>
          </p:nvPr>
        </p:nvSpPr>
        <p:spPr/>
        <p:txBody>
          <a:bodyPr>
            <a:normAutofit lnSpcReduction="10000"/>
          </a:bodyPr>
          <a:lstStyle/>
          <a:p>
            <a:r>
              <a:rPr lang="fr-FR" dirty="0"/>
              <a:t>Comment définir un </a:t>
            </a:r>
            <a:r>
              <a:rPr lang="fr-FR" dirty="0" err="1"/>
              <a:t>namespace</a:t>
            </a:r>
            <a:r>
              <a:rPr lang="fr-FR" dirty="0"/>
              <a:t> dans un schéma ?</a:t>
            </a:r>
          </a:p>
          <a:p>
            <a:pPr lvl="1"/>
            <a:r>
              <a:rPr lang="fr-FR" dirty="0"/>
              <a:t> &lt;</a:t>
            </a:r>
            <a:r>
              <a:rPr lang="fr-FR" dirty="0" err="1"/>
              <a:t>schema</a:t>
            </a:r>
            <a:r>
              <a:rPr lang="fr-FR" dirty="0"/>
              <a:t> </a:t>
            </a:r>
            <a:r>
              <a:rPr lang="fr-FR" dirty="0" err="1"/>
              <a:t>targetNameSpace</a:t>
            </a:r>
            <a:endParaRPr lang="fr-FR" dirty="0"/>
          </a:p>
          <a:p>
            <a:pPr lvl="1"/>
            <a:r>
              <a:rPr lang="fr-FR" dirty="0"/>
              <a:t> les attributs </a:t>
            </a:r>
            <a:r>
              <a:rPr lang="fr-FR" dirty="0" err="1"/>
              <a:t>elementFormDefault</a:t>
            </a:r>
            <a:r>
              <a:rPr lang="fr-FR" dirty="0"/>
              <a:t> et </a:t>
            </a:r>
            <a:r>
              <a:rPr lang="fr-FR" dirty="0" err="1"/>
              <a:t>attributeFormDefault</a:t>
            </a:r>
            <a:endParaRPr lang="fr-FR" dirty="0"/>
          </a:p>
          <a:p>
            <a:pPr lvl="1"/>
            <a:r>
              <a:rPr lang="fr-FR" dirty="0"/>
              <a:t> Exemple :</a:t>
            </a:r>
          </a:p>
          <a:p>
            <a:pPr lvl="2">
              <a:buFont typeface="Wingdings" charset="2"/>
              <a:buNone/>
            </a:pPr>
            <a:r>
              <a:rPr lang="fr-FR" dirty="0"/>
              <a:t>&lt;</a:t>
            </a:r>
            <a:r>
              <a:rPr lang="fr-FR" b="1" dirty="0" err="1">
                <a:solidFill>
                  <a:schemeClr val="accent1"/>
                </a:solidFill>
              </a:rPr>
              <a:t>xsd:schema</a:t>
            </a:r>
            <a:br>
              <a:rPr lang="fr-FR" dirty="0"/>
            </a:br>
            <a:r>
              <a:rPr lang="fr-FR" dirty="0"/>
              <a:t>   </a:t>
            </a:r>
            <a:r>
              <a:rPr lang="fr-FR" b="1" dirty="0" err="1">
                <a:solidFill>
                  <a:srgbClr val="FF0000"/>
                </a:solidFill>
              </a:rPr>
              <a:t>xmlns:xsd</a:t>
            </a:r>
            <a:r>
              <a:rPr lang="fr-FR" dirty="0"/>
              <a:t>="</a:t>
            </a:r>
            <a:r>
              <a:rPr lang="fr-FR" b="1" dirty="0"/>
              <a:t>http://www.w3.org/2000/10/XMLSchem</a:t>
            </a:r>
            <a:r>
              <a:rPr lang="fr-FR" dirty="0"/>
              <a:t>a"</a:t>
            </a:r>
            <a:br>
              <a:rPr lang="fr-FR" dirty="0"/>
            </a:br>
            <a:r>
              <a:rPr lang="fr-FR" dirty="0"/>
              <a:t>   </a:t>
            </a:r>
            <a:r>
              <a:rPr lang="fr-FR" b="1" dirty="0" err="1">
                <a:solidFill>
                  <a:srgbClr val="FF0000"/>
                </a:solidFill>
              </a:rPr>
              <a:t>xmlns</a:t>
            </a:r>
            <a:r>
              <a:rPr lang="fr-FR" dirty="0"/>
              <a:t>="</a:t>
            </a:r>
            <a:r>
              <a:rPr lang="fr-FR" i="1" dirty="0"/>
              <a:t>http://example.org/ns/books/</a:t>
            </a:r>
            <a:r>
              <a:rPr lang="fr-FR" dirty="0"/>
              <a:t>"</a:t>
            </a:r>
            <a:br>
              <a:rPr lang="fr-FR" dirty="0"/>
            </a:br>
            <a:r>
              <a:rPr lang="fr-FR" dirty="0"/>
              <a:t>   </a:t>
            </a:r>
            <a:r>
              <a:rPr lang="fr-FR" b="1" dirty="0" err="1">
                <a:solidFill>
                  <a:srgbClr val="FF0000"/>
                </a:solidFill>
              </a:rPr>
              <a:t>targetNamespace</a:t>
            </a:r>
            <a:r>
              <a:rPr lang="fr-FR" dirty="0"/>
              <a:t>="</a:t>
            </a:r>
            <a:r>
              <a:rPr lang="fr-FR" i="1" dirty="0"/>
              <a:t>http://example.org/ns/books/</a:t>
            </a:r>
            <a:r>
              <a:rPr lang="fr-FR" dirty="0"/>
              <a:t>"</a:t>
            </a:r>
            <a:br>
              <a:rPr lang="fr-FR" dirty="0"/>
            </a:br>
            <a:r>
              <a:rPr lang="fr-FR" dirty="0"/>
              <a:t>   </a:t>
            </a:r>
            <a:r>
              <a:rPr lang="fr-FR" b="1" dirty="0" err="1">
                <a:solidFill>
                  <a:srgbClr val="FF0000"/>
                </a:solidFill>
              </a:rPr>
              <a:t>elementFormDefault</a:t>
            </a:r>
            <a:r>
              <a:rPr lang="fr-FR" dirty="0"/>
              <a:t>="</a:t>
            </a:r>
            <a:r>
              <a:rPr lang="fr-FR" b="1" dirty="0" err="1"/>
              <a:t>qualified</a:t>
            </a:r>
            <a:r>
              <a:rPr lang="fr-FR" dirty="0"/>
              <a:t>"</a:t>
            </a:r>
            <a:br>
              <a:rPr lang="fr-FR" dirty="0"/>
            </a:br>
            <a:r>
              <a:rPr lang="fr-FR" dirty="0"/>
              <a:t>    </a:t>
            </a:r>
            <a:r>
              <a:rPr lang="fr-FR" b="1" dirty="0" err="1">
                <a:solidFill>
                  <a:srgbClr val="FF0000"/>
                </a:solidFill>
              </a:rPr>
              <a:t>attributeFormDefault</a:t>
            </a:r>
            <a:r>
              <a:rPr lang="fr-FR" dirty="0"/>
              <a:t>="</a:t>
            </a:r>
            <a:r>
              <a:rPr lang="fr-FR" b="1" dirty="0" err="1"/>
              <a:t>unqualified</a:t>
            </a:r>
            <a:r>
              <a:rPr lang="fr-FR" dirty="0"/>
              <a:t>" &gt;</a:t>
            </a:r>
          </a:p>
        </p:txBody>
      </p:sp>
      <p:sp>
        <p:nvSpPr>
          <p:cNvPr id="5" name="Rectangle 13"/>
          <p:cNvSpPr>
            <a:spLocks noGrp="1" noChangeArrowheads="1"/>
          </p:cNvSpPr>
          <p:nvPr>
            <p:ph type="sldNum" sz="quarter" idx="12"/>
          </p:nvPr>
        </p:nvSpPr>
        <p:spPr>
          <a:ln/>
        </p:spPr>
        <p:txBody>
          <a:bodyPr/>
          <a:lstStyle/>
          <a:p>
            <a:pPr>
              <a:defRPr/>
            </a:pPr>
            <a:fld id="{2EF002DE-0ABB-47DD-8F7D-B2CC0F7E2693}" type="slidenum">
              <a:rPr lang="fr-FR"/>
              <a:pPr>
                <a:defRPr/>
              </a:pPr>
              <a:t>144</a:t>
            </a:fld>
            <a:endParaRPr lang="fr-F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AutoShape 2"/>
          <p:cNvSpPr>
            <a:spLocks noGrp="1" noChangeArrowheads="1"/>
          </p:cNvSpPr>
          <p:nvPr>
            <p:ph type="title"/>
          </p:nvPr>
        </p:nvSpPr>
        <p:spPr/>
        <p:txBody>
          <a:bodyPr>
            <a:normAutofit/>
          </a:bodyPr>
          <a:lstStyle/>
          <a:p>
            <a:r>
              <a:rPr lang="fr-FR" dirty="0"/>
              <a:t>Les espaces de nom</a:t>
            </a:r>
          </a:p>
        </p:txBody>
      </p:sp>
      <p:sp>
        <p:nvSpPr>
          <p:cNvPr id="117764"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Utilisation des espaces de nom</a:t>
            </a:r>
          </a:p>
          <a:p>
            <a:pPr lvl="1" eaLnBrk="1" hangingPunct="1"/>
            <a:r>
              <a:rPr lang="fr-FR" dirty="0">
                <a:cs typeface="Courier New" pitchFamily="49" charset="0"/>
              </a:rPr>
              <a:t> l’attribut « </a:t>
            </a:r>
            <a:r>
              <a:rPr lang="fr-FR" dirty="0" err="1">
                <a:cs typeface="Courier New" pitchFamily="49" charset="0"/>
              </a:rPr>
              <a:t>xmlns</a:t>
            </a:r>
            <a:r>
              <a:rPr lang="fr-FR" dirty="0">
                <a:cs typeface="Courier New" pitchFamily="49" charset="0"/>
              </a:rPr>
              <a:t> » précise le namespace auquel appartiennent les balises</a:t>
            </a:r>
            <a:br>
              <a:rPr lang="fr-FR" dirty="0">
                <a:cs typeface="Courier New" pitchFamily="49" charset="0"/>
              </a:rPr>
            </a:br>
            <a:r>
              <a:rPr lang="fr-FR" dirty="0">
                <a:cs typeface="Courier New" pitchFamily="49" charset="0"/>
              </a:rPr>
              <a:t>&lt;html </a:t>
            </a:r>
            <a:r>
              <a:rPr lang="fr-FR" dirty="0" err="1">
                <a:cs typeface="Courier New" pitchFamily="49" charset="0"/>
              </a:rPr>
              <a:t>xmlns</a:t>
            </a:r>
            <a:r>
              <a:rPr lang="fr-FR" dirty="0">
                <a:cs typeface="Courier New" pitchFamily="49" charset="0"/>
              </a:rPr>
              <a:t>=</a:t>
            </a:r>
            <a:r>
              <a:rPr lang="fr-FR" dirty="0">
                <a:ea typeface="MS Mincho" pitchFamily="49" charset="-128"/>
              </a:rPr>
              <a:t>"http://www.w3.org/1999/xhtml"&gt; (un exemple de default ns)</a:t>
            </a:r>
          </a:p>
          <a:p>
            <a:pPr lvl="1" eaLnBrk="1" hangingPunct="1"/>
            <a:r>
              <a:rPr lang="fr-FR" dirty="0">
                <a:ea typeface="MS Mincho" pitchFamily="49" charset="-128"/>
              </a:rPr>
              <a:t> </a:t>
            </a:r>
            <a:r>
              <a:rPr lang="fr-FR" dirty="0"/>
              <a:t>Sur le Web, le namespace prend généralement la forme d’une URI ou URN (mais ce n’est pas obligatoire)</a:t>
            </a:r>
          </a:p>
          <a:p>
            <a:pPr lvl="1" eaLnBrk="1" hangingPunct="1"/>
            <a:endParaRPr lang="fr-FR" dirty="0"/>
          </a:p>
          <a:p>
            <a:pPr lvl="1" eaLnBrk="1" hangingPunct="1"/>
            <a:endParaRPr lang="fr-FR" dirty="0"/>
          </a:p>
          <a:p>
            <a:pPr lvl="1" eaLnBrk="1" hangingPunct="1"/>
            <a:endParaRPr lang="fr-FR" dirty="0"/>
          </a:p>
          <a:p>
            <a:pPr eaLnBrk="1" hangingPunct="1"/>
            <a:r>
              <a:rPr lang="fr-FR" dirty="0">
                <a:ea typeface="MS Mincho" pitchFamily="49" charset="-128"/>
              </a:rPr>
              <a:t>Les préfixes</a:t>
            </a:r>
          </a:p>
          <a:p>
            <a:pPr lvl="1" eaLnBrk="1" hangingPunct="1"/>
            <a:r>
              <a:rPr lang="fr-FR" dirty="0"/>
              <a:t> Utilisation des préfixes : </a:t>
            </a:r>
            <a:r>
              <a:rPr lang="fr-FR" b="1" i="1" dirty="0">
                <a:solidFill>
                  <a:srgbClr val="C00000"/>
                </a:solidFill>
              </a:rPr>
              <a:t>&lt;</a:t>
            </a:r>
            <a:r>
              <a:rPr lang="fr-FR" b="1" i="1" dirty="0" err="1">
                <a:solidFill>
                  <a:srgbClr val="C00000"/>
                </a:solidFill>
              </a:rPr>
              <a:t>html:html</a:t>
            </a:r>
            <a:r>
              <a:rPr lang="fr-FR" b="1" i="1" dirty="0">
                <a:solidFill>
                  <a:srgbClr val="C00000"/>
                </a:solidFill>
              </a:rPr>
              <a:t> </a:t>
            </a:r>
            <a:r>
              <a:rPr lang="fr-FR" b="1" i="1" dirty="0" err="1">
                <a:solidFill>
                  <a:srgbClr val="C00000"/>
                </a:solidFill>
              </a:rPr>
              <a:t>xmlns:html</a:t>
            </a:r>
            <a:r>
              <a:rPr lang="fr-FR" b="1" i="1" dirty="0">
                <a:solidFill>
                  <a:srgbClr val="C00000"/>
                </a:solidFill>
              </a:rPr>
              <a:t>="… &lt;</a:t>
            </a:r>
            <a:r>
              <a:rPr lang="fr-FR" b="1" i="1" dirty="0" err="1">
                <a:solidFill>
                  <a:srgbClr val="C00000"/>
                </a:solidFill>
              </a:rPr>
              <a:t>html:head</a:t>
            </a:r>
            <a:r>
              <a:rPr lang="fr-FR" b="1" i="1" dirty="0">
                <a:solidFill>
                  <a:srgbClr val="C00000"/>
                </a:solidFill>
              </a:rPr>
              <a:t>… &lt;</a:t>
            </a:r>
            <a:r>
              <a:rPr lang="fr-FR" b="1" i="1" dirty="0" err="1">
                <a:solidFill>
                  <a:srgbClr val="C00000"/>
                </a:solidFill>
              </a:rPr>
              <a:t>html:body</a:t>
            </a:r>
            <a:r>
              <a:rPr lang="fr-FR" b="1" i="1" dirty="0">
                <a:solidFill>
                  <a:srgbClr val="C00000"/>
                </a:solidFill>
              </a:rPr>
              <a:t>…</a:t>
            </a:r>
          </a:p>
          <a:p>
            <a:pPr lvl="1" eaLnBrk="1" hangingPunct="1"/>
            <a:r>
              <a:rPr lang="fr-FR" dirty="0"/>
              <a:t> Préfixes multiples :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145</a:t>
            </a:fld>
            <a:endParaRPr lang="fr-FR"/>
          </a:p>
        </p:txBody>
      </p:sp>
      <p:sp>
        <p:nvSpPr>
          <p:cNvPr id="117762" name="Rectangle 13"/>
          <p:cNvSpPr>
            <a:spLocks noGrp="1" noChangeArrowheads="1"/>
          </p:cNvSpPr>
          <p:nvPr>
            <p:ph type="sldNum" sz="quarter" idx="4294967295"/>
          </p:nvPr>
        </p:nvSpPr>
        <p:spPr>
          <a:xfrm>
            <a:off x="0" y="6362700"/>
            <a:ext cx="762000" cy="488950"/>
          </a:xfrm>
          <a:prstGeom prst="rect">
            <a:avLst/>
          </a:prstGeom>
          <a:noFill/>
        </p:spPr>
        <p:txBody>
          <a:bodyPr/>
          <a:lstStyle/>
          <a:p>
            <a:fld id="{A0AC3DA4-B1B1-4CC5-96DA-42778C12D9A9}" type="slidenum">
              <a:rPr lang="fr-FR" smtClean="0"/>
              <a:pPr/>
              <a:t>145</a:t>
            </a:fld>
            <a:endParaRPr lang="fr-FR" dirty="0"/>
          </a:p>
        </p:txBody>
      </p:sp>
      <p:sp>
        <p:nvSpPr>
          <p:cNvPr id="7" name="ZoneTexte 6"/>
          <p:cNvSpPr txBox="1"/>
          <p:nvPr/>
        </p:nvSpPr>
        <p:spPr>
          <a:xfrm>
            <a:off x="3143240" y="3714752"/>
            <a:ext cx="4688670" cy="141577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1"/>
            <a:r>
              <a:rPr lang="fr-FR" sz="1200" b="1" i="1" u="sng" dirty="0">
                <a:solidFill>
                  <a:schemeClr val="tx1"/>
                </a:solidFill>
              </a:rPr>
              <a:t>Code XML :</a:t>
            </a:r>
          </a:p>
          <a:p>
            <a:pPr marL="0" lvl="1"/>
            <a:r>
              <a:rPr lang="fr-FR" b="1"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 </a:t>
            </a:r>
            <a:r>
              <a:rPr lang="fr-FR" b="1" i="1" dirty="0" err="1">
                <a:solidFill>
                  <a:schemeClr val="tx1"/>
                </a:solidFill>
              </a:rPr>
              <a:t>xmlns:bk</a:t>
            </a:r>
            <a:r>
              <a:rPr lang="fr-FR" i="1" dirty="0">
                <a:solidFill>
                  <a:schemeClr val="tx1"/>
                </a:solidFill>
              </a:rPr>
              <a:t>="…" </a:t>
            </a:r>
            <a:r>
              <a:rPr lang="fr-FR" b="1" i="1" dirty="0" err="1">
                <a:solidFill>
                  <a:schemeClr val="tx1"/>
                </a:solidFill>
              </a:rPr>
              <a:t>xmlns:isbn</a:t>
            </a:r>
            <a:r>
              <a:rPr lang="fr-FR" i="1" dirty="0">
                <a:solidFill>
                  <a:schemeClr val="tx1"/>
                </a:solidFill>
              </a:rPr>
              <a:t>="…"&gt; </a:t>
            </a:r>
          </a:p>
          <a:p>
            <a:pPr marL="0" lvl="1"/>
            <a:r>
              <a:rPr lang="fr-FR" i="1" dirty="0">
                <a:solidFill>
                  <a:schemeClr val="tx1"/>
                </a:solidFill>
              </a:rPr>
              <a:t>	&lt;</a:t>
            </a:r>
            <a:r>
              <a:rPr lang="fr-FR" b="1" i="1" dirty="0" err="1">
                <a:solidFill>
                  <a:schemeClr val="tx1"/>
                </a:solidFill>
              </a:rPr>
              <a:t>bk:</a:t>
            </a:r>
            <a:r>
              <a:rPr lang="fr-FR" i="1" dirty="0" err="1">
                <a:solidFill>
                  <a:schemeClr val="tx1"/>
                </a:solidFill>
              </a:rPr>
              <a:t>title</a:t>
            </a:r>
            <a:r>
              <a:rPr lang="fr-FR" i="1" dirty="0">
                <a:solidFill>
                  <a:schemeClr val="tx1"/>
                </a:solidFill>
              </a:rPr>
              <a:t>…&gt;… &lt;/</a:t>
            </a:r>
            <a:r>
              <a:rPr lang="fr-FR" b="1" i="1" dirty="0" err="1">
                <a:solidFill>
                  <a:schemeClr val="tx1"/>
                </a:solidFill>
              </a:rPr>
              <a:t>bk:</a:t>
            </a:r>
            <a:r>
              <a:rPr lang="fr-FR" i="1" dirty="0" err="1">
                <a:solidFill>
                  <a:schemeClr val="tx1"/>
                </a:solidFill>
              </a:rPr>
              <a:t>title</a:t>
            </a:r>
            <a:r>
              <a:rPr lang="fr-FR" i="1" dirty="0">
                <a:solidFill>
                  <a:schemeClr val="tx1"/>
                </a:solidFill>
              </a:rPr>
              <a:t>&gt; </a:t>
            </a:r>
          </a:p>
          <a:p>
            <a:pPr marL="0" lvl="1"/>
            <a:r>
              <a:rPr lang="fr-FR" i="1" dirty="0">
                <a:solidFill>
                  <a:schemeClr val="tx1"/>
                </a:solidFill>
              </a:rPr>
              <a:t>	&lt;</a:t>
            </a:r>
            <a:r>
              <a:rPr lang="fr-FR" b="1" i="1" dirty="0" err="1">
                <a:solidFill>
                  <a:schemeClr val="tx1"/>
                </a:solidFill>
              </a:rPr>
              <a:t>isbn:</a:t>
            </a:r>
            <a:r>
              <a:rPr lang="fr-FR" i="1" dirty="0" err="1">
                <a:solidFill>
                  <a:schemeClr val="tx1"/>
                </a:solidFill>
              </a:rPr>
              <a:t>number</a:t>
            </a:r>
            <a:r>
              <a:rPr lang="fr-FR" i="1" dirty="0">
                <a:solidFill>
                  <a:schemeClr val="tx1"/>
                </a:solidFill>
              </a:rPr>
              <a:t>…&gt;… &lt;/</a:t>
            </a:r>
            <a:r>
              <a:rPr lang="fr-FR" b="1" i="1" dirty="0" err="1">
                <a:solidFill>
                  <a:schemeClr val="tx1"/>
                </a:solidFill>
              </a:rPr>
              <a:t>isbn:</a:t>
            </a:r>
            <a:r>
              <a:rPr lang="fr-FR" i="1" dirty="0" err="1">
                <a:solidFill>
                  <a:schemeClr val="tx1"/>
                </a:solidFill>
              </a:rPr>
              <a:t>number</a:t>
            </a:r>
            <a:r>
              <a:rPr lang="fr-FR" i="1" dirty="0">
                <a:solidFill>
                  <a:schemeClr val="tx1"/>
                </a:solidFill>
              </a:rPr>
              <a:t>&gt;</a:t>
            </a:r>
          </a:p>
          <a:p>
            <a:pPr marL="0" lvl="1"/>
            <a:r>
              <a:rPr lang="fr-FR"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&gt;</a:t>
            </a:r>
          </a:p>
        </p:txBody>
      </p:sp>
    </p:spTree>
    <p:extLst>
      <p:ext uri="{BB962C8B-B14F-4D97-AF65-F5344CB8AC3E}">
        <p14:creationId xmlns:p14="http://schemas.microsoft.com/office/powerpoint/2010/main" val="32681284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AutoShape 1026"/>
          <p:cNvSpPr>
            <a:spLocks noGrp="1" noChangeArrowheads="1"/>
          </p:cNvSpPr>
          <p:nvPr>
            <p:ph type="title"/>
          </p:nvPr>
        </p:nvSpPr>
        <p:spPr/>
        <p:txBody>
          <a:bodyPr>
            <a:normAutofit/>
          </a:bodyPr>
          <a:lstStyle/>
          <a:p>
            <a:r>
              <a:rPr lang="fr-FR" dirty="0"/>
              <a:t>Les espaces de nom</a:t>
            </a:r>
          </a:p>
        </p:txBody>
      </p:sp>
      <p:sp>
        <p:nvSpPr>
          <p:cNvPr id="118788" name="Rectangle 1027"/>
          <p:cNvSpPr>
            <a:spLocks noGrp="1" noChangeArrowheads="1"/>
          </p:cNvSpPr>
          <p:nvPr>
            <p:ph idx="1"/>
          </p:nvPr>
        </p:nvSpPr>
        <p:spPr/>
        <p:txBody>
          <a:bodyPr>
            <a:normAutofit fontScale="70000" lnSpcReduction="20000"/>
          </a:bodyPr>
          <a:lstStyle/>
          <a:p>
            <a:r>
              <a:rPr lang="fr-FR" dirty="0"/>
              <a:t>La portée d'un espace de nom :</a:t>
            </a:r>
          </a:p>
          <a:p>
            <a:pPr lvl="1" eaLnBrk="1" hangingPunct="1"/>
            <a:r>
              <a:rPr lang="fr-FR" dirty="0"/>
              <a:t> Portée (</a:t>
            </a:r>
            <a:r>
              <a:rPr lang="fr-FR" dirty="0" err="1"/>
              <a:t>scoping</a:t>
            </a:r>
            <a:r>
              <a:rPr lang="fr-FR" dirty="0"/>
              <a:t>): de la balise de déclaration à celle de fin (sauf autres zones ns)</a:t>
            </a:r>
          </a:p>
          <a:p>
            <a:pPr lvl="1" eaLnBrk="1" hangingPunct="1"/>
            <a:endParaRPr lang="fr-FR" sz="1400" dirty="0"/>
          </a:p>
          <a:p>
            <a:pPr lvl="1" eaLnBrk="1" hangingPunct="1"/>
            <a:r>
              <a:rPr lang="fr-FR" dirty="0"/>
              <a:t> Default namespace : </a:t>
            </a:r>
          </a:p>
          <a:p>
            <a:pPr lvl="1" eaLnBrk="1" hangingPunct="1"/>
            <a:endParaRPr lang="fr-FR" dirty="0"/>
          </a:p>
          <a:p>
            <a:pPr lvl="2"/>
            <a:r>
              <a:rPr lang="fr-FR" dirty="0"/>
              <a:t>balises préfixées</a:t>
            </a:r>
          </a:p>
          <a:p>
            <a:pPr lvl="2">
              <a:buNone/>
            </a:pPr>
            <a:r>
              <a:rPr lang="fr-FR" dirty="0"/>
              <a:t>	 pas attributs</a:t>
            </a:r>
          </a:p>
          <a:p>
            <a:pPr lvl="1" eaLnBrk="1" hangingPunct="1"/>
            <a:endParaRPr lang="fr-FR" dirty="0"/>
          </a:p>
          <a:p>
            <a:pPr lvl="1" eaLnBrk="1" hangingPunct="1"/>
            <a:endParaRPr lang="fr-FR" dirty="0"/>
          </a:p>
          <a:p>
            <a:pPr lvl="1" eaLnBrk="1" hangingPunct="1"/>
            <a:r>
              <a:rPr lang="fr-FR" dirty="0"/>
              <a:t> Unicité du ns : 2 ns ayant la même valeur sont considérés identiques. </a:t>
            </a:r>
            <a:br>
              <a:rPr lang="fr-FR" dirty="0"/>
            </a:br>
            <a:r>
              <a:rPr lang="fr-FR" dirty="0"/>
              <a:t>ex: </a:t>
            </a:r>
          </a:p>
          <a:p>
            <a:pPr lvl="1" eaLnBrk="1" hangingPunct="1"/>
            <a:endParaRPr lang="fr-FR" dirty="0"/>
          </a:p>
          <a:p>
            <a:pPr lvl="1" eaLnBrk="1" hangingPunct="1"/>
            <a:endParaRPr lang="fr-FR" dirty="0"/>
          </a:p>
          <a:p>
            <a:pPr lvl="1" eaLnBrk="1" hangingPunct="1"/>
            <a:endParaRPr lang="fr-FR" dirty="0"/>
          </a:p>
          <a:p>
            <a:pPr lvl="1" eaLnBrk="1" hangingPunct="1"/>
            <a:endParaRPr lang="fr-FR" dirty="0"/>
          </a:p>
          <a:p>
            <a:pPr lvl="1" eaLnBrk="1" hangingPunct="1"/>
            <a:endParaRPr lang="fr-FR" dirty="0"/>
          </a:p>
          <a:p>
            <a:pPr marL="2771775" lvl="3" indent="-200025"/>
            <a:r>
              <a:rPr lang="fr-FR" dirty="0"/>
              <a:t>(a non-préfixé car attribut)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146</a:t>
            </a:fld>
            <a:endParaRPr lang="fr-FR"/>
          </a:p>
        </p:txBody>
      </p:sp>
      <p:sp>
        <p:nvSpPr>
          <p:cNvPr id="118786" name="Rectangle 13"/>
          <p:cNvSpPr>
            <a:spLocks noGrp="1" noChangeArrowheads="1"/>
          </p:cNvSpPr>
          <p:nvPr>
            <p:ph type="sldNum" sz="quarter" idx="4294967295"/>
          </p:nvPr>
        </p:nvSpPr>
        <p:spPr>
          <a:xfrm>
            <a:off x="0" y="6362700"/>
            <a:ext cx="762000" cy="488950"/>
          </a:xfrm>
          <a:prstGeom prst="rect">
            <a:avLst/>
          </a:prstGeom>
          <a:noFill/>
        </p:spPr>
        <p:txBody>
          <a:bodyPr/>
          <a:lstStyle/>
          <a:p>
            <a:fld id="{99FCC7CA-2E95-4CD6-B710-24D3F1722910}" type="slidenum">
              <a:rPr lang="fr-FR" smtClean="0"/>
              <a:pPr/>
              <a:t>146</a:t>
            </a:fld>
            <a:endParaRPr lang="fr-FR"/>
          </a:p>
        </p:txBody>
      </p:sp>
      <p:sp>
        <p:nvSpPr>
          <p:cNvPr id="7" name="ZoneTexte 6"/>
          <p:cNvSpPr txBox="1"/>
          <p:nvPr/>
        </p:nvSpPr>
        <p:spPr>
          <a:xfrm>
            <a:off x="3707904" y="2564904"/>
            <a:ext cx="5328592"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i="1" dirty="0"/>
              <a:t>&lt;book </a:t>
            </a:r>
            <a:r>
              <a:rPr lang="fr-FR" b="1" i="1" dirty="0" err="1"/>
              <a:t>xmlns</a:t>
            </a:r>
            <a:r>
              <a:rPr lang="fr-FR" i="1" dirty="0"/>
              <a:t>="…" </a:t>
            </a:r>
            <a:r>
              <a:rPr lang="fr-FR" b="1" i="1" dirty="0" err="1"/>
              <a:t>xmlns:isbn</a:t>
            </a:r>
            <a:r>
              <a:rPr lang="fr-FR" i="1" dirty="0"/>
              <a:t>="…"&gt; </a:t>
            </a:r>
          </a:p>
          <a:p>
            <a:r>
              <a:rPr lang="fr-FR" i="1" dirty="0"/>
              <a:t>	&lt;</a:t>
            </a:r>
            <a:r>
              <a:rPr lang="fr-FR" i="1" dirty="0" err="1"/>
              <a:t>title</a:t>
            </a:r>
            <a:r>
              <a:rPr lang="fr-FR" i="1" dirty="0"/>
              <a:t>…&gt;… &lt;/</a:t>
            </a:r>
            <a:r>
              <a:rPr lang="fr-FR" i="1" dirty="0" err="1"/>
              <a:t>title</a:t>
            </a:r>
            <a:r>
              <a:rPr lang="fr-FR" i="1" dirty="0"/>
              <a:t>&gt; </a:t>
            </a:r>
          </a:p>
          <a:p>
            <a:r>
              <a:rPr lang="fr-FR" i="1" dirty="0"/>
              <a:t>	&lt;</a:t>
            </a:r>
            <a:r>
              <a:rPr lang="fr-FR" b="1" i="1" dirty="0" err="1"/>
              <a:t>isbn:</a:t>
            </a:r>
            <a:r>
              <a:rPr lang="fr-FR" i="1" dirty="0" err="1"/>
              <a:t>number</a:t>
            </a:r>
            <a:r>
              <a:rPr lang="fr-FR" i="1" dirty="0"/>
              <a:t>…&gt;… &lt;/</a:t>
            </a:r>
            <a:r>
              <a:rPr lang="fr-FR" b="1" i="1" dirty="0" err="1"/>
              <a:t>isbn:</a:t>
            </a:r>
            <a:r>
              <a:rPr lang="fr-FR" i="1" dirty="0" err="1"/>
              <a:t>number</a:t>
            </a:r>
            <a:r>
              <a:rPr lang="fr-FR" i="1" dirty="0"/>
              <a:t>&gt;</a:t>
            </a:r>
          </a:p>
          <a:p>
            <a:r>
              <a:rPr lang="fr-FR" i="1" dirty="0"/>
              <a:t>&lt;/book&gt;</a:t>
            </a:r>
            <a:endParaRPr lang="fr-FR" dirty="0"/>
          </a:p>
        </p:txBody>
      </p:sp>
      <p:sp>
        <p:nvSpPr>
          <p:cNvPr id="8" name="Rectangle 7"/>
          <p:cNvSpPr/>
          <p:nvPr/>
        </p:nvSpPr>
        <p:spPr>
          <a:xfrm>
            <a:off x="539552" y="4809926"/>
            <a:ext cx="799288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t>&lt;x </a:t>
            </a:r>
            <a:r>
              <a:rPr lang="fr-FR" b="1" i="1" dirty="0"/>
              <a:t>xmlns:ns1</a:t>
            </a:r>
            <a:r>
              <a:rPr lang="fr-FR" i="1" dirty="0"/>
              <a:t>="http://www.w3.org" </a:t>
            </a:r>
            <a:r>
              <a:rPr lang="fr-FR" b="1" i="1" dirty="0"/>
              <a:t>xmlns:ns2</a:t>
            </a:r>
            <a:r>
              <a:rPr lang="fr-FR" i="1" dirty="0"/>
              <a:t>=</a:t>
            </a:r>
            <a:r>
              <a:rPr lang="fr-FR" i="1" dirty="0">
                <a:hlinkClick r:id="rId3"/>
              </a:rPr>
              <a:t>http://www.w3.org</a:t>
            </a:r>
            <a:r>
              <a:rPr lang="fr-FR" i="1" dirty="0"/>
              <a:t> &gt;</a:t>
            </a:r>
            <a:br>
              <a:rPr lang="fr-FR" i="1" dirty="0"/>
            </a:br>
            <a:r>
              <a:rPr lang="fr-FR" i="1" dirty="0"/>
              <a:t>&lt;</a:t>
            </a:r>
            <a:r>
              <a:rPr lang="fr-FR" i="1" dirty="0" err="1"/>
              <a:t>bad</a:t>
            </a:r>
            <a:r>
              <a:rPr lang="fr-FR" i="1" dirty="0"/>
              <a:t> </a:t>
            </a:r>
            <a:r>
              <a:rPr lang="fr-FR" b="1" i="1" dirty="0"/>
              <a:t>ns1:a</a:t>
            </a:r>
            <a:r>
              <a:rPr lang="fr-FR" i="1" dirty="0"/>
              <a:t>="1" </a:t>
            </a:r>
            <a:r>
              <a:rPr lang="fr-FR" b="1" i="1" dirty="0"/>
              <a:t>ns2:a</a:t>
            </a:r>
            <a:r>
              <a:rPr lang="fr-FR" i="1" dirty="0"/>
              <a:t>="2" /&gt;</a:t>
            </a:r>
          </a:p>
          <a:p>
            <a:r>
              <a:rPr lang="fr-FR" i="1" dirty="0"/>
              <a:t>&lt;good </a:t>
            </a:r>
            <a:r>
              <a:rPr lang="fr-FR" b="1" i="1" dirty="0"/>
              <a:t>a</a:t>
            </a:r>
            <a:r>
              <a:rPr lang="fr-FR" i="1" dirty="0"/>
              <a:t>="1" </a:t>
            </a:r>
            <a:r>
              <a:rPr lang="fr-FR" b="1" i="1" dirty="0"/>
              <a:t>ns2:a</a:t>
            </a:r>
            <a:r>
              <a:rPr lang="fr-FR" i="1" dirty="0"/>
              <a:t>="2" /&gt; </a:t>
            </a:r>
            <a:endParaRPr lang="fr-FR" dirty="0"/>
          </a:p>
        </p:txBody>
      </p:sp>
    </p:spTree>
    <p:extLst>
      <p:ext uri="{BB962C8B-B14F-4D97-AF65-F5344CB8AC3E}">
        <p14:creationId xmlns:p14="http://schemas.microsoft.com/office/powerpoint/2010/main" val="36260791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AutoShape 2"/>
          <p:cNvSpPr>
            <a:spLocks noGrp="1" noChangeArrowheads="1"/>
          </p:cNvSpPr>
          <p:nvPr>
            <p:ph type="title"/>
          </p:nvPr>
        </p:nvSpPr>
        <p:spPr/>
        <p:txBody>
          <a:bodyPr/>
          <a:lstStyle/>
          <a:p>
            <a:pPr eaLnBrk="1" hangingPunct="1"/>
            <a:r>
              <a:rPr lang="fr-FR"/>
              <a:t>Les espaces de nom</a:t>
            </a:r>
          </a:p>
        </p:txBody>
      </p:sp>
      <p:sp>
        <p:nvSpPr>
          <p:cNvPr id="1660931" name="Rectangle 3"/>
          <p:cNvSpPr>
            <a:spLocks noGrp="1" noChangeArrowheads="1"/>
          </p:cNvSpPr>
          <p:nvPr>
            <p:ph idx="1"/>
          </p:nvPr>
        </p:nvSpPr>
        <p:spPr/>
        <p:txBody>
          <a:bodyPr>
            <a:normAutofit lnSpcReduction="10000"/>
          </a:bodyPr>
          <a:lstStyle/>
          <a:p>
            <a:r>
              <a:rPr lang="fr-FR"/>
              <a:t>Choisir le NS par défaut</a:t>
            </a:r>
          </a:p>
          <a:p>
            <a:pPr lvl="1"/>
            <a:endParaRPr lang="fr-FR"/>
          </a:p>
          <a:p>
            <a:pPr lvl="1"/>
            <a:r>
              <a:rPr lang="fr-FR"/>
              <a:t> attention au choix du NS par défaut, il n'est pas anodin</a:t>
            </a:r>
          </a:p>
          <a:p>
            <a:pPr lvl="1"/>
            <a:endParaRPr lang="fr-FR"/>
          </a:p>
          <a:p>
            <a:pPr lvl="1"/>
            <a:r>
              <a:rPr lang="fr-FR"/>
              <a:t> il est préférable de l'appliquer au document de sortie final en cas de transformation</a:t>
            </a:r>
          </a:p>
          <a:p>
            <a:pPr lvl="1"/>
            <a:endParaRPr lang="fr-FR"/>
          </a:p>
          <a:p>
            <a:pPr lvl="1"/>
            <a:r>
              <a:rPr lang="fr-FR"/>
              <a:t> ou, certains parseurs ne gérant pas bien les espaces de nom, il est préférable d'appliquer le NS par défaut à ce parseur</a:t>
            </a:r>
          </a:p>
        </p:txBody>
      </p:sp>
      <p:sp>
        <p:nvSpPr>
          <p:cNvPr id="5" name="Rectangle 13"/>
          <p:cNvSpPr>
            <a:spLocks noGrp="1" noChangeArrowheads="1"/>
          </p:cNvSpPr>
          <p:nvPr>
            <p:ph type="sldNum" sz="quarter" idx="12"/>
          </p:nvPr>
        </p:nvSpPr>
        <p:spPr>
          <a:ln/>
        </p:spPr>
        <p:txBody>
          <a:bodyPr/>
          <a:lstStyle/>
          <a:p>
            <a:pPr>
              <a:defRPr/>
            </a:pPr>
            <a:fld id="{ED4F2F84-E572-410D-B3B8-9868BA45B7B4}" type="slidenum">
              <a:rPr lang="fr-FR"/>
              <a:pPr>
                <a:defRPr/>
              </a:pPr>
              <a:t>147</a:t>
            </a:fld>
            <a:endParaRPr lang="fr-FR"/>
          </a:p>
        </p:txBody>
      </p:sp>
      <p:sp>
        <p:nvSpPr>
          <p:cNvPr id="1660932"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6354" name="AutoShape 2050"/>
          <p:cNvSpPr>
            <a:spLocks noGrp="1" noChangeArrowheads="1"/>
          </p:cNvSpPr>
          <p:nvPr>
            <p:ph type="title"/>
          </p:nvPr>
        </p:nvSpPr>
        <p:spPr/>
        <p:txBody>
          <a:bodyPr/>
          <a:lstStyle/>
          <a:p>
            <a:pPr eaLnBrk="1" hangingPunct="1"/>
            <a:r>
              <a:rPr lang="fr-FR"/>
              <a:t>Les espaces de nom</a:t>
            </a:r>
          </a:p>
        </p:txBody>
      </p:sp>
      <p:sp>
        <p:nvSpPr>
          <p:cNvPr id="1636355" name="Rectangle 2051"/>
          <p:cNvSpPr>
            <a:spLocks noGrp="1" noChangeArrowheads="1"/>
          </p:cNvSpPr>
          <p:nvPr>
            <p:ph idx="1"/>
          </p:nvPr>
        </p:nvSpPr>
        <p:spPr/>
        <p:txBody>
          <a:bodyPr>
            <a:normAutofit fontScale="85000" lnSpcReduction="20000"/>
          </a:bodyPr>
          <a:lstStyle/>
          <a:p>
            <a:r>
              <a:rPr lang="fr-FR" dirty="0"/>
              <a:t>Les </a:t>
            </a:r>
            <a:r>
              <a:rPr lang="fr-FR" dirty="0" err="1"/>
              <a:t>namespaces</a:t>
            </a:r>
            <a:r>
              <a:rPr lang="fr-FR" dirty="0"/>
              <a:t> et la combinaison de vocabulaires multiples</a:t>
            </a:r>
          </a:p>
          <a:p>
            <a:pPr lvl="1"/>
            <a:r>
              <a:rPr lang="fr-FR" dirty="0"/>
              <a:t> les </a:t>
            </a:r>
            <a:r>
              <a:rPr lang="fr-FR" dirty="0" err="1"/>
              <a:t>namespaces</a:t>
            </a:r>
            <a:r>
              <a:rPr lang="fr-FR" dirty="0"/>
              <a:t> permettent de mélanger des vocabulaires différents</a:t>
            </a:r>
          </a:p>
          <a:p>
            <a:pPr lvl="1"/>
            <a:r>
              <a:rPr lang="fr-FR" dirty="0"/>
              <a:t> Exemples :</a:t>
            </a:r>
          </a:p>
          <a:p>
            <a:pPr lvl="2"/>
            <a:r>
              <a:rPr lang="fr-FR" dirty="0"/>
              <a:t>"</a:t>
            </a:r>
            <a:r>
              <a:rPr lang="fr-FR" sz="2800" b="1" dirty="0" err="1">
                <a:solidFill>
                  <a:schemeClr val="accent1"/>
                </a:solidFill>
              </a:rPr>
              <a:t>xs</a:t>
            </a:r>
            <a:r>
              <a:rPr lang="fr-FR" dirty="0"/>
              <a:t>:" pour les schémas</a:t>
            </a:r>
          </a:p>
          <a:p>
            <a:pPr lvl="2"/>
            <a:r>
              <a:rPr lang="fr-FR" dirty="0"/>
              <a:t> "</a:t>
            </a:r>
            <a:r>
              <a:rPr lang="fr-FR" sz="2800" b="1" dirty="0" err="1">
                <a:solidFill>
                  <a:schemeClr val="accent1"/>
                </a:solidFill>
              </a:rPr>
              <a:t>xsl</a:t>
            </a:r>
            <a:r>
              <a:rPr lang="fr-FR" dirty="0"/>
              <a:t>:" pour le </a:t>
            </a:r>
            <a:r>
              <a:rPr lang="fr-FR" dirty="0" err="1"/>
              <a:t>xslt</a:t>
            </a:r>
            <a:endParaRPr lang="fr-FR" dirty="0"/>
          </a:p>
          <a:p>
            <a:pPr lvl="2"/>
            <a:r>
              <a:rPr lang="fr-FR" dirty="0"/>
              <a:t> "</a:t>
            </a:r>
            <a:r>
              <a:rPr lang="fr-FR" sz="2800" b="1" dirty="0" err="1">
                <a:solidFill>
                  <a:schemeClr val="accent1"/>
                </a:solidFill>
              </a:rPr>
              <a:t>fo</a:t>
            </a:r>
            <a:r>
              <a:rPr lang="fr-FR" dirty="0"/>
              <a:t>:" pour </a:t>
            </a:r>
            <a:r>
              <a:rPr lang="fr-FR" dirty="0" err="1"/>
              <a:t>xsl</a:t>
            </a:r>
            <a:r>
              <a:rPr lang="fr-FR" dirty="0"/>
              <a:t>-</a:t>
            </a:r>
            <a:r>
              <a:rPr lang="fr-FR" dirty="0" err="1"/>
              <a:t>fo</a:t>
            </a:r>
            <a:endParaRPr lang="fr-FR" dirty="0"/>
          </a:p>
          <a:p>
            <a:pPr lvl="2"/>
            <a:r>
              <a:rPr lang="fr-FR" dirty="0"/>
              <a:t> "</a:t>
            </a:r>
            <a:r>
              <a:rPr lang="fr-FR" sz="2800" b="1" dirty="0" err="1">
                <a:solidFill>
                  <a:schemeClr val="accent1"/>
                </a:solidFill>
              </a:rPr>
              <a:t>svg</a:t>
            </a:r>
            <a:r>
              <a:rPr lang="fr-FR" dirty="0"/>
              <a:t>:" pour SVG</a:t>
            </a:r>
          </a:p>
          <a:p>
            <a:pPr lvl="2"/>
            <a:r>
              <a:rPr lang="fr-FR" dirty="0"/>
              <a:t> "</a:t>
            </a:r>
            <a:r>
              <a:rPr lang="fr-FR" sz="2800" b="1" dirty="0" err="1">
                <a:solidFill>
                  <a:schemeClr val="accent1"/>
                </a:solidFill>
              </a:rPr>
              <a:t>xf</a:t>
            </a:r>
            <a:r>
              <a:rPr lang="fr-FR" dirty="0"/>
              <a:t>:" pour </a:t>
            </a:r>
            <a:r>
              <a:rPr lang="fr-FR" dirty="0" err="1"/>
              <a:t>XForms</a:t>
            </a:r>
            <a:endParaRPr lang="fr-FR" dirty="0"/>
          </a:p>
          <a:p>
            <a:pPr lvl="2"/>
            <a:r>
              <a:rPr lang="fr-FR" dirty="0"/>
              <a:t> …</a:t>
            </a:r>
          </a:p>
          <a:p>
            <a:pPr lvl="1"/>
            <a:endParaRPr lang="fr-FR" dirty="0"/>
          </a:p>
          <a:p>
            <a:pPr lvl="1"/>
            <a:r>
              <a:rPr lang="fr-FR" dirty="0"/>
              <a:t> Il est préférable d'utiliser les notations les plus courantes afin de se faciliter le travail et le travail des autres et aussi d'éviter les problèmes</a:t>
            </a:r>
          </a:p>
        </p:txBody>
      </p:sp>
      <p:sp>
        <p:nvSpPr>
          <p:cNvPr id="5" name="Rectangle 13"/>
          <p:cNvSpPr>
            <a:spLocks noGrp="1" noChangeArrowheads="1"/>
          </p:cNvSpPr>
          <p:nvPr>
            <p:ph type="sldNum" sz="quarter" idx="12"/>
          </p:nvPr>
        </p:nvSpPr>
        <p:spPr>
          <a:ln/>
        </p:spPr>
        <p:txBody>
          <a:bodyPr/>
          <a:lstStyle/>
          <a:p>
            <a:pPr>
              <a:defRPr/>
            </a:pPr>
            <a:fld id="{8700A5F2-9DD7-4920-B4EF-6A046AAF3CDC}" type="slidenum">
              <a:rPr lang="fr-FR"/>
              <a:pPr>
                <a:defRPr/>
              </a:pPr>
              <a:t>148</a:t>
            </a:fld>
            <a:endParaRPr lang="fr-F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02" name="AutoShape 2050"/>
          <p:cNvSpPr>
            <a:spLocks noGrp="1" noChangeArrowheads="1"/>
          </p:cNvSpPr>
          <p:nvPr>
            <p:ph type="title"/>
          </p:nvPr>
        </p:nvSpPr>
        <p:spPr/>
        <p:txBody>
          <a:bodyPr/>
          <a:lstStyle/>
          <a:p>
            <a:pPr eaLnBrk="1" hangingPunct="1"/>
            <a:r>
              <a:rPr lang="fr-FR"/>
              <a:t>Les espaces de nom</a:t>
            </a:r>
          </a:p>
        </p:txBody>
      </p:sp>
      <p:sp>
        <p:nvSpPr>
          <p:cNvPr id="1638403" name="Rectangle 2051"/>
          <p:cNvSpPr>
            <a:spLocks noGrp="1" noChangeArrowheads="1"/>
          </p:cNvSpPr>
          <p:nvPr>
            <p:ph idx="1"/>
          </p:nvPr>
        </p:nvSpPr>
        <p:spPr/>
        <p:txBody>
          <a:bodyPr/>
          <a:lstStyle/>
          <a:p>
            <a:r>
              <a:rPr lang="fr-FR"/>
              <a:t>Exemple XHTML, SVG, XForms</a:t>
            </a:r>
          </a:p>
          <a:p>
            <a:pPr lvl="1"/>
            <a:r>
              <a:rPr lang="fr-FR"/>
              <a:t> XHTML, SVG, XForms</a:t>
            </a:r>
          </a:p>
          <a:p>
            <a:pPr lvl="1"/>
            <a:r>
              <a:rPr lang="fr-FR"/>
              <a:t> Cf. site Internet de Mozilla</a:t>
            </a:r>
          </a:p>
          <a:p>
            <a:pPr lvl="1"/>
            <a:r>
              <a:rPr lang="fr-FR"/>
              <a:t> Attention : XForms n'est pas encore très portable</a:t>
            </a:r>
          </a:p>
          <a:p>
            <a:pPr lvl="1"/>
            <a:endParaRPr lang="fr-FR"/>
          </a:p>
          <a:p>
            <a:r>
              <a:rPr lang="fr-FR"/>
              <a:t>Exemple XML, XHTML, XSLT</a:t>
            </a:r>
          </a:p>
          <a:p>
            <a:pPr lvl="1"/>
            <a:r>
              <a:rPr lang="fr-FR"/>
              <a:t> Faisons un petit exemple de fichier XML mixant XML, XSLT et XHTML</a:t>
            </a:r>
          </a:p>
        </p:txBody>
      </p:sp>
      <p:sp>
        <p:nvSpPr>
          <p:cNvPr id="5" name="Rectangle 13"/>
          <p:cNvSpPr>
            <a:spLocks noGrp="1" noChangeArrowheads="1"/>
          </p:cNvSpPr>
          <p:nvPr>
            <p:ph type="sldNum" sz="quarter" idx="12"/>
          </p:nvPr>
        </p:nvSpPr>
        <p:spPr>
          <a:ln/>
        </p:spPr>
        <p:txBody>
          <a:bodyPr/>
          <a:lstStyle/>
          <a:p>
            <a:pPr>
              <a:defRPr/>
            </a:pPr>
            <a:fld id="{B8E86AE8-DF23-4E10-BFB7-5419DE8A6105}" type="slidenum">
              <a:rPr lang="fr-FR"/>
              <a:pPr>
                <a:defRPr/>
              </a:pPr>
              <a:t>149</a:t>
            </a:fld>
            <a:endParaRPr lang="fr-FR"/>
          </a:p>
        </p:txBody>
      </p:sp>
      <p:sp>
        <p:nvSpPr>
          <p:cNvPr id="1638404" name="Text Box 2052"/>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p:cNvSpPr>
            <a:spLocks noGrp="1" noChangeArrowheads="1"/>
          </p:cNvSpPr>
          <p:nvPr>
            <p:ph type="title"/>
          </p:nvPr>
        </p:nvSpPr>
        <p:spPr/>
        <p:txBody>
          <a:bodyPr/>
          <a:lstStyle/>
          <a:p>
            <a:r>
              <a:rPr lang="fr-FR" dirty="0"/>
              <a:t>Web 2.0, bonnes pratiques</a:t>
            </a:r>
          </a:p>
        </p:txBody>
      </p:sp>
      <p:sp>
        <p:nvSpPr>
          <p:cNvPr id="2224131" name="Rectangle 3"/>
          <p:cNvSpPr>
            <a:spLocks noGrp="1" noChangeArrowheads="1"/>
          </p:cNvSpPr>
          <p:nvPr>
            <p:ph idx="1"/>
          </p:nvPr>
        </p:nvSpPr>
        <p:spPr/>
        <p:txBody>
          <a:bodyPr>
            <a:normAutofit/>
          </a:bodyPr>
          <a:lstStyle/>
          <a:p>
            <a:pPr marL="0" indent="0">
              <a:buFont typeface="Arial" charset="0"/>
              <a:buNone/>
              <a:defRPr/>
            </a:pPr>
            <a:r>
              <a:rPr lang="fr-FR" b="1" dirty="0"/>
              <a:t>Séparation des technologie selon leur usage :</a:t>
            </a:r>
          </a:p>
          <a:p>
            <a:pPr lvl="1">
              <a:defRPr/>
            </a:pPr>
            <a:r>
              <a:rPr lang="fr-FR" b="1" dirty="0"/>
              <a:t>Contenu</a:t>
            </a:r>
            <a:r>
              <a:rPr lang="fr-FR" dirty="0"/>
              <a:t> (HTML, XHTML, XML, texte, JSON…)</a:t>
            </a:r>
          </a:p>
          <a:p>
            <a:pPr lvl="1">
              <a:defRPr/>
            </a:pPr>
            <a:endParaRPr lang="fr-FR" dirty="0"/>
          </a:p>
          <a:p>
            <a:pPr lvl="1">
              <a:defRPr/>
            </a:pPr>
            <a:r>
              <a:rPr lang="fr-FR" b="1" dirty="0"/>
              <a:t>Mise en forme</a:t>
            </a:r>
            <a:r>
              <a:rPr lang="fr-FR" dirty="0"/>
              <a:t> (CSS, XSL-T, graphiques, SVG, Adobe Flash…)</a:t>
            </a:r>
          </a:p>
          <a:p>
            <a:pPr lvl="1">
              <a:defRPr/>
            </a:pPr>
            <a:endParaRPr lang="fr-FR" dirty="0"/>
          </a:p>
          <a:p>
            <a:pPr lvl="1">
              <a:defRPr/>
            </a:pPr>
            <a:r>
              <a:rPr lang="fr-FR" b="1" u="sng" dirty="0"/>
              <a:t>Formats d'échanges</a:t>
            </a:r>
            <a:r>
              <a:rPr lang="fr-FR" dirty="0"/>
              <a:t> (SOAP, REST, binaire, XSL-FO…)</a:t>
            </a:r>
          </a:p>
          <a:p>
            <a:pPr lvl="1">
              <a:defRPr/>
            </a:pPr>
            <a:endParaRPr lang="fr-FR" dirty="0"/>
          </a:p>
          <a:p>
            <a:pPr lvl="1">
              <a:defRPr/>
            </a:pPr>
            <a:r>
              <a:rPr lang="fr-FR" b="1" u="sng" dirty="0"/>
              <a:t>Interactivité</a:t>
            </a:r>
            <a:r>
              <a:rPr lang="fr-FR" dirty="0"/>
              <a:t> côté </a:t>
            </a:r>
            <a:r>
              <a:rPr lang="fr-FR" b="1" u="sng" dirty="0"/>
              <a:t>client</a:t>
            </a:r>
            <a:r>
              <a:rPr lang="fr-FR" dirty="0"/>
              <a:t> (JS, Flash Player, JVM…)</a:t>
            </a:r>
          </a:p>
          <a:p>
            <a:pPr lvl="1">
              <a:defRPr/>
            </a:pPr>
            <a:endParaRPr lang="fr-FR" dirty="0"/>
          </a:p>
        </p:txBody>
      </p:sp>
      <p:sp>
        <p:nvSpPr>
          <p:cNvPr id="5" name="Rectangle 13"/>
          <p:cNvSpPr>
            <a:spLocks noGrp="1" noChangeArrowheads="1"/>
          </p:cNvSpPr>
          <p:nvPr>
            <p:ph type="sldNum" sz="quarter" idx="12"/>
          </p:nvPr>
        </p:nvSpPr>
        <p:spPr/>
        <p:txBody>
          <a:bodyPr/>
          <a:lstStyle/>
          <a:p>
            <a:pPr>
              <a:defRPr/>
            </a:pPr>
            <a:fld id="{8C44B065-994A-4996-AA06-0A0348CEACCE}" type="slidenum">
              <a:rPr lang="fr-FR"/>
              <a:pPr>
                <a:defRPr/>
              </a:pPr>
              <a:t>15</a:t>
            </a:fld>
            <a:endParaRPr lang="fr-FR"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5026" name="AutoShape 2"/>
          <p:cNvSpPr>
            <a:spLocks noGrp="1" noChangeArrowheads="1"/>
          </p:cNvSpPr>
          <p:nvPr>
            <p:ph type="title"/>
          </p:nvPr>
        </p:nvSpPr>
        <p:spPr/>
        <p:txBody>
          <a:bodyPr/>
          <a:lstStyle/>
          <a:p>
            <a:pPr eaLnBrk="1" hangingPunct="1"/>
            <a:r>
              <a:rPr lang="fr-FR"/>
              <a:t>Les espaces de nom</a:t>
            </a:r>
          </a:p>
        </p:txBody>
      </p:sp>
      <p:sp>
        <p:nvSpPr>
          <p:cNvPr id="1665027" name="Rectangle 3"/>
          <p:cNvSpPr>
            <a:spLocks noGrp="1" noChangeArrowheads="1"/>
          </p:cNvSpPr>
          <p:nvPr>
            <p:ph idx="1"/>
          </p:nvPr>
        </p:nvSpPr>
        <p:spPr/>
        <p:txBody>
          <a:bodyPr/>
          <a:lstStyle/>
          <a:p>
            <a:r>
              <a:rPr lang="fr-FR" dirty="0"/>
              <a:t>Les erreurs à ne pas faire</a:t>
            </a:r>
          </a:p>
          <a:p>
            <a:pPr lvl="1"/>
            <a:r>
              <a:rPr lang="fr-FR" dirty="0"/>
              <a:t> </a:t>
            </a:r>
            <a:r>
              <a:rPr lang="fr-FR" b="1" dirty="0"/>
              <a:t>nommer</a:t>
            </a:r>
            <a:r>
              <a:rPr lang="fr-FR" dirty="0"/>
              <a:t> 2 espaces de noms </a:t>
            </a:r>
            <a:r>
              <a:rPr lang="fr-FR" b="1" dirty="0"/>
              <a:t>pareil</a:t>
            </a:r>
          </a:p>
          <a:p>
            <a:pPr lvl="1"/>
            <a:r>
              <a:rPr lang="fr-FR" dirty="0"/>
              <a:t> </a:t>
            </a:r>
            <a:r>
              <a:rPr lang="fr-FR" b="1" dirty="0"/>
              <a:t>certains espaces de noms </a:t>
            </a:r>
            <a:r>
              <a:rPr lang="fr-FR" dirty="0"/>
              <a:t>génériques sont </a:t>
            </a:r>
            <a:r>
              <a:rPr lang="fr-FR" b="1" dirty="0"/>
              <a:t>obligatoires</a:t>
            </a:r>
          </a:p>
          <a:p>
            <a:pPr lvl="1"/>
            <a:r>
              <a:rPr lang="fr-FR" dirty="0"/>
              <a:t> il ne faut </a:t>
            </a:r>
            <a:r>
              <a:rPr lang="fr-FR" b="1" dirty="0"/>
              <a:t>pas</a:t>
            </a:r>
            <a:r>
              <a:rPr lang="fr-FR" dirty="0"/>
              <a:t> mettre </a:t>
            </a:r>
            <a:r>
              <a:rPr lang="fr-FR" b="1" dirty="0"/>
              <a:t>d'espace</a:t>
            </a:r>
            <a:r>
              <a:rPr lang="fr-FR" dirty="0"/>
              <a:t> </a:t>
            </a:r>
            <a:r>
              <a:rPr lang="fr-FR" b="1" dirty="0"/>
              <a:t>de</a:t>
            </a:r>
            <a:r>
              <a:rPr lang="fr-FR" dirty="0"/>
              <a:t> </a:t>
            </a:r>
            <a:r>
              <a:rPr lang="fr-FR" b="1" dirty="0"/>
              <a:t>nom</a:t>
            </a:r>
            <a:r>
              <a:rPr lang="fr-FR" dirty="0"/>
              <a:t> trop </a:t>
            </a:r>
            <a:r>
              <a:rPr lang="fr-FR" b="1" dirty="0"/>
              <a:t>simple</a:t>
            </a:r>
          </a:p>
          <a:p>
            <a:pPr lvl="1"/>
            <a:r>
              <a:rPr lang="fr-FR" b="1" dirty="0"/>
              <a:t>se</a:t>
            </a:r>
            <a:r>
              <a:rPr lang="fr-FR" dirty="0"/>
              <a:t> </a:t>
            </a:r>
            <a:r>
              <a:rPr lang="fr-FR" b="1" dirty="0"/>
              <a:t>tromper</a:t>
            </a:r>
            <a:r>
              <a:rPr lang="fr-FR" dirty="0"/>
              <a:t> dans le </a:t>
            </a:r>
            <a:r>
              <a:rPr lang="fr-FR" b="1" dirty="0"/>
              <a:t>préfixe</a:t>
            </a:r>
          </a:p>
          <a:p>
            <a:pPr lvl="1"/>
            <a:r>
              <a:rPr lang="fr-FR" dirty="0"/>
              <a:t> </a:t>
            </a:r>
            <a:r>
              <a:rPr lang="fr-FR" b="1" dirty="0"/>
              <a:t>ou</a:t>
            </a:r>
            <a:r>
              <a:rPr lang="fr-FR" dirty="0"/>
              <a:t> </a:t>
            </a:r>
            <a:r>
              <a:rPr lang="fr-FR" b="1" dirty="0"/>
              <a:t>utiliser</a:t>
            </a:r>
            <a:r>
              <a:rPr lang="fr-FR" dirty="0"/>
              <a:t> </a:t>
            </a:r>
            <a:r>
              <a:rPr lang="fr-FR" b="1" dirty="0"/>
              <a:t>des</a:t>
            </a:r>
            <a:r>
              <a:rPr lang="fr-FR" dirty="0"/>
              <a:t> </a:t>
            </a:r>
            <a:r>
              <a:rPr lang="fr-FR" b="1" dirty="0"/>
              <a:t>préfixes</a:t>
            </a:r>
            <a:r>
              <a:rPr lang="fr-FR" dirty="0"/>
              <a:t> </a:t>
            </a:r>
            <a:r>
              <a:rPr lang="fr-FR" b="1" dirty="0"/>
              <a:t>différents</a:t>
            </a:r>
            <a:r>
              <a:rPr lang="fr-FR" dirty="0"/>
              <a:t> pour le même langage</a:t>
            </a:r>
          </a:p>
        </p:txBody>
      </p:sp>
      <p:sp>
        <p:nvSpPr>
          <p:cNvPr id="5" name="Rectangle 13"/>
          <p:cNvSpPr>
            <a:spLocks noGrp="1" noChangeArrowheads="1"/>
          </p:cNvSpPr>
          <p:nvPr>
            <p:ph type="sldNum" sz="quarter" idx="12"/>
          </p:nvPr>
        </p:nvSpPr>
        <p:spPr>
          <a:ln/>
        </p:spPr>
        <p:txBody>
          <a:bodyPr/>
          <a:lstStyle/>
          <a:p>
            <a:pPr>
              <a:defRPr/>
            </a:pPr>
            <a:fld id="{2B5BACB7-C702-4A4A-95F3-13B1110EBD27}" type="slidenum">
              <a:rPr lang="fr-FR"/>
              <a:pPr>
                <a:defRPr/>
              </a:pPr>
              <a:t>150</a:t>
            </a:fld>
            <a:endParaRPr lang="fr-F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définition des données </a:t>
            </a:r>
            <a:br>
              <a:rPr lang="fr-FR" dirty="0"/>
            </a:br>
            <a:r>
              <a:rPr lang="fr-FR" dirty="0"/>
              <a:t>JSON SCHEMA</a:t>
            </a:r>
          </a:p>
        </p:txBody>
      </p:sp>
      <p:sp>
        <p:nvSpPr>
          <p:cNvPr id="8" name="Espace réservé du texte 7"/>
          <p:cNvSpPr>
            <a:spLocks noGrp="1"/>
          </p:cNvSpPr>
          <p:nvPr>
            <p:ph type="body" idx="1"/>
          </p:nvPr>
        </p:nvSpPr>
        <p:spPr/>
        <p:txBody>
          <a:bodyPr/>
          <a:lstStyle/>
          <a:p>
            <a:r>
              <a:rPr lang="fr-FR" dirty="0"/>
              <a:t>JSON SCHEMA</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définition des données </a:t>
            </a:r>
            <a:br>
              <a:rPr lang="fr-FR" dirty="0"/>
            </a:br>
            <a:r>
              <a:rPr lang="fr-FR" dirty="0"/>
              <a:t>JSON SCHEMA</a:t>
            </a:r>
          </a:p>
        </p:txBody>
      </p:sp>
      <p:sp>
        <p:nvSpPr>
          <p:cNvPr id="6" name="Espace réservé du contenu 5"/>
          <p:cNvSpPr>
            <a:spLocks noGrp="1"/>
          </p:cNvSpPr>
          <p:nvPr>
            <p:ph idx="1"/>
          </p:nvPr>
        </p:nvSpPr>
        <p:spPr/>
        <p:txBody>
          <a:bodyPr/>
          <a:lstStyle/>
          <a:p>
            <a:r>
              <a:rPr lang="fr-FR" dirty="0"/>
              <a:t>Mettre en place des </a:t>
            </a:r>
            <a:r>
              <a:rPr lang="fr-FR" dirty="0" err="1"/>
              <a:t>schema</a:t>
            </a:r>
            <a:r>
              <a:rPr lang="fr-FR" dirty="0"/>
              <a:t> </a:t>
            </a:r>
          </a:p>
          <a:p>
            <a:endParaRPr lang="fr-FR" dirty="0"/>
          </a:p>
          <a:p>
            <a:r>
              <a:rPr lang="fr-FR" dirty="0"/>
              <a:t>contrôler les </a:t>
            </a:r>
            <a:r>
              <a:rPr lang="fr-FR" dirty="0" err="1"/>
              <a:t>json</a:t>
            </a:r>
            <a:endParaRPr lang="fr-FR" dirty="0"/>
          </a:p>
          <a:p>
            <a:endParaRPr lang="fr-FR" dirty="0"/>
          </a:p>
          <a:p>
            <a:r>
              <a:rPr lang="fr-FR" dirty="0"/>
              <a:t>structure </a:t>
            </a:r>
            <a:r>
              <a:rPr lang="fr-FR" dirty="0" err="1"/>
              <a:t>json</a:t>
            </a:r>
            <a:endParaRPr lang="fr-FR" dirty="0"/>
          </a:p>
          <a:p>
            <a:endParaRPr lang="fr-FR" dirty="0"/>
          </a:p>
          <a:p>
            <a:r>
              <a:rPr lang="fr-FR" dirty="0"/>
              <a:t>Contenu </a:t>
            </a:r>
            <a:r>
              <a:rPr lang="fr-FR" dirty="0" err="1"/>
              <a:t>json</a:t>
            </a:r>
            <a:endParaRPr lang="fr-FR" dirty="0"/>
          </a:p>
          <a:p>
            <a:endParaRPr lang="fr-FR" dirty="0"/>
          </a:p>
          <a:p>
            <a:r>
              <a:rPr lang="fr-FR" dirty="0"/>
              <a:t>syntaxe</a:t>
            </a:r>
          </a:p>
        </p:txBody>
      </p:sp>
      <p:sp>
        <p:nvSpPr>
          <p:cNvPr id="7" name="Espace réservé du texte 6"/>
          <p:cNvSpPr>
            <a:spLocks noGrp="1"/>
          </p:cNvSpPr>
          <p:nvPr>
            <p:ph type="body" sz="half" idx="2"/>
          </p:nvPr>
        </p:nvSpPr>
        <p:spPr/>
        <p:txBody>
          <a:bodyPr/>
          <a:lstStyle/>
          <a:p>
            <a:r>
              <a:rPr lang="fr-FR" dirty="0"/>
              <a:t>SOMAIRE</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syntaxe</a:t>
            </a:r>
          </a:p>
        </p:txBody>
      </p:sp>
      <p:sp>
        <p:nvSpPr>
          <p:cNvPr id="3" name="Espace réservé du contenu 2"/>
          <p:cNvSpPr>
            <a:spLocks noGrp="1"/>
          </p:cNvSpPr>
          <p:nvPr>
            <p:ph idx="1"/>
          </p:nvPr>
        </p:nvSpPr>
        <p:spPr/>
        <p:txBody>
          <a:bodyPr>
            <a:normAutofit fontScale="85000" lnSpcReduction="20000"/>
          </a:bodyPr>
          <a:lstStyle/>
          <a:p>
            <a:endParaRPr lang="fr-FR" dirty="0"/>
          </a:p>
          <a:p>
            <a:r>
              <a:rPr lang="fr-FR" dirty="0"/>
              <a:t>Déclaration d'un </a:t>
            </a:r>
            <a:r>
              <a:rPr lang="fr-FR" i="1" dirty="0"/>
              <a:t>schéma </a:t>
            </a:r>
          </a:p>
          <a:p>
            <a:pPr algn="ctr">
              <a:buNone/>
            </a:pPr>
            <a:r>
              <a:rPr lang="fr-FR" sz="2400" dirty="0"/>
              <a:t>{"</a:t>
            </a:r>
            <a:r>
              <a:rPr lang="fr-FR" sz="2400" b="1" dirty="0"/>
              <a:t>$</a:t>
            </a:r>
            <a:r>
              <a:rPr lang="fr-FR" sz="2400" b="1" dirty="0" err="1"/>
              <a:t>schema</a:t>
            </a:r>
            <a:r>
              <a:rPr lang="fr-FR" sz="2400" dirty="0"/>
              <a:t>": "</a:t>
            </a:r>
            <a:r>
              <a:rPr lang="fr-FR" sz="2400" dirty="0">
                <a:hlinkClick r:id="rId3"/>
              </a:rPr>
              <a:t>http://json-schema.org/draft-06/schema#</a:t>
            </a:r>
            <a:r>
              <a:rPr lang="fr-FR" sz="2400" dirty="0"/>
              <a:t>"}</a:t>
            </a:r>
          </a:p>
          <a:p>
            <a:endParaRPr lang="fr-FR" i="1" dirty="0"/>
          </a:p>
          <a:p>
            <a:endParaRPr lang="fr-FR" i="1" dirty="0"/>
          </a:p>
          <a:p>
            <a:r>
              <a:rPr lang="fr-FR" i="1" dirty="0"/>
              <a:t>ROOT ID </a:t>
            </a:r>
            <a:r>
              <a:rPr lang="fr-FR" dirty="0"/>
              <a:t>du fichier</a:t>
            </a:r>
          </a:p>
          <a:p>
            <a:pPr algn="ctr">
              <a:buNone/>
            </a:pPr>
            <a:r>
              <a:rPr lang="fr-FR" sz="2400" dirty="0"/>
              <a:t>"$id":"</a:t>
            </a:r>
            <a:r>
              <a:rPr lang="fr-FR" sz="2400" dirty="0">
                <a:hlinkClick r:id="rId4"/>
              </a:rPr>
              <a:t>http://example.com/example.json</a:t>
            </a:r>
            <a:r>
              <a:rPr lang="fr-FR" sz="2400" dirty="0"/>
              <a:t>"</a:t>
            </a:r>
          </a:p>
          <a:p>
            <a:endParaRPr lang="fr-FR" dirty="0"/>
          </a:p>
          <a:p>
            <a:r>
              <a:rPr lang="fr-FR" dirty="0"/>
              <a:t>6 types primitifs</a:t>
            </a:r>
          </a:p>
          <a:p>
            <a:pPr lvl="2"/>
            <a:r>
              <a:rPr lang="en-US" i="1" dirty="0"/>
              <a:t>null</a:t>
            </a:r>
            <a:r>
              <a:rPr lang="en-US" dirty="0"/>
              <a:t>, </a:t>
            </a:r>
            <a:r>
              <a:rPr lang="en-US" i="1" dirty="0" err="1"/>
              <a:t>boolean</a:t>
            </a:r>
            <a:r>
              <a:rPr lang="en-US" dirty="0"/>
              <a:t>, </a:t>
            </a:r>
            <a:r>
              <a:rPr lang="en-US" i="1" dirty="0"/>
              <a:t>object</a:t>
            </a:r>
            <a:r>
              <a:rPr lang="en-US" dirty="0"/>
              <a:t>, </a:t>
            </a:r>
            <a:r>
              <a:rPr lang="en-US" i="1" dirty="0"/>
              <a:t>array</a:t>
            </a:r>
            <a:r>
              <a:rPr lang="en-US" dirty="0"/>
              <a:t>, </a:t>
            </a:r>
            <a:r>
              <a:rPr lang="en-US" i="1" dirty="0"/>
              <a:t>number</a:t>
            </a:r>
            <a:r>
              <a:rPr lang="en-US" dirty="0"/>
              <a:t>, or </a:t>
            </a:r>
            <a:r>
              <a:rPr lang="en-US" i="1" dirty="0"/>
              <a:t>string</a:t>
            </a:r>
            <a:endParaRPr lang="fr-FR" dirty="0"/>
          </a:p>
          <a:p>
            <a:endParaRPr lang="fr-FR" dirty="0"/>
          </a:p>
          <a:p>
            <a:r>
              <a:rPr lang="fr-FR" dirty="0"/>
              <a:t>Déclaration d'une chaine</a:t>
            </a:r>
          </a:p>
          <a:p>
            <a:pPr algn="ctr">
              <a:buNone/>
            </a:pPr>
            <a:r>
              <a:rPr lang="fr-FR" sz="2400" dirty="0"/>
              <a:t>{"$id": "/parent/enfant/</a:t>
            </a:r>
            <a:r>
              <a:rPr lang="fr-FR" sz="2400" dirty="0" err="1"/>
              <a:t>propriété","type</a:t>
            </a:r>
            <a:r>
              <a:rPr lang="fr-FR" sz="2400" dirty="0"/>
              <a:t>": "string"}</a:t>
            </a:r>
            <a:endParaRPr lang="fr-FR" dirty="0"/>
          </a:p>
          <a:p>
            <a:endParaRPr lang="fr-FR" dirty="0"/>
          </a:p>
          <a:p>
            <a:endParaRPr lang="fr-FR" dirty="0"/>
          </a:p>
          <a:p>
            <a:endParaRPr lang="fr-FR" dirty="0"/>
          </a:p>
          <a:p>
            <a:endParaRPr lang="fr-FR"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une propriété</a:t>
            </a:r>
          </a:p>
        </p:txBody>
      </p:sp>
      <p:sp>
        <p:nvSpPr>
          <p:cNvPr id="3" name="Espace réservé du contenu 2"/>
          <p:cNvSpPr>
            <a:spLocks noGrp="1"/>
          </p:cNvSpPr>
          <p:nvPr>
            <p:ph idx="1"/>
          </p:nvPr>
        </p:nvSpPr>
        <p:spPr/>
        <p:txBody>
          <a:bodyPr>
            <a:normAutofit/>
          </a:bodyPr>
          <a:lstStyle/>
          <a:p>
            <a:r>
              <a:rPr lang="fr-FR" dirty="0"/>
              <a:t>Une propriété comporte </a:t>
            </a:r>
          </a:p>
          <a:p>
            <a:pPr lvl="2"/>
            <a:r>
              <a:rPr lang="fr-FR" dirty="0"/>
              <a:t>$id  l'adresse du champ</a:t>
            </a:r>
          </a:p>
          <a:p>
            <a:pPr lvl="4"/>
            <a:r>
              <a:rPr lang="fr-FR" dirty="0">
                <a:solidFill>
                  <a:srgbClr val="568C3B"/>
                </a:solidFill>
                <a:latin typeface="Consolas"/>
              </a:rPr>
              <a:t>"$id"</a:t>
            </a:r>
            <a:r>
              <a:rPr lang="fr-FR" dirty="0">
                <a:solidFill>
                  <a:srgbClr val="7EA2B4"/>
                </a:solidFill>
                <a:latin typeface="Consolas"/>
              </a:rPr>
              <a:t>: "</a:t>
            </a:r>
            <a:r>
              <a:rPr lang="fr-FR" dirty="0">
                <a:solidFill>
                  <a:srgbClr val="568C3B"/>
                </a:solidFill>
                <a:latin typeface="Consolas"/>
              </a:rPr>
              <a:t>/parent/enfant/propriété</a:t>
            </a:r>
            <a:r>
              <a:rPr lang="fr-FR" dirty="0">
                <a:solidFill>
                  <a:srgbClr val="7EA2B4"/>
                </a:solidFill>
                <a:latin typeface="Consolas"/>
              </a:rPr>
              <a:t>",</a:t>
            </a:r>
            <a:endParaRPr lang="en-US" dirty="0">
              <a:solidFill>
                <a:srgbClr val="568C3B"/>
              </a:solidFill>
              <a:latin typeface="Consolas"/>
            </a:endParaRPr>
          </a:p>
          <a:p>
            <a:pPr lvl="2"/>
            <a:r>
              <a:rPr lang="fr-FR" dirty="0"/>
              <a:t>un type </a:t>
            </a:r>
            <a:r>
              <a:rPr lang="fr-FR" b="1" u="sng" dirty="0"/>
              <a:t>ou</a:t>
            </a:r>
            <a:r>
              <a:rPr lang="fr-FR" dirty="0"/>
              <a:t> une </a:t>
            </a:r>
            <a:r>
              <a:rPr lang="fr-FR" dirty="0" err="1"/>
              <a:t>ref</a:t>
            </a:r>
            <a:endParaRPr lang="fr-FR" dirty="0"/>
          </a:p>
          <a:p>
            <a:pPr lvl="4"/>
            <a:r>
              <a:rPr lang="en-US" dirty="0">
                <a:solidFill>
                  <a:srgbClr val="568C3B"/>
                </a:solidFill>
                <a:latin typeface="Consolas"/>
              </a:rPr>
              <a:t>"type"</a:t>
            </a:r>
            <a:r>
              <a:rPr lang="en-US" dirty="0">
                <a:solidFill>
                  <a:srgbClr val="7EA2B4"/>
                </a:solidFill>
                <a:latin typeface="Consolas"/>
              </a:rPr>
              <a:t>: "</a:t>
            </a:r>
            <a:r>
              <a:rPr lang="en-US" b="1" i="1" dirty="0" err="1">
                <a:solidFill>
                  <a:srgbClr val="568C3B"/>
                </a:solidFill>
                <a:latin typeface="Consolas"/>
              </a:rPr>
              <a:t>valuetype</a:t>
            </a:r>
            <a:r>
              <a:rPr lang="en-US" dirty="0">
                <a:solidFill>
                  <a:srgbClr val="7EA2B4"/>
                </a:solidFill>
                <a:latin typeface="Consolas"/>
              </a:rPr>
              <a:t>",</a:t>
            </a:r>
          </a:p>
          <a:p>
            <a:pPr lvl="4"/>
            <a:r>
              <a:rPr lang="fr-FR" dirty="0">
                <a:solidFill>
                  <a:srgbClr val="568C3B"/>
                </a:solidFill>
                <a:latin typeface="Consolas"/>
              </a:rPr>
              <a:t>"$</a:t>
            </a:r>
            <a:r>
              <a:rPr lang="fr-FR" dirty="0" err="1">
                <a:solidFill>
                  <a:srgbClr val="568C3B"/>
                </a:solidFill>
                <a:latin typeface="Consolas"/>
              </a:rPr>
              <a:t>ref</a:t>
            </a:r>
            <a:r>
              <a:rPr lang="fr-FR" dirty="0">
                <a:solidFill>
                  <a:srgbClr val="568C3B"/>
                </a:solidFill>
                <a:latin typeface="Consolas"/>
              </a:rPr>
              <a:t>"</a:t>
            </a:r>
            <a:r>
              <a:rPr lang="fr-FR" dirty="0">
                <a:solidFill>
                  <a:srgbClr val="7EA2B4"/>
                </a:solidFill>
                <a:latin typeface="Consolas"/>
              </a:rPr>
              <a:t>: "</a:t>
            </a:r>
            <a:r>
              <a:rPr lang="fr-FR" dirty="0">
                <a:solidFill>
                  <a:srgbClr val="568C3B"/>
                </a:solidFill>
                <a:latin typeface="Consolas"/>
              </a:rPr>
              <a:t>#/</a:t>
            </a:r>
            <a:r>
              <a:rPr lang="fr-FR" dirty="0" err="1">
                <a:solidFill>
                  <a:srgbClr val="568C3B"/>
                </a:solidFill>
                <a:latin typeface="Consolas"/>
              </a:rPr>
              <a:t>definitions</a:t>
            </a:r>
            <a:r>
              <a:rPr lang="fr-FR" dirty="0">
                <a:solidFill>
                  <a:srgbClr val="568C3B"/>
                </a:solidFill>
                <a:latin typeface="Consolas"/>
              </a:rPr>
              <a:t>/</a:t>
            </a:r>
            <a:r>
              <a:rPr lang="fr-FR" dirty="0" err="1">
                <a:solidFill>
                  <a:srgbClr val="568C3B"/>
                </a:solidFill>
                <a:latin typeface="Consolas"/>
              </a:rPr>
              <a:t>address</a:t>
            </a:r>
            <a:r>
              <a:rPr lang="fr-FR" dirty="0">
                <a:solidFill>
                  <a:srgbClr val="7EA2B4"/>
                </a:solidFill>
                <a:latin typeface="Consolas"/>
              </a:rPr>
              <a:t>",</a:t>
            </a:r>
          </a:p>
          <a:p>
            <a:pPr lvl="4"/>
            <a:endParaRPr lang="en-US" dirty="0">
              <a:solidFill>
                <a:srgbClr val="7EA2B4"/>
              </a:solidFill>
              <a:latin typeface="Consolas"/>
            </a:endParaRPr>
          </a:p>
          <a:p>
            <a:pPr lvl="2"/>
            <a:r>
              <a:rPr lang="fr-FR" dirty="0"/>
              <a:t>des </a:t>
            </a:r>
            <a:r>
              <a:rPr lang="fr-FR" dirty="0" err="1"/>
              <a:t>metas</a:t>
            </a:r>
            <a:r>
              <a:rPr lang="fr-FR" dirty="0"/>
              <a:t> </a:t>
            </a:r>
          </a:p>
          <a:p>
            <a:pPr lvl="4"/>
            <a:r>
              <a:rPr lang="en-US" dirty="0">
                <a:solidFill>
                  <a:srgbClr val="568C3B"/>
                </a:solidFill>
                <a:latin typeface="Consolas"/>
              </a:rPr>
              <a:t>"title"</a:t>
            </a:r>
            <a:r>
              <a:rPr lang="en-US" dirty="0">
                <a:solidFill>
                  <a:srgbClr val="7EA2B4"/>
                </a:solidFill>
                <a:latin typeface="Consolas"/>
              </a:rPr>
              <a:t>: "</a:t>
            </a:r>
            <a:r>
              <a:rPr lang="en-US" dirty="0">
                <a:solidFill>
                  <a:srgbClr val="568C3B"/>
                </a:solidFill>
                <a:latin typeface="Consolas"/>
              </a:rPr>
              <a:t>The Checked Schema</a:t>
            </a:r>
            <a:r>
              <a:rPr lang="en-US" dirty="0">
                <a:solidFill>
                  <a:srgbClr val="7EA2B4"/>
                </a:solidFill>
                <a:latin typeface="Consolas"/>
              </a:rPr>
              <a:t>",</a:t>
            </a:r>
          </a:p>
          <a:p>
            <a:pPr lvl="4"/>
            <a:r>
              <a:rPr lang="en-US" dirty="0">
                <a:solidFill>
                  <a:srgbClr val="568C3B"/>
                </a:solidFill>
                <a:latin typeface="Consolas"/>
              </a:rPr>
              <a:t>"description"</a:t>
            </a:r>
            <a:r>
              <a:rPr lang="en-US" dirty="0">
                <a:solidFill>
                  <a:srgbClr val="7EA2B4"/>
                </a:solidFill>
                <a:latin typeface="Consolas"/>
              </a:rPr>
              <a:t>: "</a:t>
            </a:r>
            <a:r>
              <a:rPr lang="en-US" dirty="0">
                <a:solidFill>
                  <a:srgbClr val="568C3B"/>
                </a:solidFill>
                <a:latin typeface="Consolas"/>
              </a:rPr>
              <a:t>A </a:t>
            </a:r>
            <a:r>
              <a:rPr lang="en-US" dirty="0" err="1">
                <a:solidFill>
                  <a:srgbClr val="568C3B"/>
                </a:solidFill>
                <a:latin typeface="Consolas"/>
              </a:rPr>
              <a:t>blabla</a:t>
            </a:r>
            <a:r>
              <a:rPr lang="en-US" dirty="0">
                <a:solidFill>
                  <a:srgbClr val="568C3B"/>
                </a:solidFill>
                <a:latin typeface="Consolas"/>
              </a:rPr>
              <a:t> about this instance.</a:t>
            </a:r>
            <a:r>
              <a:rPr lang="en-US" dirty="0">
                <a:solidFill>
                  <a:srgbClr val="7EA2B4"/>
                </a:solidFill>
                <a:latin typeface="Consolas"/>
              </a:rPr>
              <a:t>",</a:t>
            </a:r>
            <a:endParaRPr lang="en-US" dirty="0">
              <a:solidFill>
                <a:srgbClr val="568C3B"/>
              </a:solidFill>
              <a:latin typeface="Consolas"/>
            </a:endParaRPr>
          </a:p>
          <a:p>
            <a:pPr lvl="4"/>
            <a:r>
              <a:rPr lang="en-US" dirty="0">
                <a:solidFill>
                  <a:srgbClr val="568C3B"/>
                </a:solidFill>
                <a:latin typeface="Consolas"/>
              </a:rPr>
              <a:t>"default"</a:t>
            </a:r>
            <a:r>
              <a:rPr lang="en-US" dirty="0">
                <a:solidFill>
                  <a:srgbClr val="7EA2B4"/>
                </a:solidFill>
                <a:latin typeface="Consolas"/>
              </a:rPr>
              <a:t>: </a:t>
            </a:r>
            <a:r>
              <a:rPr lang="en-US" dirty="0">
                <a:solidFill>
                  <a:srgbClr val="935C25"/>
                </a:solidFill>
                <a:latin typeface="Consolas"/>
              </a:rPr>
              <a:t>""</a:t>
            </a:r>
            <a:r>
              <a:rPr lang="en-US" dirty="0">
                <a:solidFill>
                  <a:srgbClr val="7EA2B4"/>
                </a:solidFill>
                <a:latin typeface="Consolas"/>
              </a:rPr>
              <a:t>,</a:t>
            </a:r>
          </a:p>
          <a:p>
            <a:pPr lvl="4"/>
            <a:r>
              <a:rPr lang="en-US" dirty="0">
                <a:solidFill>
                  <a:srgbClr val="568C3B"/>
                </a:solidFill>
                <a:latin typeface="Consolas"/>
              </a:rPr>
              <a:t>"examples"</a:t>
            </a:r>
            <a:r>
              <a:rPr lang="en-US" dirty="0">
                <a:solidFill>
                  <a:srgbClr val="7EA2B4"/>
                </a:solidFill>
                <a:latin typeface="Consolas"/>
              </a:rPr>
              <a:t>: [</a:t>
            </a:r>
            <a:r>
              <a:rPr lang="en-US" dirty="0">
                <a:solidFill>
                  <a:srgbClr val="935C25"/>
                </a:solidFill>
                <a:latin typeface="Consolas"/>
              </a:rPr>
              <a:t>""</a:t>
            </a:r>
            <a:r>
              <a:rPr lang="en-US" dirty="0">
                <a:solidFill>
                  <a:srgbClr val="7EA2B4"/>
                </a:solidFill>
                <a:latin typeface="Consolas"/>
              </a:rPr>
              <a:t>]</a:t>
            </a:r>
          </a:p>
          <a:p>
            <a:pPr lvl="1"/>
            <a:endParaRPr lang="fr-FR" dirty="0"/>
          </a:p>
          <a:p>
            <a:endParaRPr lang="fr-FR"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a:t>
            </a:r>
          </a:p>
        </p:txBody>
      </p:sp>
      <p:sp>
        <p:nvSpPr>
          <p:cNvPr id="3" name="Espace réservé du contenu 2"/>
          <p:cNvSpPr>
            <a:spLocks noGrp="1"/>
          </p:cNvSpPr>
          <p:nvPr>
            <p:ph idx="1"/>
          </p:nvPr>
        </p:nvSpPr>
        <p:spPr/>
        <p:txBody>
          <a:bodyPr>
            <a:normAutofit fontScale="92500" lnSpcReduction="10000"/>
          </a:bodyPr>
          <a:lstStyle/>
          <a:p>
            <a:r>
              <a:rPr lang="fr-FR" dirty="0"/>
              <a:t>Types</a:t>
            </a:r>
          </a:p>
          <a:p>
            <a:pPr lvl="2"/>
            <a:r>
              <a:rPr lang="fr-FR" dirty="0"/>
              <a:t>String</a:t>
            </a:r>
          </a:p>
          <a:p>
            <a:pPr lvl="4"/>
            <a:r>
              <a:rPr lang="fr-FR" dirty="0">
                <a:solidFill>
                  <a:srgbClr val="568C3B"/>
                </a:solidFill>
                <a:latin typeface="Consolas"/>
              </a:rPr>
              <a:t>"type"</a:t>
            </a:r>
            <a:r>
              <a:rPr lang="fr-FR" dirty="0">
                <a:solidFill>
                  <a:srgbClr val="7EA2B4"/>
                </a:solidFill>
                <a:latin typeface="Consolas"/>
              </a:rPr>
              <a:t>: "</a:t>
            </a:r>
            <a:r>
              <a:rPr lang="fr-FR" dirty="0">
                <a:solidFill>
                  <a:srgbClr val="568C3B"/>
                </a:solidFill>
                <a:latin typeface="Consolas"/>
              </a:rPr>
              <a:t>string</a:t>
            </a:r>
            <a:r>
              <a:rPr lang="fr-FR" dirty="0">
                <a:solidFill>
                  <a:srgbClr val="7EA2B4"/>
                </a:solidFill>
                <a:latin typeface="Consolas"/>
              </a:rPr>
              <a:t>",</a:t>
            </a:r>
          </a:p>
          <a:p>
            <a:pPr lvl="3"/>
            <a:r>
              <a:rPr lang="fr-FR" dirty="0"/>
              <a:t>contraintes string </a:t>
            </a:r>
          </a:p>
          <a:p>
            <a:pPr lvl="4"/>
            <a:r>
              <a:rPr lang="fr-FR" dirty="0">
                <a:solidFill>
                  <a:srgbClr val="568C3B"/>
                </a:solidFill>
                <a:latin typeface="Consolas"/>
              </a:rPr>
              <a:t>"</a:t>
            </a:r>
            <a:r>
              <a:rPr lang="fr-FR" dirty="0" err="1">
                <a:solidFill>
                  <a:srgbClr val="568C3B"/>
                </a:solidFill>
                <a:latin typeface="Consolas"/>
              </a:rPr>
              <a:t>minLength</a:t>
            </a:r>
            <a:r>
              <a:rPr lang="fr-FR" dirty="0">
                <a:solidFill>
                  <a:srgbClr val="568C3B"/>
                </a:solidFill>
                <a:latin typeface="Consolas"/>
              </a:rPr>
              <a:t>"</a:t>
            </a:r>
            <a:r>
              <a:rPr lang="fr-FR" dirty="0">
                <a:solidFill>
                  <a:srgbClr val="7EA2B4"/>
                </a:solidFill>
                <a:latin typeface="Consolas"/>
              </a:rPr>
              <a:t>: </a:t>
            </a:r>
            <a:r>
              <a:rPr lang="fr-FR" dirty="0">
                <a:solidFill>
                  <a:srgbClr val="935C25"/>
                </a:solidFill>
                <a:latin typeface="Consolas"/>
              </a:rPr>
              <a:t>2</a:t>
            </a:r>
            <a:r>
              <a:rPr lang="fr-FR" dirty="0">
                <a:solidFill>
                  <a:srgbClr val="7EA2B4"/>
                </a:solidFill>
                <a:latin typeface="Consolas"/>
              </a:rPr>
              <a:t>, </a:t>
            </a:r>
          </a:p>
          <a:p>
            <a:pPr lvl="4"/>
            <a:r>
              <a:rPr lang="fr-FR" dirty="0">
                <a:solidFill>
                  <a:srgbClr val="568C3B"/>
                </a:solidFill>
                <a:latin typeface="Consolas"/>
              </a:rPr>
              <a:t>"</a:t>
            </a:r>
            <a:r>
              <a:rPr lang="fr-FR" dirty="0" err="1">
                <a:solidFill>
                  <a:srgbClr val="568C3B"/>
                </a:solidFill>
                <a:latin typeface="Consolas"/>
              </a:rPr>
              <a:t>maxLenth</a:t>
            </a:r>
            <a:r>
              <a:rPr lang="fr-FR" dirty="0">
                <a:solidFill>
                  <a:srgbClr val="568C3B"/>
                </a:solidFill>
                <a:latin typeface="Consolas"/>
              </a:rPr>
              <a:t>"</a:t>
            </a:r>
            <a:r>
              <a:rPr lang="fr-FR" dirty="0">
                <a:solidFill>
                  <a:srgbClr val="7EA2B4"/>
                </a:solidFill>
                <a:latin typeface="Consolas"/>
              </a:rPr>
              <a:t>: </a:t>
            </a:r>
            <a:r>
              <a:rPr lang="fr-FR" dirty="0">
                <a:solidFill>
                  <a:srgbClr val="935C25"/>
                </a:solidFill>
                <a:latin typeface="Consolas"/>
              </a:rPr>
              <a:t>128</a:t>
            </a:r>
            <a:r>
              <a:rPr lang="fr-FR" dirty="0">
                <a:solidFill>
                  <a:srgbClr val="7EA2B4"/>
                </a:solidFill>
                <a:latin typeface="Consolas"/>
              </a:rPr>
              <a:t>,</a:t>
            </a:r>
          </a:p>
          <a:p>
            <a:pPr lvl="4"/>
            <a:r>
              <a:rPr lang="en-US" dirty="0">
                <a:solidFill>
                  <a:srgbClr val="568C3B"/>
                </a:solidFill>
                <a:latin typeface="Consolas"/>
              </a:rPr>
              <a:t>"</a:t>
            </a:r>
            <a:r>
              <a:rPr lang="en-US" dirty="0" err="1">
                <a:solidFill>
                  <a:srgbClr val="568C3B"/>
                </a:solidFill>
                <a:latin typeface="Consolas"/>
              </a:rPr>
              <a:t>minLength</a:t>
            </a:r>
            <a:r>
              <a:rPr lang="en-US" dirty="0">
                <a:solidFill>
                  <a:srgbClr val="568C3B"/>
                </a:solidFill>
                <a:latin typeface="Consolas"/>
              </a:rPr>
              <a:t>"</a:t>
            </a:r>
            <a:r>
              <a:rPr lang="en-US" dirty="0">
                <a:solidFill>
                  <a:srgbClr val="7EA2B4"/>
                </a:solidFill>
                <a:latin typeface="Consolas"/>
              </a:rPr>
              <a:t>: </a:t>
            </a:r>
            <a:r>
              <a:rPr lang="en-US" dirty="0">
                <a:solidFill>
                  <a:srgbClr val="935C25"/>
                </a:solidFill>
                <a:latin typeface="Consolas"/>
              </a:rPr>
              <a:t>1</a:t>
            </a:r>
            <a:endParaRPr lang="en-US" dirty="0">
              <a:solidFill>
                <a:srgbClr val="7EA2B4"/>
              </a:solidFill>
              <a:latin typeface="Consolas"/>
            </a:endParaRPr>
          </a:p>
          <a:p>
            <a:pPr lvl="4"/>
            <a:r>
              <a:rPr lang="en-US" dirty="0">
                <a:solidFill>
                  <a:srgbClr val="7EA2B4"/>
                </a:solidFill>
                <a:latin typeface="Consolas"/>
              </a:rPr>
              <a:t>"</a:t>
            </a:r>
            <a:r>
              <a:rPr lang="en-US" dirty="0" err="1">
                <a:solidFill>
                  <a:srgbClr val="568C3B"/>
                </a:solidFill>
                <a:latin typeface="Consolas"/>
              </a:rPr>
              <a:t>maxLength</a:t>
            </a:r>
            <a:r>
              <a:rPr lang="en-US" dirty="0">
                <a:solidFill>
                  <a:srgbClr val="7EA2B4"/>
                </a:solidFill>
                <a:latin typeface="Consolas"/>
              </a:rPr>
              <a:t>"</a:t>
            </a:r>
            <a:r>
              <a:rPr lang="en-US" dirty="0">
                <a:solidFill>
                  <a:srgbClr val="EBF8FF"/>
                </a:solidFill>
                <a:latin typeface="Consolas"/>
              </a:rPr>
              <a:t>:</a:t>
            </a:r>
            <a:r>
              <a:rPr lang="en-US" dirty="0">
                <a:solidFill>
                  <a:srgbClr val="7EA2B4"/>
                </a:solidFill>
                <a:latin typeface="Consolas"/>
              </a:rPr>
              <a:t> </a:t>
            </a:r>
            <a:r>
              <a:rPr lang="en-US" dirty="0">
                <a:solidFill>
                  <a:srgbClr val="935C25"/>
                </a:solidFill>
                <a:latin typeface="Consolas"/>
              </a:rPr>
              <a:t>2</a:t>
            </a:r>
            <a:endParaRPr lang="en-US" dirty="0">
              <a:solidFill>
                <a:srgbClr val="7EA2B4"/>
              </a:solidFill>
              <a:latin typeface="Consolas"/>
            </a:endParaRPr>
          </a:p>
          <a:p>
            <a:pPr lvl="4"/>
            <a:r>
              <a:rPr lang="en-US" dirty="0">
                <a:solidFill>
                  <a:srgbClr val="7EA2B4"/>
                </a:solidFill>
                <a:latin typeface="Consolas"/>
              </a:rPr>
              <a:t>"</a:t>
            </a:r>
            <a:r>
              <a:rPr lang="en-US" dirty="0">
                <a:solidFill>
                  <a:srgbClr val="568C3B"/>
                </a:solidFill>
                <a:latin typeface="Consolas"/>
              </a:rPr>
              <a:t>pattern</a:t>
            </a:r>
            <a:r>
              <a:rPr lang="en-US" dirty="0">
                <a:solidFill>
                  <a:srgbClr val="7EA2B4"/>
                </a:solidFill>
                <a:latin typeface="Consolas"/>
              </a:rPr>
              <a:t>"</a:t>
            </a:r>
            <a:r>
              <a:rPr lang="en-US" dirty="0">
                <a:solidFill>
                  <a:srgbClr val="EBF8FF"/>
                </a:solidFill>
                <a:latin typeface="Consolas"/>
              </a:rPr>
              <a:t>:</a:t>
            </a:r>
            <a:r>
              <a:rPr lang="en-US" dirty="0">
                <a:solidFill>
                  <a:srgbClr val="7EA2B4"/>
                </a:solidFill>
                <a:latin typeface="Consolas"/>
              </a:rPr>
              <a:t> "</a:t>
            </a:r>
            <a:r>
              <a:rPr lang="en-US" dirty="0">
                <a:solidFill>
                  <a:srgbClr val="568C3B"/>
                </a:solidFill>
                <a:latin typeface="Consolas"/>
              </a:rPr>
              <a:t>*\s\w[A-X]*REGEX</a:t>
            </a:r>
            <a:r>
              <a:rPr lang="en-US" dirty="0">
                <a:solidFill>
                  <a:srgbClr val="7EA2B4"/>
                </a:solidFill>
                <a:latin typeface="Consolas"/>
              </a:rPr>
              <a:t>"</a:t>
            </a:r>
          </a:p>
          <a:p>
            <a:pPr lvl="2">
              <a:buNone/>
            </a:pPr>
            <a:endParaRPr lang="en-US" dirty="0">
              <a:latin typeface="Consolas"/>
            </a:endParaRPr>
          </a:p>
          <a:p>
            <a:pPr lvl="2"/>
            <a:r>
              <a:rPr lang="en-US" dirty="0">
                <a:latin typeface="Consolas"/>
              </a:rPr>
              <a:t>Boolean</a:t>
            </a:r>
          </a:p>
          <a:p>
            <a:pPr lvl="4"/>
            <a:r>
              <a:rPr lang="fr-FR" dirty="0">
                <a:solidFill>
                  <a:srgbClr val="568C3B"/>
                </a:solidFill>
                <a:latin typeface="Consolas"/>
              </a:rPr>
              <a:t>"type"</a:t>
            </a:r>
            <a:r>
              <a:rPr lang="fr-FR" dirty="0">
                <a:solidFill>
                  <a:srgbClr val="7EA2B4"/>
                </a:solidFill>
                <a:latin typeface="Consolas"/>
              </a:rPr>
              <a:t>: "</a:t>
            </a:r>
            <a:r>
              <a:rPr lang="fr-FR" dirty="0" err="1">
                <a:solidFill>
                  <a:srgbClr val="568C3B"/>
                </a:solidFill>
                <a:latin typeface="Consolas"/>
              </a:rPr>
              <a:t>boolean</a:t>
            </a:r>
            <a:r>
              <a:rPr lang="fr-FR" dirty="0">
                <a:solidFill>
                  <a:srgbClr val="7EA2B4"/>
                </a:solidFill>
                <a:latin typeface="Consolas"/>
              </a:rPr>
              <a:t>",</a:t>
            </a:r>
            <a:endParaRPr lang="en-US" dirty="0">
              <a:latin typeface="Consolas"/>
            </a:endParaRPr>
          </a:p>
          <a:p>
            <a:pPr lvl="2"/>
            <a:endParaRPr lang="fr-FR" dirty="0"/>
          </a:p>
          <a:p>
            <a:pPr lvl="2"/>
            <a:endParaRPr lang="fr-FR" dirty="0"/>
          </a:p>
          <a:p>
            <a:pPr lvl="2">
              <a:buNone/>
            </a:pPr>
            <a:r>
              <a:rPr lang="fr-FR" dirty="0"/>
              <a:t>  </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a:t>
            </a:r>
          </a:p>
        </p:txBody>
      </p:sp>
      <p:sp>
        <p:nvSpPr>
          <p:cNvPr id="3" name="Espace réservé du contenu 2"/>
          <p:cNvSpPr>
            <a:spLocks noGrp="1"/>
          </p:cNvSpPr>
          <p:nvPr>
            <p:ph idx="1"/>
          </p:nvPr>
        </p:nvSpPr>
        <p:spPr/>
        <p:txBody>
          <a:bodyPr>
            <a:normAutofit lnSpcReduction="10000"/>
          </a:bodyPr>
          <a:lstStyle/>
          <a:p>
            <a:r>
              <a:rPr lang="fr-FR" dirty="0"/>
              <a:t>Types</a:t>
            </a:r>
          </a:p>
          <a:p>
            <a:pPr lvl="2"/>
            <a:r>
              <a:rPr lang="fr-FR" dirty="0"/>
              <a:t>Objet</a:t>
            </a:r>
          </a:p>
          <a:p>
            <a:pPr lvl="4"/>
            <a:r>
              <a:rPr lang="fr-FR" dirty="0">
                <a:solidFill>
                  <a:srgbClr val="568C3B"/>
                </a:solidFill>
                <a:latin typeface="Consolas"/>
              </a:rPr>
              <a:t>"type"</a:t>
            </a:r>
            <a:r>
              <a:rPr lang="fr-FR" dirty="0">
                <a:solidFill>
                  <a:srgbClr val="7EA2B4"/>
                </a:solidFill>
                <a:latin typeface="Consolas"/>
              </a:rPr>
              <a:t>: "</a:t>
            </a:r>
            <a:r>
              <a:rPr lang="fr-FR" dirty="0" err="1">
                <a:solidFill>
                  <a:srgbClr val="568C3B"/>
                </a:solidFill>
                <a:latin typeface="Consolas"/>
              </a:rPr>
              <a:t>object</a:t>
            </a:r>
            <a:r>
              <a:rPr lang="fr-FR" dirty="0">
                <a:solidFill>
                  <a:srgbClr val="7EA2B4"/>
                </a:solidFill>
                <a:latin typeface="Consolas"/>
              </a:rPr>
              <a:t>",</a:t>
            </a:r>
          </a:p>
          <a:p>
            <a:pPr lvl="4">
              <a:buNone/>
            </a:pPr>
            <a:r>
              <a:rPr lang="fr-FR" dirty="0">
                <a:solidFill>
                  <a:srgbClr val="568C3B"/>
                </a:solidFill>
                <a:latin typeface="Consolas"/>
              </a:rPr>
              <a:t>  "</a:t>
            </a:r>
            <a:r>
              <a:rPr lang="fr-FR" dirty="0" err="1">
                <a:solidFill>
                  <a:srgbClr val="568C3B"/>
                </a:solidFill>
                <a:latin typeface="Consolas"/>
              </a:rPr>
              <a:t>properties</a:t>
            </a:r>
            <a:r>
              <a:rPr lang="fr-FR" dirty="0">
                <a:solidFill>
                  <a:srgbClr val="568C3B"/>
                </a:solidFill>
                <a:latin typeface="Consolas"/>
              </a:rPr>
              <a:t>"</a:t>
            </a:r>
            <a:r>
              <a:rPr lang="fr-FR" dirty="0">
                <a:solidFill>
                  <a:srgbClr val="7EA2B4"/>
                </a:solidFill>
                <a:latin typeface="Consolas"/>
              </a:rPr>
              <a:t>: </a:t>
            </a:r>
          </a:p>
          <a:p>
            <a:pPr lvl="4">
              <a:buNone/>
            </a:pPr>
            <a:r>
              <a:rPr lang="fr-FR" dirty="0">
                <a:solidFill>
                  <a:srgbClr val="7EA2B4"/>
                </a:solidFill>
                <a:latin typeface="Consolas"/>
              </a:rPr>
              <a:t>		{</a:t>
            </a:r>
            <a:r>
              <a:rPr lang="fr-FR" dirty="0">
                <a:solidFill>
                  <a:srgbClr val="568C3B"/>
                </a:solidFill>
                <a:latin typeface="Consolas"/>
              </a:rPr>
              <a:t>"</a:t>
            </a:r>
            <a:r>
              <a:rPr lang="fr-FR" dirty="0" err="1">
                <a:solidFill>
                  <a:srgbClr val="568C3B"/>
                </a:solidFill>
                <a:latin typeface="Consolas"/>
              </a:rPr>
              <a:t>NomEnfant</a:t>
            </a:r>
            <a:r>
              <a:rPr lang="fr-FR" dirty="0">
                <a:solidFill>
                  <a:srgbClr val="568C3B"/>
                </a:solidFill>
                <a:latin typeface="Consolas"/>
              </a:rPr>
              <a:t>"</a:t>
            </a:r>
            <a:r>
              <a:rPr lang="fr-FR" dirty="0">
                <a:solidFill>
                  <a:srgbClr val="7EA2B4"/>
                </a:solidFill>
                <a:latin typeface="Consolas"/>
              </a:rPr>
              <a:t>: {description </a:t>
            </a:r>
            <a:r>
              <a:rPr lang="fr-FR" i="1" dirty="0">
                <a:solidFill>
                  <a:srgbClr val="7EA2B4"/>
                </a:solidFill>
                <a:latin typeface="Consolas"/>
              </a:rPr>
              <a:t>enfant}}</a:t>
            </a:r>
          </a:p>
          <a:p>
            <a:pPr lvl="3"/>
            <a:endParaRPr lang="fr-FR" dirty="0">
              <a:latin typeface="Consolas"/>
            </a:endParaRPr>
          </a:p>
          <a:p>
            <a:pPr lvl="3"/>
            <a:r>
              <a:rPr lang="fr-FR" dirty="0">
                <a:latin typeface="Consolas"/>
              </a:rPr>
              <a:t>contraintes</a:t>
            </a:r>
          </a:p>
          <a:p>
            <a:pPr lvl="4"/>
            <a:r>
              <a:rPr lang="fr-FR" dirty="0">
                <a:solidFill>
                  <a:srgbClr val="7EA2B4"/>
                </a:solidFill>
                <a:latin typeface="Consolas"/>
              </a:rPr>
              <a:t>"</a:t>
            </a:r>
            <a:r>
              <a:rPr lang="fr-FR" dirty="0" err="1">
                <a:solidFill>
                  <a:srgbClr val="568C3B"/>
                </a:solidFill>
                <a:latin typeface="Consolas"/>
              </a:rPr>
              <a:t>additionalProperties</a:t>
            </a:r>
            <a:r>
              <a:rPr lang="fr-FR" dirty="0">
                <a:solidFill>
                  <a:srgbClr val="7EA2B4"/>
                </a:solidFill>
                <a:latin typeface="Consolas"/>
              </a:rPr>
              <a:t>"</a:t>
            </a:r>
            <a:r>
              <a:rPr lang="fr-FR" dirty="0">
                <a:solidFill>
                  <a:srgbClr val="EBF8FF"/>
                </a:solidFill>
                <a:latin typeface="Consolas"/>
              </a:rPr>
              <a:t>:</a:t>
            </a:r>
            <a:r>
              <a:rPr lang="fr-FR" dirty="0">
                <a:solidFill>
                  <a:srgbClr val="7EA2B4"/>
                </a:solidFill>
                <a:latin typeface="Consolas"/>
              </a:rPr>
              <a:t> </a:t>
            </a:r>
            <a:r>
              <a:rPr lang="fr-FR" dirty="0">
                <a:solidFill>
                  <a:srgbClr val="935C25"/>
                </a:solidFill>
                <a:latin typeface="Consolas"/>
              </a:rPr>
              <a:t>true</a:t>
            </a:r>
            <a:r>
              <a:rPr lang="fr-FR" dirty="0">
                <a:solidFill>
                  <a:srgbClr val="7EA2B4"/>
                </a:solidFill>
                <a:latin typeface="Consolas"/>
              </a:rPr>
              <a:t>,</a:t>
            </a:r>
          </a:p>
          <a:p>
            <a:pPr lvl="4"/>
            <a:endParaRPr lang="fr-FR" dirty="0">
              <a:latin typeface="Consolas"/>
            </a:endParaRPr>
          </a:p>
          <a:p>
            <a:pPr lvl="4"/>
            <a:r>
              <a:rPr lang="fr-FR" dirty="0">
                <a:solidFill>
                  <a:srgbClr val="7EA2B4"/>
                </a:solidFill>
                <a:latin typeface="Consolas"/>
              </a:rPr>
              <a:t>"</a:t>
            </a:r>
            <a:r>
              <a:rPr lang="fr-FR" dirty="0" err="1">
                <a:solidFill>
                  <a:srgbClr val="568C3B"/>
                </a:solidFill>
                <a:latin typeface="Consolas"/>
              </a:rPr>
              <a:t>minProperties</a:t>
            </a:r>
            <a:r>
              <a:rPr lang="fr-FR" dirty="0">
                <a:solidFill>
                  <a:srgbClr val="7EA2B4"/>
                </a:solidFill>
                <a:latin typeface="Consolas"/>
              </a:rPr>
              <a:t>"</a:t>
            </a:r>
            <a:r>
              <a:rPr lang="fr-FR" dirty="0">
                <a:solidFill>
                  <a:srgbClr val="EBF8FF"/>
                </a:solidFill>
                <a:latin typeface="Consolas"/>
              </a:rPr>
              <a:t>:</a:t>
            </a:r>
            <a:r>
              <a:rPr lang="fr-FR" dirty="0">
                <a:solidFill>
                  <a:srgbClr val="7EA2B4"/>
                </a:solidFill>
                <a:latin typeface="Consolas"/>
              </a:rPr>
              <a:t> </a:t>
            </a:r>
            <a:r>
              <a:rPr lang="fr-FR" dirty="0">
                <a:solidFill>
                  <a:srgbClr val="935C25"/>
                </a:solidFill>
                <a:latin typeface="Consolas"/>
              </a:rPr>
              <a:t>1</a:t>
            </a:r>
            <a:r>
              <a:rPr lang="fr-FR" dirty="0">
                <a:solidFill>
                  <a:srgbClr val="7EA2B4"/>
                </a:solidFill>
                <a:latin typeface="Consolas"/>
              </a:rPr>
              <a:t>,</a:t>
            </a:r>
          </a:p>
          <a:p>
            <a:pPr lvl="4"/>
            <a:endParaRPr lang="fr-FR" dirty="0">
              <a:solidFill>
                <a:srgbClr val="7EA2B4"/>
              </a:solidFill>
              <a:latin typeface="Consolas"/>
            </a:endParaRPr>
          </a:p>
          <a:p>
            <a:pPr lvl="4"/>
            <a:r>
              <a:rPr lang="fr-FR" dirty="0">
                <a:solidFill>
                  <a:srgbClr val="7EA2B4"/>
                </a:solidFill>
                <a:latin typeface="Consolas"/>
              </a:rPr>
              <a:t>"</a:t>
            </a:r>
            <a:r>
              <a:rPr lang="fr-FR" dirty="0" err="1">
                <a:solidFill>
                  <a:srgbClr val="568C3B"/>
                </a:solidFill>
                <a:latin typeface="Consolas"/>
              </a:rPr>
              <a:t>maxProperties</a:t>
            </a:r>
            <a:r>
              <a:rPr lang="fr-FR" dirty="0">
                <a:solidFill>
                  <a:srgbClr val="7EA2B4"/>
                </a:solidFill>
                <a:latin typeface="Consolas"/>
              </a:rPr>
              <a:t>"</a:t>
            </a:r>
            <a:r>
              <a:rPr lang="fr-FR" dirty="0">
                <a:solidFill>
                  <a:srgbClr val="EBF8FF"/>
                </a:solidFill>
                <a:latin typeface="Consolas"/>
              </a:rPr>
              <a:t>:</a:t>
            </a:r>
            <a:r>
              <a:rPr lang="fr-FR" dirty="0">
                <a:solidFill>
                  <a:srgbClr val="7EA2B4"/>
                </a:solidFill>
                <a:latin typeface="Consolas"/>
              </a:rPr>
              <a:t> </a:t>
            </a:r>
            <a:r>
              <a:rPr lang="fr-FR" dirty="0">
                <a:solidFill>
                  <a:srgbClr val="935C25"/>
                </a:solidFill>
                <a:latin typeface="Consolas"/>
              </a:rPr>
              <a:t>10</a:t>
            </a:r>
            <a:r>
              <a:rPr lang="fr-FR" dirty="0">
                <a:solidFill>
                  <a:srgbClr val="7EA2B4"/>
                </a:solidFill>
                <a:latin typeface="Consolas"/>
              </a:rPr>
              <a:t>,</a:t>
            </a:r>
          </a:p>
          <a:p>
            <a:pPr lvl="4"/>
            <a:endParaRPr lang="fr-FR" dirty="0">
              <a:solidFill>
                <a:srgbClr val="7EA2B4"/>
              </a:solidFill>
              <a:latin typeface="Consolas"/>
            </a:endParaRPr>
          </a:p>
          <a:p>
            <a:pPr lvl="4"/>
            <a:r>
              <a:rPr lang="fr-FR" dirty="0">
                <a:solidFill>
                  <a:srgbClr val="7EA2B4"/>
                </a:solidFill>
                <a:latin typeface="Consolas"/>
              </a:rPr>
              <a:t>"</a:t>
            </a:r>
            <a:r>
              <a:rPr lang="fr-FR" dirty="0" err="1">
                <a:solidFill>
                  <a:srgbClr val="568C3B"/>
                </a:solidFill>
                <a:latin typeface="Consolas"/>
              </a:rPr>
              <a:t>required</a:t>
            </a:r>
            <a:r>
              <a:rPr lang="fr-FR" dirty="0">
                <a:solidFill>
                  <a:srgbClr val="7EA2B4"/>
                </a:solidFill>
                <a:latin typeface="Consolas"/>
              </a:rPr>
              <a:t>"</a:t>
            </a:r>
            <a:r>
              <a:rPr lang="fr-FR" dirty="0">
                <a:solidFill>
                  <a:srgbClr val="EBF8FF"/>
                </a:solidFill>
                <a:latin typeface="Consolas"/>
              </a:rPr>
              <a:t>:</a:t>
            </a:r>
            <a:r>
              <a:rPr lang="fr-FR" dirty="0">
                <a:solidFill>
                  <a:srgbClr val="7EA2B4"/>
                </a:solidFill>
                <a:latin typeface="Consolas"/>
              </a:rPr>
              <a:t> ["</a:t>
            </a:r>
            <a:r>
              <a:rPr lang="fr-FR" dirty="0">
                <a:solidFill>
                  <a:srgbClr val="568C3B"/>
                </a:solidFill>
                <a:latin typeface="Consolas"/>
              </a:rPr>
              <a:t>name1</a:t>
            </a:r>
            <a:r>
              <a:rPr lang="fr-FR" dirty="0">
                <a:solidFill>
                  <a:srgbClr val="7EA2B4"/>
                </a:solidFill>
                <a:latin typeface="Consolas"/>
              </a:rPr>
              <a:t>","</a:t>
            </a:r>
            <a:r>
              <a:rPr lang="fr-FR" dirty="0">
                <a:solidFill>
                  <a:srgbClr val="568C3B"/>
                </a:solidFill>
                <a:latin typeface="Consolas"/>
              </a:rPr>
              <a:t>name3</a:t>
            </a:r>
            <a:r>
              <a:rPr lang="fr-FR" dirty="0">
                <a:solidFill>
                  <a:srgbClr val="7EA2B4"/>
                </a:solidFill>
                <a:latin typeface="Consolas"/>
              </a:rPr>
              <a:t>"],</a:t>
            </a:r>
          </a:p>
          <a:p>
            <a:pPr lvl="4">
              <a:buNone/>
            </a:pPr>
            <a:endParaRPr lang="fr-FR"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a:t>
            </a:r>
          </a:p>
        </p:txBody>
      </p:sp>
      <p:sp>
        <p:nvSpPr>
          <p:cNvPr id="3" name="Espace réservé du contenu 2"/>
          <p:cNvSpPr>
            <a:spLocks noGrp="1"/>
          </p:cNvSpPr>
          <p:nvPr>
            <p:ph idx="1"/>
          </p:nvPr>
        </p:nvSpPr>
        <p:spPr/>
        <p:txBody>
          <a:bodyPr>
            <a:normAutofit fontScale="92500" lnSpcReduction="10000"/>
          </a:bodyPr>
          <a:lstStyle/>
          <a:p>
            <a:pPr lvl="2"/>
            <a:r>
              <a:rPr lang="fr-FR" dirty="0" err="1"/>
              <a:t>Array</a:t>
            </a:r>
            <a:endParaRPr lang="fr-FR" dirty="0"/>
          </a:p>
          <a:p>
            <a:pPr lvl="4"/>
            <a:r>
              <a:rPr lang="fr-FR" dirty="0">
                <a:solidFill>
                  <a:srgbClr val="568C3B"/>
                </a:solidFill>
                <a:latin typeface="Consolas"/>
              </a:rPr>
              <a:t>"type"</a:t>
            </a:r>
            <a:r>
              <a:rPr lang="fr-FR" dirty="0">
                <a:solidFill>
                  <a:srgbClr val="7EA2B4"/>
                </a:solidFill>
                <a:latin typeface="Consolas"/>
              </a:rPr>
              <a:t>: "</a:t>
            </a:r>
            <a:r>
              <a:rPr lang="fr-FR" dirty="0" err="1">
                <a:solidFill>
                  <a:srgbClr val="568C3B"/>
                </a:solidFill>
                <a:latin typeface="Consolas"/>
              </a:rPr>
              <a:t>array</a:t>
            </a:r>
            <a:r>
              <a:rPr lang="fr-FR" dirty="0">
                <a:solidFill>
                  <a:srgbClr val="7EA2B4"/>
                </a:solidFill>
                <a:latin typeface="Consolas"/>
              </a:rPr>
              <a:t>",</a:t>
            </a:r>
          </a:p>
          <a:p>
            <a:pPr lvl="4"/>
            <a:r>
              <a:rPr lang="fr-FR" dirty="0">
                <a:solidFill>
                  <a:srgbClr val="568C3B"/>
                </a:solidFill>
                <a:latin typeface="Consolas"/>
              </a:rPr>
              <a:t>"items"</a:t>
            </a:r>
            <a:r>
              <a:rPr lang="fr-FR" dirty="0">
                <a:solidFill>
                  <a:srgbClr val="7EA2B4"/>
                </a:solidFill>
                <a:latin typeface="Consolas"/>
              </a:rPr>
              <a:t>: {description </a:t>
            </a:r>
            <a:r>
              <a:rPr lang="fr-FR" i="1" dirty="0">
                <a:solidFill>
                  <a:srgbClr val="7EA2B4"/>
                </a:solidFill>
                <a:latin typeface="Consolas"/>
              </a:rPr>
              <a:t>enfant}</a:t>
            </a:r>
          </a:p>
          <a:p>
            <a:pPr lvl="3"/>
            <a:r>
              <a:rPr lang="en-US" dirty="0" err="1">
                <a:latin typeface="Consolas"/>
              </a:rPr>
              <a:t>Contraintes</a:t>
            </a:r>
            <a:endParaRPr lang="en-US" dirty="0">
              <a:latin typeface="Consolas"/>
            </a:endParaRPr>
          </a:p>
          <a:p>
            <a:pPr lvl="4"/>
            <a:r>
              <a:rPr lang="en-US" dirty="0">
                <a:solidFill>
                  <a:srgbClr val="568C3B"/>
                </a:solidFill>
                <a:latin typeface="Consolas"/>
              </a:rPr>
              <a:t>"</a:t>
            </a:r>
            <a:r>
              <a:rPr lang="en-US" dirty="0" err="1">
                <a:solidFill>
                  <a:srgbClr val="568C3B"/>
                </a:solidFill>
                <a:latin typeface="Consolas"/>
              </a:rPr>
              <a:t>uniqueItems</a:t>
            </a:r>
            <a:r>
              <a:rPr lang="en-US" dirty="0">
                <a:solidFill>
                  <a:srgbClr val="568C3B"/>
                </a:solidFill>
                <a:latin typeface="Consolas"/>
              </a:rPr>
              <a:t>"</a:t>
            </a:r>
            <a:r>
              <a:rPr lang="en-US" dirty="0">
                <a:solidFill>
                  <a:srgbClr val="7EA2B4"/>
                </a:solidFill>
                <a:latin typeface="Consolas"/>
              </a:rPr>
              <a:t>: </a:t>
            </a:r>
            <a:r>
              <a:rPr lang="en-US" dirty="0">
                <a:solidFill>
                  <a:srgbClr val="935C25"/>
                </a:solidFill>
                <a:latin typeface="Consolas"/>
              </a:rPr>
              <a:t>true</a:t>
            </a:r>
            <a:r>
              <a:rPr lang="en-US" dirty="0">
                <a:solidFill>
                  <a:srgbClr val="7EA2B4"/>
                </a:solidFill>
                <a:latin typeface="Consolas"/>
              </a:rPr>
              <a:t>,</a:t>
            </a:r>
          </a:p>
          <a:p>
            <a:pPr lvl="4"/>
            <a:r>
              <a:rPr lang="en-US" dirty="0">
                <a:solidFill>
                  <a:srgbClr val="568C3B"/>
                </a:solidFill>
                <a:latin typeface="Consolas"/>
              </a:rPr>
              <a:t>"</a:t>
            </a:r>
            <a:r>
              <a:rPr lang="en-US" dirty="0" err="1">
                <a:solidFill>
                  <a:srgbClr val="568C3B"/>
                </a:solidFill>
                <a:latin typeface="Consolas"/>
              </a:rPr>
              <a:t>minItems</a:t>
            </a:r>
            <a:r>
              <a:rPr lang="en-US" dirty="0">
                <a:solidFill>
                  <a:srgbClr val="568C3B"/>
                </a:solidFill>
                <a:latin typeface="Consolas"/>
              </a:rPr>
              <a:t>"</a:t>
            </a:r>
            <a:r>
              <a:rPr lang="en-US" dirty="0">
                <a:solidFill>
                  <a:srgbClr val="7EA2B4"/>
                </a:solidFill>
                <a:latin typeface="Consolas"/>
              </a:rPr>
              <a:t>: </a:t>
            </a:r>
            <a:r>
              <a:rPr lang="en-US" dirty="0">
                <a:solidFill>
                  <a:srgbClr val="935C25"/>
                </a:solidFill>
                <a:latin typeface="Consolas"/>
              </a:rPr>
              <a:t>1</a:t>
            </a:r>
            <a:r>
              <a:rPr lang="en-US" dirty="0">
                <a:solidFill>
                  <a:srgbClr val="7EA2B4"/>
                </a:solidFill>
                <a:latin typeface="Consolas"/>
              </a:rPr>
              <a:t>,</a:t>
            </a:r>
          </a:p>
          <a:p>
            <a:pPr lvl="4"/>
            <a:r>
              <a:rPr lang="en-US" dirty="0">
                <a:solidFill>
                  <a:srgbClr val="568C3B"/>
                </a:solidFill>
                <a:latin typeface="Consolas"/>
              </a:rPr>
              <a:t>"</a:t>
            </a:r>
            <a:r>
              <a:rPr lang="en-US" dirty="0" err="1">
                <a:solidFill>
                  <a:srgbClr val="568C3B"/>
                </a:solidFill>
                <a:latin typeface="Consolas"/>
              </a:rPr>
              <a:t>maxItems</a:t>
            </a:r>
            <a:r>
              <a:rPr lang="en-US" dirty="0">
                <a:solidFill>
                  <a:srgbClr val="568C3B"/>
                </a:solidFill>
                <a:latin typeface="Consolas"/>
              </a:rPr>
              <a:t>"</a:t>
            </a:r>
            <a:r>
              <a:rPr lang="en-US" dirty="0">
                <a:solidFill>
                  <a:srgbClr val="7EA2B4"/>
                </a:solidFill>
                <a:latin typeface="Consolas"/>
              </a:rPr>
              <a:t>: </a:t>
            </a:r>
            <a:r>
              <a:rPr lang="en-US" dirty="0">
                <a:solidFill>
                  <a:srgbClr val="935C25"/>
                </a:solidFill>
                <a:latin typeface="Consolas"/>
              </a:rPr>
              <a:t>4</a:t>
            </a:r>
            <a:r>
              <a:rPr lang="en-US" dirty="0">
                <a:solidFill>
                  <a:srgbClr val="7EA2B4"/>
                </a:solidFill>
                <a:latin typeface="Consolas"/>
              </a:rPr>
              <a:t>,</a:t>
            </a:r>
            <a:endParaRPr lang="fr-FR" dirty="0"/>
          </a:p>
          <a:p>
            <a:pPr lvl="2"/>
            <a:endParaRPr lang="fr-FR" dirty="0"/>
          </a:p>
          <a:p>
            <a:pPr lvl="2"/>
            <a:r>
              <a:rPr lang="fr-FR" dirty="0" err="1"/>
              <a:t>integer</a:t>
            </a:r>
            <a:r>
              <a:rPr lang="fr-FR" dirty="0"/>
              <a:t> / </a:t>
            </a:r>
            <a:r>
              <a:rPr lang="fr-FR" dirty="0" err="1"/>
              <a:t>number</a:t>
            </a:r>
            <a:endParaRPr lang="fr-FR" dirty="0"/>
          </a:p>
          <a:p>
            <a:pPr lvl="4"/>
            <a:r>
              <a:rPr lang="fr-FR" dirty="0">
                <a:solidFill>
                  <a:srgbClr val="568C3B"/>
                </a:solidFill>
                <a:latin typeface="Consolas"/>
              </a:rPr>
              <a:t>"type"</a:t>
            </a:r>
            <a:r>
              <a:rPr lang="fr-FR" dirty="0">
                <a:solidFill>
                  <a:srgbClr val="7EA2B4"/>
                </a:solidFill>
                <a:latin typeface="Consolas"/>
              </a:rPr>
              <a:t>: </a:t>
            </a:r>
            <a:r>
              <a:rPr lang="fr-FR" dirty="0">
                <a:solidFill>
                  <a:srgbClr val="568C3B"/>
                </a:solidFill>
                <a:latin typeface="Consolas"/>
              </a:rPr>
              <a:t>"</a:t>
            </a:r>
            <a:r>
              <a:rPr lang="fr-FR" dirty="0" err="1">
                <a:solidFill>
                  <a:srgbClr val="568C3B"/>
                </a:solidFill>
                <a:latin typeface="Consolas"/>
              </a:rPr>
              <a:t>number</a:t>
            </a:r>
            <a:r>
              <a:rPr lang="fr-FR" dirty="0">
                <a:solidFill>
                  <a:srgbClr val="568C3B"/>
                </a:solidFill>
                <a:latin typeface="Consolas"/>
              </a:rPr>
              <a:t>"</a:t>
            </a:r>
            <a:r>
              <a:rPr lang="fr-FR" dirty="0">
                <a:solidFill>
                  <a:srgbClr val="7EA2B4"/>
                </a:solidFill>
                <a:latin typeface="Consolas"/>
              </a:rPr>
              <a:t>, ou </a:t>
            </a:r>
            <a:r>
              <a:rPr lang="fr-FR" dirty="0">
                <a:solidFill>
                  <a:srgbClr val="568C3B"/>
                </a:solidFill>
                <a:latin typeface="Consolas"/>
              </a:rPr>
              <a:t>"type"</a:t>
            </a:r>
            <a:r>
              <a:rPr lang="fr-FR" dirty="0">
                <a:solidFill>
                  <a:srgbClr val="7EA2B4"/>
                </a:solidFill>
                <a:latin typeface="Consolas"/>
              </a:rPr>
              <a:t>:</a:t>
            </a:r>
            <a:r>
              <a:rPr lang="fr-FR" dirty="0">
                <a:solidFill>
                  <a:srgbClr val="568C3B"/>
                </a:solidFill>
                <a:latin typeface="Consolas"/>
              </a:rPr>
              <a:t>"</a:t>
            </a:r>
            <a:r>
              <a:rPr lang="fr-FR" dirty="0" err="1">
                <a:solidFill>
                  <a:srgbClr val="568C3B"/>
                </a:solidFill>
                <a:latin typeface="Consolas"/>
              </a:rPr>
              <a:t>integer</a:t>
            </a:r>
            <a:r>
              <a:rPr lang="fr-FR" dirty="0">
                <a:solidFill>
                  <a:srgbClr val="568C3B"/>
                </a:solidFill>
                <a:latin typeface="Consolas"/>
              </a:rPr>
              <a:t>"</a:t>
            </a:r>
          </a:p>
          <a:p>
            <a:pPr lvl="3"/>
            <a:r>
              <a:rPr lang="fr-FR" dirty="0">
                <a:latin typeface="Consolas"/>
              </a:rPr>
              <a:t>contraintes</a:t>
            </a:r>
          </a:p>
          <a:p>
            <a:pPr lvl="4"/>
            <a:r>
              <a:rPr lang="fr-FR" dirty="0">
                <a:solidFill>
                  <a:srgbClr val="568C3B"/>
                </a:solidFill>
                <a:latin typeface="Consolas"/>
              </a:rPr>
              <a:t>"minimum"</a:t>
            </a:r>
            <a:r>
              <a:rPr lang="fr-FR" dirty="0">
                <a:solidFill>
                  <a:srgbClr val="7EA2B4"/>
                </a:solidFill>
                <a:latin typeface="Consolas"/>
              </a:rPr>
              <a:t>: </a:t>
            </a:r>
            <a:r>
              <a:rPr lang="fr-FR" dirty="0">
                <a:solidFill>
                  <a:srgbClr val="935C25"/>
                </a:solidFill>
                <a:latin typeface="Consolas"/>
              </a:rPr>
              <a:t>0</a:t>
            </a:r>
            <a:r>
              <a:rPr lang="fr-FR" dirty="0">
                <a:solidFill>
                  <a:srgbClr val="7EA2B4"/>
                </a:solidFill>
                <a:latin typeface="Consolas"/>
              </a:rPr>
              <a:t>,</a:t>
            </a:r>
          </a:p>
          <a:p>
            <a:pPr lvl="4"/>
            <a:r>
              <a:rPr lang="fr-FR" dirty="0">
                <a:solidFill>
                  <a:srgbClr val="568C3B"/>
                </a:solidFill>
                <a:latin typeface="Consolas"/>
              </a:rPr>
              <a:t>"maximum"</a:t>
            </a:r>
            <a:r>
              <a:rPr lang="fr-FR" dirty="0">
                <a:solidFill>
                  <a:srgbClr val="7EA2B4"/>
                </a:solidFill>
                <a:latin typeface="Consolas"/>
              </a:rPr>
              <a:t>: </a:t>
            </a:r>
            <a:r>
              <a:rPr lang="fr-FR" dirty="0">
                <a:solidFill>
                  <a:srgbClr val="935C25"/>
                </a:solidFill>
                <a:latin typeface="Consolas"/>
              </a:rPr>
              <a:t>100</a:t>
            </a:r>
            <a:endParaRPr lang="fr-FR" dirty="0">
              <a:solidFill>
                <a:srgbClr val="7EA2B4"/>
              </a:solidFill>
              <a:latin typeface="Consolas"/>
            </a:endParaRPr>
          </a:p>
          <a:p>
            <a:pPr lvl="4"/>
            <a:r>
              <a:rPr lang="fr-FR" dirty="0">
                <a:solidFill>
                  <a:srgbClr val="568C3B"/>
                </a:solidFill>
                <a:latin typeface="Consolas"/>
              </a:rPr>
              <a:t>"</a:t>
            </a:r>
            <a:r>
              <a:rPr lang="fr-FR" dirty="0" err="1">
                <a:solidFill>
                  <a:srgbClr val="568C3B"/>
                </a:solidFill>
                <a:latin typeface="Consolas"/>
              </a:rPr>
              <a:t>exclusiveMinimum</a:t>
            </a:r>
            <a:r>
              <a:rPr lang="fr-FR" dirty="0">
                <a:solidFill>
                  <a:srgbClr val="568C3B"/>
                </a:solidFill>
                <a:latin typeface="Consolas"/>
              </a:rPr>
              <a:t>"</a:t>
            </a:r>
            <a:r>
              <a:rPr lang="fr-FR" dirty="0">
                <a:solidFill>
                  <a:srgbClr val="7EA2B4"/>
                </a:solidFill>
                <a:latin typeface="Consolas"/>
              </a:rPr>
              <a:t>: </a:t>
            </a:r>
            <a:r>
              <a:rPr lang="fr-FR" dirty="0">
                <a:solidFill>
                  <a:srgbClr val="935C25"/>
                </a:solidFill>
                <a:latin typeface="Consolas"/>
              </a:rPr>
              <a:t>0</a:t>
            </a:r>
            <a:r>
              <a:rPr lang="fr-FR" dirty="0">
                <a:solidFill>
                  <a:srgbClr val="7EA2B4"/>
                </a:solidFill>
                <a:latin typeface="Consolas"/>
              </a:rPr>
              <a:t>,</a:t>
            </a:r>
          </a:p>
          <a:p>
            <a:pPr lvl="4"/>
            <a:r>
              <a:rPr lang="fr-FR" dirty="0">
                <a:solidFill>
                  <a:srgbClr val="568C3B"/>
                </a:solidFill>
                <a:latin typeface="Consolas"/>
              </a:rPr>
              <a:t>"</a:t>
            </a:r>
            <a:r>
              <a:rPr lang="fr-FR" dirty="0" err="1">
                <a:solidFill>
                  <a:srgbClr val="568C3B"/>
                </a:solidFill>
                <a:latin typeface="Consolas"/>
              </a:rPr>
              <a:t>exclusiveMaximum</a:t>
            </a:r>
            <a:r>
              <a:rPr lang="fr-FR" dirty="0">
                <a:solidFill>
                  <a:srgbClr val="568C3B"/>
                </a:solidFill>
                <a:latin typeface="Consolas"/>
              </a:rPr>
              <a:t>"</a:t>
            </a:r>
            <a:r>
              <a:rPr lang="fr-FR" dirty="0">
                <a:solidFill>
                  <a:srgbClr val="7EA2B4"/>
                </a:solidFill>
                <a:latin typeface="Consolas"/>
              </a:rPr>
              <a:t>: </a:t>
            </a:r>
            <a:r>
              <a:rPr lang="fr-FR" dirty="0">
                <a:solidFill>
                  <a:srgbClr val="935C25"/>
                </a:solidFill>
                <a:latin typeface="Consolas"/>
              </a:rPr>
              <a:t>100</a:t>
            </a:r>
            <a:endParaRPr lang="fr-FR" dirty="0">
              <a:solidFill>
                <a:srgbClr val="7EA2B4"/>
              </a:solidFill>
              <a:latin typeface="Consolas"/>
            </a:endParaRPr>
          </a:p>
          <a:p>
            <a:pPr lvl="4"/>
            <a:endParaRPr lang="fr-FR"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schémas existants</a:t>
            </a:r>
          </a:p>
        </p:txBody>
      </p:sp>
      <p:sp>
        <p:nvSpPr>
          <p:cNvPr id="3" name="Espace réservé du contenu 2"/>
          <p:cNvSpPr>
            <a:spLocks noGrp="1"/>
          </p:cNvSpPr>
          <p:nvPr>
            <p:ph idx="1"/>
          </p:nvPr>
        </p:nvSpPr>
        <p:spPr/>
        <p:txBody>
          <a:bodyPr/>
          <a:lstStyle/>
          <a:p>
            <a:r>
              <a:rPr lang="fr-FR" dirty="0"/>
              <a:t>Le store des schéma</a:t>
            </a:r>
          </a:p>
          <a:p>
            <a:pPr algn="ctr">
              <a:buNone/>
            </a:pPr>
            <a:r>
              <a:rPr lang="fr-FR" dirty="0">
                <a:hlinkClick r:id="rId3"/>
              </a:rPr>
              <a:t>http://schemastore.org/json/</a:t>
            </a:r>
            <a:endParaRPr lang="fr-FR" dirty="0"/>
          </a:p>
          <a:p>
            <a:pPr>
              <a:buNone/>
            </a:pPr>
            <a:r>
              <a:rPr lang="fr-FR" dirty="0"/>
              <a:t>exemple:</a:t>
            </a:r>
          </a:p>
          <a:p>
            <a:endParaRPr lang="fr-FR" dirty="0"/>
          </a:p>
          <a:p>
            <a:r>
              <a:rPr lang="fr-FR" dirty="0" err="1"/>
              <a:t>Geojson</a:t>
            </a:r>
            <a:endParaRPr lang="fr-FR" dirty="0"/>
          </a:p>
          <a:p>
            <a:pPr lvl="2"/>
            <a:r>
              <a:rPr lang="fr-FR" dirty="0" err="1"/>
              <a:t>geographique</a:t>
            </a:r>
            <a:endParaRPr lang="fr-FR" dirty="0"/>
          </a:p>
          <a:p>
            <a:pPr lvl="2"/>
            <a:endParaRPr lang="fr-FR" baseline="30000" dirty="0"/>
          </a:p>
          <a:p>
            <a:pPr lvl="2"/>
            <a:r>
              <a:rPr lang="fr-FR" baseline="30000" dirty="0"/>
              <a:t>RFC 7946</a:t>
            </a:r>
          </a:p>
          <a:p>
            <a:pPr lvl="2"/>
            <a:endParaRPr lang="fr-FR" baseline="30000" dirty="0"/>
          </a:p>
          <a:p>
            <a:pPr lvl="2"/>
            <a:r>
              <a:rPr lang="fr-FR" baseline="30000" dirty="0"/>
              <a:t>utilisé par </a:t>
            </a:r>
            <a:r>
              <a:rPr lang="fr-FR" baseline="30000" dirty="0" err="1"/>
              <a:t>leaflet</a:t>
            </a:r>
            <a:r>
              <a:rPr lang="fr-FR" baseline="30000" dirty="0"/>
              <a:t> </a:t>
            </a:r>
            <a:r>
              <a:rPr lang="fr-FR" baseline="30000" dirty="0" err="1"/>
              <a:t>map</a:t>
            </a:r>
            <a:endParaRPr lang="fr-FR" baseline="30000" dirty="0"/>
          </a:p>
          <a:p>
            <a:pPr>
              <a:buNone/>
            </a:pPr>
            <a:endParaRPr lang="fr-FR" dirty="0"/>
          </a:p>
        </p:txBody>
      </p:sp>
      <p:pic>
        <p:nvPicPr>
          <p:cNvPr id="6146" name="Picture 2"/>
          <p:cNvPicPr>
            <a:picLocks noChangeAspect="1" noChangeArrowheads="1"/>
          </p:cNvPicPr>
          <p:nvPr/>
        </p:nvPicPr>
        <p:blipFill>
          <a:blip r:embed="rId4"/>
          <a:srcRect/>
          <a:stretch>
            <a:fillRect/>
          </a:stretch>
        </p:blipFill>
        <p:spPr bwMode="auto">
          <a:xfrm>
            <a:off x="3428992" y="2500306"/>
            <a:ext cx="5072066" cy="3488878"/>
          </a:xfrm>
          <a:prstGeom prst="rect">
            <a:avLst/>
          </a:prstGeom>
          <a:noFill/>
          <a:ln w="9525">
            <a:noFill/>
            <a:miter lim="800000"/>
            <a:headEnd/>
            <a:tailEnd/>
          </a:ln>
          <a:effec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Les outils </a:t>
            </a:r>
          </a:p>
        </p:txBody>
      </p:sp>
      <p:sp>
        <p:nvSpPr>
          <p:cNvPr id="5" name="Espace réservé du contenu 4"/>
          <p:cNvSpPr>
            <a:spLocks noGrp="1"/>
          </p:cNvSpPr>
          <p:nvPr>
            <p:ph idx="1"/>
          </p:nvPr>
        </p:nvSpPr>
        <p:spPr/>
        <p:txBody>
          <a:bodyPr>
            <a:normAutofit fontScale="77500" lnSpcReduction="20000"/>
          </a:bodyPr>
          <a:lstStyle/>
          <a:p>
            <a:r>
              <a:rPr lang="fr-FR" dirty="0"/>
              <a:t>Edition</a:t>
            </a:r>
          </a:p>
          <a:p>
            <a:pPr lvl="1"/>
            <a:r>
              <a:rPr lang="fr-FR" dirty="0" err="1"/>
              <a:t>VSCode</a:t>
            </a:r>
            <a:r>
              <a:rPr lang="fr-FR" dirty="0"/>
              <a:t> </a:t>
            </a:r>
            <a:r>
              <a:rPr lang="fr-FR" sz="1500" dirty="0"/>
              <a:t>avec auto complétion</a:t>
            </a:r>
          </a:p>
          <a:p>
            <a:pPr lvl="1"/>
            <a:endParaRPr lang="fr-FR" dirty="0"/>
          </a:p>
          <a:p>
            <a:r>
              <a:rPr lang="fr-FR" dirty="0"/>
              <a:t>API de validation JSON </a:t>
            </a:r>
          </a:p>
          <a:p>
            <a:pPr lvl="1"/>
            <a:r>
              <a:rPr lang="fr-FR" dirty="0" err="1"/>
              <a:t>integration</a:t>
            </a:r>
            <a:r>
              <a:rPr lang="fr-FR" dirty="0"/>
              <a:t> dans une appli</a:t>
            </a:r>
          </a:p>
          <a:p>
            <a:pPr lvl="3"/>
            <a:r>
              <a:rPr lang="fr-FR" dirty="0"/>
              <a:t>.Net, c/c++, java, js, python, </a:t>
            </a:r>
            <a:r>
              <a:rPr lang="fr-FR" dirty="0" err="1"/>
              <a:t>php</a:t>
            </a:r>
            <a:r>
              <a:rPr lang="fr-FR" dirty="0"/>
              <a:t>,…</a:t>
            </a:r>
          </a:p>
          <a:p>
            <a:pPr>
              <a:buNone/>
            </a:pPr>
            <a:r>
              <a:rPr lang="fr-FR" sz="2400" u="sng" dirty="0">
                <a:solidFill>
                  <a:schemeClr val="tx2">
                    <a:lumMod val="75000"/>
                  </a:schemeClr>
                </a:solidFill>
              </a:rPr>
              <a:t>http://json-schema.org/implementations.html</a:t>
            </a:r>
            <a:endParaRPr lang="fr-FR" sz="2400" dirty="0"/>
          </a:p>
          <a:p>
            <a:pPr lvl="2"/>
            <a:endParaRPr lang="fr-FR" dirty="0"/>
          </a:p>
          <a:p>
            <a:pPr lvl="2"/>
            <a:endParaRPr lang="fr-FR" dirty="0"/>
          </a:p>
          <a:p>
            <a:pPr lvl="2"/>
            <a:endParaRPr lang="fr-FR" dirty="0"/>
          </a:p>
          <a:p>
            <a:r>
              <a:rPr lang="fr-FR" dirty="0"/>
              <a:t>Génération de schéma</a:t>
            </a:r>
          </a:p>
          <a:p>
            <a:pPr>
              <a:buNone/>
            </a:pPr>
            <a:r>
              <a:rPr lang="fr-FR" u="sng" dirty="0">
                <a:solidFill>
                  <a:schemeClr val="tx2">
                    <a:lumMod val="75000"/>
                  </a:schemeClr>
                </a:solidFill>
              </a:rPr>
              <a:t>https://jsonschema.net/</a:t>
            </a:r>
          </a:p>
          <a:p>
            <a:pPr>
              <a:buNone/>
            </a:pPr>
            <a:endParaRPr lang="fr-FR" dirty="0"/>
          </a:p>
          <a:p>
            <a:pPr>
              <a:buNone/>
            </a:pPr>
            <a:endParaRPr lang="fr-FR" dirty="0"/>
          </a:p>
          <a:p>
            <a:pPr>
              <a:buNone/>
            </a:pPr>
            <a:r>
              <a:rPr lang="fr-FR" dirty="0"/>
              <a:t> </a:t>
            </a:r>
          </a:p>
        </p:txBody>
      </p:sp>
      <p:pic>
        <p:nvPicPr>
          <p:cNvPr id="5123" name="Picture 3"/>
          <p:cNvPicPr>
            <a:picLocks noChangeAspect="1" noChangeArrowheads="1"/>
          </p:cNvPicPr>
          <p:nvPr/>
        </p:nvPicPr>
        <p:blipFill>
          <a:blip r:embed="rId3"/>
          <a:srcRect/>
          <a:stretch>
            <a:fillRect/>
          </a:stretch>
        </p:blipFill>
        <p:spPr bwMode="auto">
          <a:xfrm>
            <a:off x="5281646" y="1285860"/>
            <a:ext cx="3505196" cy="2981055"/>
          </a:xfrm>
          <a:prstGeom prst="rect">
            <a:avLst/>
          </a:prstGeom>
          <a:noFill/>
          <a:ln w="9525">
            <a:noFill/>
            <a:miter lim="800000"/>
            <a:headEnd/>
            <a:tailEnd/>
          </a:ln>
          <a:effectLst/>
        </p:spPr>
      </p:pic>
      <p:pic>
        <p:nvPicPr>
          <p:cNvPr id="5122" name="Picture 2"/>
          <p:cNvPicPr>
            <a:picLocks noChangeAspect="1" noChangeArrowheads="1"/>
          </p:cNvPicPr>
          <p:nvPr/>
        </p:nvPicPr>
        <p:blipFill>
          <a:blip r:embed="rId4"/>
          <a:srcRect/>
          <a:stretch>
            <a:fillRect/>
          </a:stretch>
        </p:blipFill>
        <p:spPr bwMode="auto">
          <a:xfrm>
            <a:off x="4143372" y="3429000"/>
            <a:ext cx="4424199" cy="3043235"/>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Web 2.0, bonnes pratiques</a:t>
            </a:r>
          </a:p>
        </p:txBody>
      </p:sp>
      <p:sp>
        <p:nvSpPr>
          <p:cNvPr id="3" name="Espace réservé du contenu 2"/>
          <p:cNvSpPr>
            <a:spLocks noGrp="1"/>
          </p:cNvSpPr>
          <p:nvPr>
            <p:ph idx="1"/>
          </p:nvPr>
        </p:nvSpPr>
        <p:spPr/>
        <p:txBody>
          <a:bodyPr>
            <a:normAutofit lnSpcReduction="10000"/>
          </a:bodyPr>
          <a:lstStyle/>
          <a:p>
            <a:pPr marL="0" indent="0">
              <a:buFont typeface="Arial" charset="0"/>
              <a:buNone/>
              <a:defRPr/>
            </a:pPr>
            <a:r>
              <a:rPr lang="fr-FR" b="1" dirty="0"/>
              <a:t>Optimisation des ressources client-serveur :</a:t>
            </a:r>
          </a:p>
          <a:p>
            <a:pPr lvl="1">
              <a:defRPr/>
            </a:pPr>
            <a:endParaRPr lang="fr-FR" dirty="0"/>
          </a:p>
          <a:p>
            <a:pPr lvl="1">
              <a:defRPr/>
            </a:pPr>
            <a:r>
              <a:rPr lang="fr-FR" b="1" u="sng" dirty="0"/>
              <a:t>Délégation</a:t>
            </a:r>
            <a:r>
              <a:rPr lang="fr-FR" dirty="0"/>
              <a:t> des </a:t>
            </a:r>
            <a:r>
              <a:rPr lang="fr-FR" b="1" dirty="0"/>
              <a:t>traitements</a:t>
            </a:r>
            <a:r>
              <a:rPr lang="fr-FR" dirty="0"/>
              <a:t> </a:t>
            </a:r>
            <a:r>
              <a:rPr lang="fr-FR" b="1" dirty="0"/>
              <a:t>coûteux</a:t>
            </a:r>
            <a:r>
              <a:rPr lang="fr-FR" dirty="0"/>
              <a:t> </a:t>
            </a:r>
            <a:r>
              <a:rPr lang="fr-FR" b="1" dirty="0"/>
              <a:t>au</a:t>
            </a:r>
            <a:r>
              <a:rPr lang="fr-FR" dirty="0"/>
              <a:t> </a:t>
            </a:r>
            <a:r>
              <a:rPr lang="fr-FR" b="1" u="sng" dirty="0"/>
              <a:t>client</a:t>
            </a:r>
            <a:r>
              <a:rPr lang="fr-FR" dirty="0"/>
              <a:t> (ex: fusion XSL-T dynamique côté client, moteur de </a:t>
            </a:r>
            <a:r>
              <a:rPr lang="fr-FR" dirty="0" err="1"/>
              <a:t>template</a:t>
            </a:r>
            <a:r>
              <a:rPr lang="fr-FR" dirty="0"/>
              <a:t> JS)</a:t>
            </a:r>
          </a:p>
          <a:p>
            <a:pPr lvl="1">
              <a:defRPr/>
            </a:pPr>
            <a:endParaRPr lang="fr-FR" dirty="0"/>
          </a:p>
          <a:p>
            <a:pPr lvl="1">
              <a:defRPr/>
            </a:pPr>
            <a:r>
              <a:rPr lang="fr-FR" b="1" u="sng" dirty="0"/>
              <a:t>Optimisation</a:t>
            </a:r>
            <a:r>
              <a:rPr lang="fr-FR" dirty="0"/>
              <a:t> de la </a:t>
            </a:r>
            <a:r>
              <a:rPr lang="fr-FR" b="1" u="sng" dirty="0"/>
              <a:t>bande passante </a:t>
            </a:r>
            <a:r>
              <a:rPr lang="fr-FR" dirty="0"/>
              <a:t>par l’échange limité de grains d’information utiles</a:t>
            </a:r>
          </a:p>
          <a:p>
            <a:pPr lvl="1">
              <a:defRPr/>
            </a:pPr>
            <a:endParaRPr lang="fr-FR" dirty="0"/>
          </a:p>
          <a:p>
            <a:pPr lvl="1">
              <a:defRPr/>
            </a:pPr>
            <a:r>
              <a:rPr lang="fr-FR" b="1" u="sng" dirty="0"/>
              <a:t>Gestion avancée </a:t>
            </a:r>
            <a:r>
              <a:rPr lang="fr-FR" dirty="0"/>
              <a:t>du cache (chargements par </a:t>
            </a:r>
            <a:r>
              <a:rPr lang="fr-FR" b="1" u="sng" dirty="0"/>
              <a:t>parties</a:t>
            </a:r>
            <a:r>
              <a:rPr lang="fr-FR" dirty="0"/>
              <a:t>, mises en </a:t>
            </a:r>
            <a:r>
              <a:rPr lang="fr-FR" b="1" u="sng" dirty="0"/>
              <a:t>cache</a:t>
            </a:r>
            <a:r>
              <a:rPr lang="fr-FR" dirty="0"/>
              <a:t>, </a:t>
            </a:r>
            <a:r>
              <a:rPr lang="fr-FR" b="1" u="sng" dirty="0"/>
              <a:t>preloads</a:t>
            </a:r>
            <a:r>
              <a:rPr lang="fr-FR" dirty="0"/>
              <a:t>, </a:t>
            </a:r>
            <a:r>
              <a:rPr lang="fr-FR" b="1" dirty="0"/>
              <a:t>cookies</a:t>
            </a:r>
            <a:r>
              <a:rPr lang="fr-FR" dirty="0"/>
              <a:t>, .fol…)</a:t>
            </a:r>
          </a:p>
          <a:p>
            <a:endParaRPr lang="fr-FR"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EDB67E-FA07-49CA-9381-B65AB7D08708}"/>
              </a:ext>
            </a:extLst>
          </p:cNvPr>
          <p:cNvSpPr>
            <a:spLocks noGrp="1"/>
          </p:cNvSpPr>
          <p:nvPr>
            <p:ph type="title"/>
          </p:nvPr>
        </p:nvSpPr>
        <p:spPr/>
        <p:txBody>
          <a:bodyPr/>
          <a:lstStyle/>
          <a:p>
            <a:r>
              <a:rPr lang="fr-FR" dirty="0"/>
              <a:t>YAML</a:t>
            </a:r>
          </a:p>
        </p:txBody>
      </p:sp>
      <p:sp>
        <p:nvSpPr>
          <p:cNvPr id="3" name="Espace réservé du contenu 2">
            <a:extLst>
              <a:ext uri="{FF2B5EF4-FFF2-40B4-BE49-F238E27FC236}">
                <a16:creationId xmlns:a16="http://schemas.microsoft.com/office/drawing/2014/main" id="{20352DFE-1540-4A1E-8358-A6530D023183}"/>
              </a:ext>
            </a:extLst>
          </p:cNvPr>
          <p:cNvSpPr>
            <a:spLocks noGrp="1"/>
          </p:cNvSpPr>
          <p:nvPr>
            <p:ph idx="1"/>
          </p:nvPr>
        </p:nvSpPr>
        <p:spPr/>
        <p:txBody>
          <a:bodyPr/>
          <a:lstStyle/>
          <a:p>
            <a:r>
              <a:rPr lang="fr-FR" sz="2400" b="1" dirty="0" err="1"/>
              <a:t>Yet</a:t>
            </a:r>
            <a:r>
              <a:rPr lang="fr-FR" sz="2400" b="1" dirty="0"/>
              <a:t> </a:t>
            </a:r>
            <a:r>
              <a:rPr lang="fr-FR" sz="2400" b="1" dirty="0" err="1"/>
              <a:t>Another</a:t>
            </a:r>
            <a:r>
              <a:rPr lang="fr-FR" sz="2400" b="1" dirty="0"/>
              <a:t> Markup </a:t>
            </a:r>
            <a:r>
              <a:rPr lang="fr-FR" sz="2400" b="1" dirty="0" err="1"/>
              <a:t>Language</a:t>
            </a:r>
            <a:r>
              <a:rPr lang="fr-FR" sz="2400" b="1" dirty="0"/>
              <a:t> </a:t>
            </a:r>
          </a:p>
          <a:p>
            <a:r>
              <a:rPr lang="fr-FR" b="1" dirty="0"/>
              <a:t>YAML </a:t>
            </a:r>
            <a:r>
              <a:rPr lang="fr-FR" dirty="0"/>
              <a:t>est une combinaison de </a:t>
            </a:r>
          </a:p>
          <a:p>
            <a:pPr lvl="2"/>
            <a:r>
              <a:rPr lang="fr-FR" dirty="0"/>
              <a:t>listes</a:t>
            </a:r>
          </a:p>
          <a:p>
            <a:pPr lvl="2"/>
            <a:r>
              <a:rPr lang="fr-FR" dirty="0">
                <a:hlinkClick r:id="rId3" tooltip="Tableau associatif"/>
              </a:rPr>
              <a:t>tableaux associatifs</a:t>
            </a:r>
            <a:endParaRPr lang="fr-FR" dirty="0"/>
          </a:p>
          <a:p>
            <a:pPr lvl="2"/>
            <a:r>
              <a:rPr lang="fr-FR" dirty="0"/>
              <a:t>données </a:t>
            </a:r>
            <a:r>
              <a:rPr lang="fr-FR" u="sng" dirty="0">
                <a:hlinkClick r:id="rId4"/>
              </a:rPr>
              <a:t>scalaires</a:t>
            </a:r>
            <a:endParaRPr lang="fr-FR" u="sng" dirty="0"/>
          </a:p>
          <a:p>
            <a:endParaRPr lang="fr-FR" u="sng" dirty="0"/>
          </a:p>
          <a:p>
            <a:pPr lvl="1"/>
            <a:r>
              <a:rPr lang="fr-FR" dirty="0"/>
              <a:t>Peut Intégrer du JSON</a:t>
            </a:r>
          </a:p>
          <a:p>
            <a:r>
              <a:rPr lang="fr-FR" u="sng" dirty="0"/>
              <a:t>Fichier de transfert </a:t>
            </a:r>
            <a:r>
              <a:rPr lang="fr-FR" u="sng" dirty="0" err="1"/>
              <a:t>leger</a:t>
            </a:r>
            <a:endParaRPr lang="fr-FR" u="sng" dirty="0"/>
          </a:p>
          <a:p>
            <a:r>
              <a:rPr lang="fr-FR" u="sng" dirty="0"/>
              <a:t>Proche du csv </a:t>
            </a:r>
            <a:endParaRPr lang="fr-FR" dirty="0"/>
          </a:p>
        </p:txBody>
      </p:sp>
      <p:sp>
        <p:nvSpPr>
          <p:cNvPr id="4" name="Rectangle 1">
            <a:extLst>
              <a:ext uri="{FF2B5EF4-FFF2-40B4-BE49-F238E27FC236}">
                <a16:creationId xmlns:a16="http://schemas.microsoft.com/office/drawing/2014/main" id="{12576F1B-9A5C-488D-8560-B846B50E80ED}"/>
              </a:ext>
            </a:extLst>
          </p:cNvPr>
          <p:cNvSpPr>
            <a:spLocks noChangeArrowheads="1"/>
          </p:cNvSpPr>
          <p:nvPr/>
        </p:nvSpPr>
        <p:spPr bwMode="auto">
          <a:xfrm flipH="1">
            <a:off x="5652120" y="1679903"/>
            <a:ext cx="3096344" cy="320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rgbClr val="6A737D"/>
                </a:solidFill>
                <a:effectLst/>
                <a:latin typeface="Consolas" panose="020B0609020204030204" pitchFamily="49" charset="0"/>
              </a:rPr>
              <a:t># </a:t>
            </a:r>
            <a:r>
              <a:rPr kumimoji="0" lang="fr-FR" altLang="fr-FR" sz="1600" b="0" i="1" u="none" strike="noStrike" cap="none" normalizeH="0" baseline="0" dirty="0" err="1">
                <a:ln>
                  <a:noFill/>
                </a:ln>
                <a:solidFill>
                  <a:srgbClr val="6A737D"/>
                </a:solidFill>
                <a:effectLst/>
                <a:latin typeface="Consolas" panose="020B0609020204030204" pitchFamily="49" charset="0"/>
              </a:rPr>
              <a:t>Employee</a:t>
            </a:r>
            <a:r>
              <a:rPr kumimoji="0" lang="fr-FR" altLang="fr-FR" sz="1600" b="0" i="1" u="none" strike="noStrike" cap="none" normalizeH="0" baseline="0" dirty="0">
                <a:ln>
                  <a:noFill/>
                </a:ln>
                <a:solidFill>
                  <a:srgbClr val="6A737D"/>
                </a:solidFill>
                <a:effectLst/>
                <a:latin typeface="Consolas" panose="020B0609020204030204" pitchFamily="49" charset="0"/>
              </a:rPr>
              <a:t> records</a:t>
            </a:r>
            <a:r>
              <a:rPr kumimoji="0" lang="fr-FR" altLang="fr-FR" sz="1600" b="0" i="0" u="none" strike="noStrike" cap="none" normalizeH="0" baseline="0" dirty="0">
                <a:ln>
                  <a:noFill/>
                </a:ln>
                <a:solidFill>
                  <a:srgbClr val="404040"/>
                </a:solidFill>
                <a:effectLst/>
                <a:latin typeface="Consolas" panose="020B0609020204030204" pitchFamily="49" charset="0"/>
              </a:rPr>
              <a:t> </a:t>
            </a:r>
          </a:p>
          <a:p>
            <a:pPr marR="0" lvl="0" algn="l" defTabSz="914400" rtl="0" eaLnBrk="0" fontAlgn="base" latinLnBrk="0" hangingPunct="0">
              <a:lnSpc>
                <a:spcPct val="100000"/>
              </a:lnSpc>
              <a:spcBef>
                <a:spcPct val="0"/>
              </a:spcBef>
              <a:spcAft>
                <a:spcPct val="0"/>
              </a:spcAft>
              <a:buClrTx/>
              <a:buSzTx/>
              <a:tabLst/>
            </a:pPr>
            <a:r>
              <a:rPr kumimoji="0" lang="fr-FR" altLang="fr-FR" sz="1600" b="0" i="0" u="none" strike="noStrike" cap="none" normalizeH="0" baseline="0" dirty="0">
                <a:ln>
                  <a:noFill/>
                </a:ln>
                <a:solidFill>
                  <a:srgbClr val="22863A"/>
                </a:solidFill>
                <a:effectLst/>
                <a:latin typeface="Consolas" panose="020B0609020204030204" pitchFamily="49" charset="0"/>
              </a:rPr>
              <a:t>- martin</a:t>
            </a:r>
            <a:r>
              <a:rPr kumimoji="0" lang="fr-FR" altLang="fr-FR" sz="1600" b="1" i="0" u="none" strike="noStrike" cap="none" normalizeH="0" baseline="0" dirty="0">
                <a:ln>
                  <a:noFill/>
                </a:ln>
                <a:solidFill>
                  <a:srgbClr val="404040"/>
                </a:solidFill>
                <a:effectLst/>
                <a:latin typeface="Consolas" panose="020B0609020204030204" pitchFamily="49" charset="0"/>
              </a:rPr>
              <a:t>:</a:t>
            </a:r>
            <a:r>
              <a:rPr kumimoji="0" lang="fr-FR" altLang="fr-FR" sz="1600" b="0" i="0" u="none" strike="noStrike" cap="none" normalizeH="0" baseline="0" dirty="0">
                <a:ln>
                  <a:noFill/>
                </a:ln>
                <a:solidFill>
                  <a:srgbClr val="404040"/>
                </a:solidFill>
                <a:effectLst/>
                <a:latin typeface="Consolas" panose="020B0609020204030204" pitchFamily="49" charset="0"/>
              </a:rPr>
              <a:t> </a:t>
            </a:r>
          </a:p>
          <a:p>
            <a:pPr marR="0" lvl="0" algn="l" defTabSz="914400" rtl="0" eaLnBrk="0" fontAlgn="base" latinLnBrk="0" hangingPunct="0">
              <a:lnSpc>
                <a:spcPct val="100000"/>
              </a:lnSpc>
              <a:spcBef>
                <a:spcPct val="0"/>
              </a:spcBef>
              <a:spcAft>
                <a:spcPct val="0"/>
              </a:spcAft>
              <a:buClrTx/>
              <a:buSzTx/>
              <a:tabLst/>
            </a:pPr>
            <a:r>
              <a:rPr lang="fr-FR" altLang="fr-FR" sz="1600" dirty="0">
                <a:solidFill>
                  <a:srgbClr val="404040"/>
                </a:solidFill>
                <a:latin typeface="Consolas" panose="020B0609020204030204" pitchFamily="49" charset="0"/>
              </a:rPr>
              <a:t>    </a:t>
            </a:r>
            <a:r>
              <a:rPr kumimoji="0" lang="fr-FR" altLang="fr-FR" sz="1600" b="0" i="0" u="none" strike="noStrike" cap="none" normalizeH="0" baseline="0" dirty="0" err="1">
                <a:ln>
                  <a:noFill/>
                </a:ln>
                <a:solidFill>
                  <a:srgbClr val="22863A"/>
                </a:solidFill>
                <a:effectLst/>
                <a:latin typeface="Consolas" panose="020B0609020204030204" pitchFamily="49" charset="0"/>
              </a:rPr>
              <a:t>name</a:t>
            </a:r>
            <a:r>
              <a:rPr kumimoji="0" lang="fr-FR" altLang="fr-FR" sz="1600" b="1" i="0" u="none" strike="noStrike" cap="none" normalizeH="0" baseline="0" dirty="0">
                <a:ln>
                  <a:noFill/>
                </a:ln>
                <a:solidFill>
                  <a:srgbClr val="404040"/>
                </a:solidFill>
                <a:effectLst/>
                <a:latin typeface="Consolas" panose="020B0609020204030204" pitchFamily="49" charset="0"/>
              </a:rPr>
              <a:t>:</a:t>
            </a:r>
            <a:r>
              <a:rPr kumimoji="0" lang="fr-FR" altLang="fr-FR" sz="1600" b="0" i="0" u="none" strike="noStrike" cap="none" normalizeH="0" baseline="0" dirty="0">
                <a:ln>
                  <a:noFill/>
                </a:ln>
                <a:solidFill>
                  <a:srgbClr val="404040"/>
                </a:solidFill>
                <a:effectLst/>
                <a:latin typeface="Consolas" panose="020B0609020204030204" pitchFamily="49" charset="0"/>
              </a:rPr>
              <a:t> </a:t>
            </a:r>
            <a:r>
              <a:rPr kumimoji="0" lang="fr-FR" altLang="fr-FR" sz="1600" b="0" i="0" u="none" strike="noStrike" cap="none" normalizeH="0" baseline="0" dirty="0">
                <a:ln>
                  <a:noFill/>
                </a:ln>
                <a:solidFill>
                  <a:srgbClr val="032F62"/>
                </a:solidFill>
                <a:effectLst/>
                <a:latin typeface="Consolas" panose="020B0609020204030204" pitchFamily="49" charset="0"/>
              </a:rPr>
              <a:t>thomas </a:t>
            </a:r>
            <a:r>
              <a:rPr kumimoji="0" lang="fr-FR" altLang="fr-FR" sz="1600" b="0" i="0" u="none" strike="noStrike" cap="none" normalizeH="0" baseline="0" dirty="0" err="1">
                <a:ln>
                  <a:noFill/>
                </a:ln>
                <a:solidFill>
                  <a:srgbClr val="032F62"/>
                </a:solidFill>
                <a:effectLst/>
                <a:latin typeface="Consolas" panose="020B0609020204030204" pitchFamily="49" charset="0"/>
              </a:rPr>
              <a:t>toketchup</a:t>
            </a:r>
            <a:endParaRPr kumimoji="0" lang="fr-FR" altLang="fr-FR" sz="1600" b="0" i="0" u="none" strike="noStrike" cap="none" normalizeH="0" baseline="0" dirty="0">
              <a:ln>
                <a:noFill/>
              </a:ln>
              <a:solidFill>
                <a:srgbClr val="404040"/>
              </a:solidFill>
              <a:effectLst/>
              <a:latin typeface="Consolas" panose="020B0609020204030204" pitchFamily="49" charset="0"/>
            </a:endParaRPr>
          </a:p>
          <a:p>
            <a:pPr marR="0" lvl="0" algn="l" defTabSz="914400" rtl="0" eaLnBrk="0" fontAlgn="base" latinLnBrk="0" hangingPunct="0">
              <a:lnSpc>
                <a:spcPct val="100000"/>
              </a:lnSpc>
              <a:spcBef>
                <a:spcPct val="0"/>
              </a:spcBef>
              <a:spcAft>
                <a:spcPct val="0"/>
              </a:spcAft>
              <a:buClrTx/>
              <a:buSzTx/>
              <a:tabLst/>
            </a:pPr>
            <a:r>
              <a:rPr lang="fr-FR" altLang="fr-FR" sz="1600" dirty="0">
                <a:solidFill>
                  <a:srgbClr val="404040"/>
                </a:solidFill>
                <a:latin typeface="Consolas" panose="020B0609020204030204" pitchFamily="49" charset="0"/>
              </a:rPr>
              <a:t>    </a:t>
            </a:r>
            <a:r>
              <a:rPr kumimoji="0" lang="fr-FR" altLang="fr-FR" sz="1600" b="0" i="0" u="none" strike="noStrike" cap="none" normalizeH="0" baseline="0" dirty="0">
                <a:ln>
                  <a:noFill/>
                </a:ln>
                <a:solidFill>
                  <a:srgbClr val="22863A"/>
                </a:solidFill>
                <a:effectLst/>
                <a:latin typeface="Consolas" panose="020B0609020204030204" pitchFamily="49" charset="0"/>
              </a:rPr>
              <a:t>job</a:t>
            </a:r>
            <a:r>
              <a:rPr kumimoji="0" lang="fr-FR" altLang="fr-FR" sz="1600" b="1" i="0" u="none" strike="noStrike" cap="none" normalizeH="0" baseline="0" dirty="0">
                <a:ln>
                  <a:noFill/>
                </a:ln>
                <a:solidFill>
                  <a:srgbClr val="404040"/>
                </a:solidFill>
                <a:effectLst/>
                <a:latin typeface="Consolas" panose="020B0609020204030204" pitchFamily="49" charset="0"/>
              </a:rPr>
              <a:t>:</a:t>
            </a:r>
            <a:r>
              <a:rPr kumimoji="0" lang="fr-FR" altLang="fr-FR" sz="1600" b="0" i="0" u="none" strike="noStrike" cap="none" normalizeH="0" baseline="0" dirty="0">
                <a:ln>
                  <a:noFill/>
                </a:ln>
                <a:solidFill>
                  <a:srgbClr val="404040"/>
                </a:solidFill>
                <a:effectLst/>
                <a:latin typeface="Consolas" panose="020B0609020204030204" pitchFamily="49" charset="0"/>
              </a:rPr>
              <a:t> </a:t>
            </a:r>
            <a:r>
              <a:rPr kumimoji="0" lang="fr-FR" altLang="fr-FR" sz="1600" b="0" i="0" u="none" strike="noStrike" cap="none" normalizeH="0" baseline="0" dirty="0" err="1">
                <a:ln>
                  <a:noFill/>
                </a:ln>
                <a:solidFill>
                  <a:srgbClr val="032F62"/>
                </a:solidFill>
                <a:effectLst/>
                <a:latin typeface="Consolas" panose="020B0609020204030204" pitchFamily="49" charset="0"/>
              </a:rPr>
              <a:t>Developer</a:t>
            </a:r>
            <a:r>
              <a:rPr kumimoji="0" lang="fr-FR" altLang="fr-FR" sz="1600" b="0" i="0" u="none" strike="noStrike" cap="none" normalizeH="0" baseline="0" dirty="0">
                <a:ln>
                  <a:noFill/>
                </a:ln>
                <a:solidFill>
                  <a:srgbClr val="404040"/>
                </a:solidFill>
                <a:effectLst/>
                <a:latin typeface="Consolas" panose="020B0609020204030204" pitchFamily="49" charset="0"/>
              </a:rPr>
              <a:t> </a:t>
            </a:r>
          </a:p>
          <a:p>
            <a:pPr marR="0" lvl="0" algn="l" defTabSz="914400" rtl="0" eaLnBrk="0" fontAlgn="base" latinLnBrk="0" hangingPunct="0">
              <a:lnSpc>
                <a:spcPct val="100000"/>
              </a:lnSpc>
              <a:spcBef>
                <a:spcPct val="0"/>
              </a:spcBef>
              <a:spcAft>
                <a:spcPct val="0"/>
              </a:spcAft>
              <a:buClrTx/>
              <a:buSzTx/>
              <a:tabLst/>
            </a:pPr>
            <a:r>
              <a:rPr lang="fr-FR" altLang="fr-FR" sz="1600" dirty="0">
                <a:solidFill>
                  <a:srgbClr val="404040"/>
                </a:solidFill>
                <a:latin typeface="Consolas" panose="020B0609020204030204" pitchFamily="49" charset="0"/>
              </a:rPr>
              <a:t>    </a:t>
            </a:r>
            <a:r>
              <a:rPr kumimoji="0" lang="fr-FR" altLang="fr-FR" sz="1600" b="0" i="0" u="none" strike="noStrike" cap="none" normalizeH="0" baseline="0" dirty="0" err="1">
                <a:ln>
                  <a:noFill/>
                </a:ln>
                <a:solidFill>
                  <a:srgbClr val="22863A"/>
                </a:solidFill>
                <a:effectLst/>
                <a:latin typeface="Consolas" panose="020B0609020204030204" pitchFamily="49" charset="0"/>
              </a:rPr>
              <a:t>skills</a:t>
            </a:r>
            <a:r>
              <a:rPr kumimoji="0" lang="fr-FR" altLang="fr-FR" sz="1600" b="1" i="0" u="none" strike="noStrike" cap="none" normalizeH="0" baseline="0" dirty="0">
                <a:ln>
                  <a:noFill/>
                </a:ln>
                <a:solidFill>
                  <a:srgbClr val="404040"/>
                </a:solidFill>
                <a:effectLst/>
                <a:latin typeface="Consolas" panose="020B0609020204030204" pitchFamily="49" charset="0"/>
              </a:rPr>
              <a:t>:</a:t>
            </a:r>
            <a:r>
              <a:rPr kumimoji="0" lang="fr-FR" altLang="fr-FR" sz="1600" b="0" i="0" u="none" strike="noStrike" cap="none" normalizeH="0" baseline="0" dirty="0">
                <a:ln>
                  <a:noFill/>
                </a:ln>
                <a:solidFill>
                  <a:srgbClr val="404040"/>
                </a:solidFill>
                <a:effectLst/>
                <a:latin typeface="Consolas" panose="020B0609020204030204" pitchFamily="49" charset="0"/>
              </a:rPr>
              <a:t> </a:t>
            </a:r>
          </a:p>
          <a:p>
            <a:pPr marR="0" lvl="0" algn="l" defTabSz="914400" rtl="0" eaLnBrk="0" fontAlgn="base" latinLnBrk="0" hangingPunct="0">
              <a:lnSpc>
                <a:spcPct val="100000"/>
              </a:lnSpc>
              <a:spcBef>
                <a:spcPct val="0"/>
              </a:spcBef>
              <a:spcAft>
                <a:spcPct val="0"/>
              </a:spcAft>
              <a:buClrTx/>
              <a:buSzTx/>
              <a:tabLst/>
            </a:pPr>
            <a:r>
              <a:rPr lang="fr-FR" altLang="fr-FR" sz="1600" dirty="0">
                <a:solidFill>
                  <a:srgbClr val="404040"/>
                </a:solidFill>
                <a:latin typeface="Consolas" panose="020B0609020204030204" pitchFamily="49" charset="0"/>
              </a:rPr>
              <a:t>      </a:t>
            </a:r>
            <a:r>
              <a:rPr kumimoji="0" lang="fr-FR" altLang="fr-FR" sz="1600" b="1" i="0" u="none" strike="noStrike" cap="none" normalizeH="0" baseline="0" dirty="0">
                <a:ln>
                  <a:noFill/>
                </a:ln>
                <a:solidFill>
                  <a:srgbClr val="404040"/>
                </a:solidFill>
                <a:effectLst/>
                <a:latin typeface="Consolas" panose="020B0609020204030204" pitchFamily="49" charset="0"/>
              </a:rPr>
              <a:t>-</a:t>
            </a:r>
            <a:r>
              <a:rPr kumimoji="0" lang="fr-FR" altLang="fr-FR" sz="1600" b="0" i="0" u="none" strike="noStrike" cap="none" normalizeH="0" baseline="0" dirty="0">
                <a:ln>
                  <a:noFill/>
                </a:ln>
                <a:solidFill>
                  <a:srgbClr val="404040"/>
                </a:solidFill>
                <a:effectLst/>
                <a:latin typeface="Consolas" panose="020B0609020204030204" pitchFamily="49" charset="0"/>
              </a:rPr>
              <a:t> </a:t>
            </a:r>
            <a:r>
              <a:rPr kumimoji="0" lang="fr-FR" altLang="fr-FR" sz="1600" b="0" i="0" u="none" strike="noStrike" cap="none" normalizeH="0" baseline="0" dirty="0">
                <a:ln>
                  <a:noFill/>
                </a:ln>
                <a:solidFill>
                  <a:srgbClr val="032F62"/>
                </a:solidFill>
                <a:effectLst/>
                <a:latin typeface="Consolas" panose="020B0609020204030204" pitchFamily="49" charset="0"/>
              </a:rPr>
              <a:t>python</a:t>
            </a:r>
            <a:r>
              <a:rPr kumimoji="0" lang="fr-FR" altLang="fr-FR" sz="1600" b="0" i="0" u="none" strike="noStrike" cap="none" normalizeH="0" baseline="0" dirty="0">
                <a:ln>
                  <a:noFill/>
                </a:ln>
                <a:solidFill>
                  <a:srgbClr val="404040"/>
                </a:solidFill>
                <a:effectLst/>
                <a:latin typeface="Consolas" panose="020B0609020204030204" pitchFamily="49" charset="0"/>
              </a:rPr>
              <a:t> </a:t>
            </a:r>
          </a:p>
          <a:p>
            <a:pPr marR="0" lvl="0" algn="l" defTabSz="914400" rtl="0" eaLnBrk="0" fontAlgn="base" latinLnBrk="0" hangingPunct="0">
              <a:lnSpc>
                <a:spcPct val="100000"/>
              </a:lnSpc>
              <a:spcBef>
                <a:spcPct val="0"/>
              </a:spcBef>
              <a:spcAft>
                <a:spcPct val="0"/>
              </a:spcAft>
              <a:buClrTx/>
              <a:buSzTx/>
              <a:tabLst/>
            </a:pPr>
            <a:r>
              <a:rPr lang="fr-FR" altLang="fr-FR" sz="1600" dirty="0">
                <a:solidFill>
                  <a:srgbClr val="404040"/>
                </a:solidFill>
                <a:latin typeface="Consolas" panose="020B0609020204030204" pitchFamily="49" charset="0"/>
              </a:rPr>
              <a:t>      </a:t>
            </a:r>
            <a:r>
              <a:rPr kumimoji="0" lang="fr-FR" altLang="fr-FR" sz="1600" b="1" i="0" u="none" strike="noStrike" cap="none" normalizeH="0" baseline="0" dirty="0">
                <a:ln>
                  <a:noFill/>
                </a:ln>
                <a:solidFill>
                  <a:srgbClr val="404040"/>
                </a:solidFill>
                <a:effectLst/>
                <a:latin typeface="Consolas" panose="020B0609020204030204" pitchFamily="49" charset="0"/>
              </a:rPr>
              <a:t>-</a:t>
            </a:r>
            <a:r>
              <a:rPr kumimoji="0" lang="fr-FR" altLang="fr-FR" sz="1600" b="0" i="0" u="none" strike="noStrike" cap="none" normalizeH="0" baseline="0" dirty="0">
                <a:ln>
                  <a:noFill/>
                </a:ln>
                <a:solidFill>
                  <a:srgbClr val="404040"/>
                </a:solidFill>
                <a:effectLst/>
                <a:latin typeface="Consolas" panose="020B0609020204030204" pitchFamily="49" charset="0"/>
              </a:rPr>
              <a:t> </a:t>
            </a:r>
            <a:r>
              <a:rPr kumimoji="0" lang="fr-FR" altLang="fr-FR" sz="1600" b="0" i="0" u="none" strike="noStrike" cap="none" normalizeH="0" baseline="0" dirty="0">
                <a:ln>
                  <a:noFill/>
                </a:ln>
                <a:solidFill>
                  <a:srgbClr val="032F62"/>
                </a:solidFill>
                <a:effectLst/>
                <a:latin typeface="Consolas" panose="020B0609020204030204" pitchFamily="49" charset="0"/>
              </a:rPr>
              <a:t>perl</a:t>
            </a:r>
            <a:r>
              <a:rPr kumimoji="0" lang="fr-FR" altLang="fr-FR" sz="1600" b="0" i="0" u="none" strike="noStrike" cap="none" normalizeH="0" baseline="0" dirty="0">
                <a:ln>
                  <a:noFill/>
                </a:ln>
                <a:solidFill>
                  <a:srgbClr val="404040"/>
                </a:solidFill>
                <a:effectLst/>
                <a:latin typeface="Consolas" panose="020B0609020204030204" pitchFamily="49" charset="0"/>
              </a:rPr>
              <a:t> </a:t>
            </a:r>
          </a:p>
          <a:p>
            <a:pPr marR="0" lvl="0" algn="l" defTabSz="914400" rtl="0" eaLnBrk="0" fontAlgn="base" latinLnBrk="0" hangingPunct="0">
              <a:lnSpc>
                <a:spcPct val="100000"/>
              </a:lnSpc>
              <a:spcBef>
                <a:spcPct val="0"/>
              </a:spcBef>
              <a:spcAft>
                <a:spcPct val="0"/>
              </a:spcAft>
              <a:buClrTx/>
              <a:buSzTx/>
              <a:tabLst/>
            </a:pPr>
            <a:r>
              <a:rPr lang="fr-FR" altLang="fr-FR" sz="1600" dirty="0">
                <a:solidFill>
                  <a:srgbClr val="404040"/>
                </a:solidFill>
                <a:latin typeface="Consolas" panose="020B0609020204030204" pitchFamily="49" charset="0"/>
              </a:rPr>
              <a:t>      </a:t>
            </a:r>
            <a:r>
              <a:rPr kumimoji="0" lang="fr-FR" altLang="fr-FR" sz="1600" b="1" i="0" u="none" strike="noStrike" cap="none" normalizeH="0" baseline="0" dirty="0">
                <a:ln>
                  <a:noFill/>
                </a:ln>
                <a:solidFill>
                  <a:srgbClr val="404040"/>
                </a:solidFill>
                <a:effectLst/>
                <a:latin typeface="Consolas" panose="020B0609020204030204" pitchFamily="49" charset="0"/>
              </a:rPr>
              <a:t>-</a:t>
            </a:r>
            <a:r>
              <a:rPr kumimoji="0" lang="fr-FR" altLang="fr-FR" sz="1600" b="0" i="0" u="none" strike="noStrike" cap="none" normalizeH="0" baseline="0" dirty="0">
                <a:ln>
                  <a:noFill/>
                </a:ln>
                <a:solidFill>
                  <a:srgbClr val="404040"/>
                </a:solidFill>
                <a:effectLst/>
                <a:latin typeface="Consolas" panose="020B0609020204030204" pitchFamily="49" charset="0"/>
              </a:rPr>
              <a:t> </a:t>
            </a:r>
            <a:r>
              <a:rPr kumimoji="0" lang="fr-FR" altLang="fr-FR" sz="1600" b="0" i="0" u="none" strike="noStrike" cap="none" normalizeH="0" baseline="0" dirty="0">
                <a:ln>
                  <a:noFill/>
                </a:ln>
                <a:solidFill>
                  <a:srgbClr val="032F62"/>
                </a:solidFill>
                <a:effectLst/>
                <a:latin typeface="Consolas" panose="020B0609020204030204" pitchFamily="49" charset="0"/>
              </a:rPr>
              <a:t>pascal</a:t>
            </a:r>
            <a:r>
              <a:rPr kumimoji="0" lang="fr-FR" altLang="fr-FR" sz="1600" b="0" i="0" u="none" strike="noStrike" cap="none" normalizeH="0" baseline="0" dirty="0">
                <a:ln>
                  <a:noFill/>
                </a:ln>
                <a:solidFill>
                  <a:srgbClr val="404040"/>
                </a:solidFill>
                <a:effectLst/>
                <a:latin typeface="Consolas" panose="020B0609020204030204" pitchFamily="49" charset="0"/>
              </a:rPr>
              <a:t> </a:t>
            </a:r>
          </a:p>
          <a:p>
            <a:pPr marL="171450" marR="0" lvl="0" indent="-17145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err="1">
                <a:ln>
                  <a:noFill/>
                </a:ln>
                <a:solidFill>
                  <a:srgbClr val="22863A"/>
                </a:solidFill>
                <a:effectLst/>
                <a:latin typeface="Consolas" panose="020B0609020204030204" pitchFamily="49" charset="0"/>
              </a:rPr>
              <a:t>tabitha</a:t>
            </a:r>
            <a:r>
              <a:rPr kumimoji="0" lang="fr-FR" altLang="fr-FR" sz="1600" b="1" i="0" u="none" strike="noStrike" cap="none" normalizeH="0" baseline="0" dirty="0">
                <a:ln>
                  <a:noFill/>
                </a:ln>
                <a:solidFill>
                  <a:srgbClr val="404040"/>
                </a:solidFill>
                <a:effectLst/>
                <a:latin typeface="Consolas" panose="020B0609020204030204" pitchFamily="49" charset="0"/>
              </a:rPr>
              <a:t>:</a:t>
            </a:r>
            <a:r>
              <a:rPr kumimoji="0" lang="fr-FR" altLang="fr-FR" sz="1600" b="0" i="0" u="none" strike="noStrike" cap="none" normalizeH="0" baseline="0" dirty="0">
                <a:ln>
                  <a:noFill/>
                </a:ln>
                <a:solidFill>
                  <a:srgbClr val="404040"/>
                </a:solidFill>
                <a:effectLst/>
                <a:latin typeface="Consolas" panose="020B0609020204030204" pitchFamily="49" charset="0"/>
              </a:rPr>
              <a:t> </a:t>
            </a:r>
          </a:p>
          <a:p>
            <a:pPr marR="0" lvl="0" algn="l" defTabSz="914400" rtl="0" eaLnBrk="0" fontAlgn="base" latinLnBrk="0" hangingPunct="0">
              <a:lnSpc>
                <a:spcPct val="100000"/>
              </a:lnSpc>
              <a:spcBef>
                <a:spcPct val="0"/>
              </a:spcBef>
              <a:spcAft>
                <a:spcPct val="0"/>
              </a:spcAft>
              <a:buClrTx/>
              <a:buSzTx/>
              <a:tabLst/>
            </a:pPr>
            <a:r>
              <a:rPr lang="fr-FR" altLang="fr-FR" sz="1600" dirty="0">
                <a:solidFill>
                  <a:srgbClr val="404040"/>
                </a:solidFill>
                <a:latin typeface="Consolas" panose="020B0609020204030204" pitchFamily="49" charset="0"/>
              </a:rPr>
              <a:t>    </a:t>
            </a:r>
            <a:r>
              <a:rPr kumimoji="0" lang="fr-FR" altLang="fr-FR" sz="1600" b="0" i="0" u="none" strike="noStrike" cap="none" normalizeH="0" baseline="0" dirty="0" err="1">
                <a:ln>
                  <a:noFill/>
                </a:ln>
                <a:solidFill>
                  <a:srgbClr val="22863A"/>
                </a:solidFill>
                <a:effectLst/>
                <a:latin typeface="Consolas" panose="020B0609020204030204" pitchFamily="49" charset="0"/>
              </a:rPr>
              <a:t>name</a:t>
            </a:r>
            <a:r>
              <a:rPr kumimoji="0" lang="fr-FR" altLang="fr-FR" sz="1600" b="1" i="0" u="none" strike="noStrike" cap="none" normalizeH="0" baseline="0" dirty="0">
                <a:ln>
                  <a:noFill/>
                </a:ln>
                <a:solidFill>
                  <a:srgbClr val="404040"/>
                </a:solidFill>
                <a:effectLst/>
                <a:latin typeface="Consolas" panose="020B0609020204030204" pitchFamily="49" charset="0"/>
              </a:rPr>
              <a:t>:</a:t>
            </a:r>
            <a:r>
              <a:rPr kumimoji="0" lang="fr-FR" altLang="fr-FR" sz="1600" b="0" i="0" u="none" strike="noStrike" cap="none" normalizeH="0" baseline="0" dirty="0">
                <a:ln>
                  <a:noFill/>
                </a:ln>
                <a:solidFill>
                  <a:srgbClr val="404040"/>
                </a:solidFill>
                <a:effectLst/>
                <a:latin typeface="Consolas" panose="020B0609020204030204" pitchFamily="49" charset="0"/>
              </a:rPr>
              <a:t> </a:t>
            </a:r>
            <a:r>
              <a:rPr kumimoji="0" lang="fr-FR" altLang="fr-FR" sz="1600" b="0" i="0" u="none" strike="noStrike" cap="none" normalizeH="0" baseline="0" dirty="0">
                <a:ln>
                  <a:noFill/>
                </a:ln>
                <a:solidFill>
                  <a:srgbClr val="032F62"/>
                </a:solidFill>
                <a:effectLst/>
                <a:latin typeface="Consolas" panose="020B0609020204030204" pitchFamily="49" charset="0"/>
              </a:rPr>
              <a:t>Sophie </a:t>
            </a:r>
            <a:r>
              <a:rPr kumimoji="0" lang="fr-FR" altLang="fr-FR" sz="1600" b="0" i="0" u="none" strike="noStrike" cap="none" normalizeH="0" baseline="0" dirty="0" err="1">
                <a:ln>
                  <a:noFill/>
                </a:ln>
                <a:solidFill>
                  <a:srgbClr val="032F62"/>
                </a:solidFill>
                <a:effectLst/>
                <a:latin typeface="Consolas" panose="020B0609020204030204" pitchFamily="49" charset="0"/>
              </a:rPr>
              <a:t>fonsec</a:t>
            </a:r>
            <a:endParaRPr kumimoji="0" lang="fr-FR" altLang="fr-FR" sz="1600" b="0" i="0" u="none" strike="noStrike" cap="none" normalizeH="0" baseline="0" dirty="0">
              <a:ln>
                <a:noFill/>
              </a:ln>
              <a:solidFill>
                <a:srgbClr val="404040"/>
              </a:solidFill>
              <a:effectLst/>
              <a:latin typeface="Consolas" panose="020B0609020204030204" pitchFamily="49" charset="0"/>
            </a:endParaRPr>
          </a:p>
          <a:p>
            <a:pPr marR="0" lvl="0" algn="l" defTabSz="914400" rtl="0" eaLnBrk="0" fontAlgn="base" latinLnBrk="0" hangingPunct="0">
              <a:lnSpc>
                <a:spcPct val="100000"/>
              </a:lnSpc>
              <a:spcBef>
                <a:spcPct val="0"/>
              </a:spcBef>
              <a:spcAft>
                <a:spcPct val="0"/>
              </a:spcAft>
              <a:buClrTx/>
              <a:buSzTx/>
              <a:tabLst/>
            </a:pPr>
            <a:r>
              <a:rPr lang="fr-FR" altLang="fr-FR" sz="1600" dirty="0">
                <a:solidFill>
                  <a:srgbClr val="404040"/>
                </a:solidFill>
                <a:latin typeface="Consolas" panose="020B0609020204030204" pitchFamily="49" charset="0"/>
              </a:rPr>
              <a:t>    </a:t>
            </a:r>
            <a:r>
              <a:rPr kumimoji="0" lang="fr-FR" altLang="fr-FR" sz="1600" b="0" i="0" u="none" strike="noStrike" cap="none" normalizeH="0" baseline="0" dirty="0">
                <a:ln>
                  <a:noFill/>
                </a:ln>
                <a:solidFill>
                  <a:srgbClr val="22863A"/>
                </a:solidFill>
                <a:effectLst/>
                <a:latin typeface="Consolas" panose="020B0609020204030204" pitchFamily="49" charset="0"/>
              </a:rPr>
              <a:t>job</a:t>
            </a:r>
            <a:r>
              <a:rPr kumimoji="0" lang="fr-FR" altLang="fr-FR" sz="1600" b="1" i="0" u="none" strike="noStrike" cap="none" normalizeH="0" baseline="0" dirty="0">
                <a:ln>
                  <a:noFill/>
                </a:ln>
                <a:solidFill>
                  <a:srgbClr val="404040"/>
                </a:solidFill>
                <a:effectLst/>
                <a:latin typeface="Consolas" panose="020B0609020204030204" pitchFamily="49" charset="0"/>
              </a:rPr>
              <a:t>:</a:t>
            </a:r>
            <a:r>
              <a:rPr kumimoji="0" lang="fr-FR" altLang="fr-FR" sz="1600" b="0" i="0" u="none" strike="noStrike" cap="none" normalizeH="0" baseline="0" dirty="0">
                <a:ln>
                  <a:noFill/>
                </a:ln>
                <a:solidFill>
                  <a:srgbClr val="404040"/>
                </a:solidFill>
                <a:effectLst/>
                <a:latin typeface="Consolas" panose="020B0609020204030204" pitchFamily="49" charset="0"/>
              </a:rPr>
              <a:t> </a:t>
            </a:r>
            <a:r>
              <a:rPr kumimoji="0" lang="fr-FR" altLang="fr-FR" sz="1600" b="0" i="0" u="none" strike="noStrike" cap="none" normalizeH="0" baseline="0" dirty="0" err="1">
                <a:ln>
                  <a:noFill/>
                </a:ln>
                <a:solidFill>
                  <a:srgbClr val="032F62"/>
                </a:solidFill>
                <a:effectLst/>
                <a:latin typeface="Consolas" panose="020B0609020204030204" pitchFamily="49" charset="0"/>
              </a:rPr>
              <a:t>Developer</a:t>
            </a:r>
            <a:r>
              <a:rPr kumimoji="0" lang="fr-FR" altLang="fr-FR" sz="1600" b="0" i="0" u="none" strike="noStrike" cap="none" normalizeH="0" baseline="0" dirty="0">
                <a:ln>
                  <a:noFill/>
                </a:ln>
                <a:solidFill>
                  <a:srgbClr val="404040"/>
                </a:solidFill>
                <a:effectLst/>
                <a:latin typeface="Consolas" panose="020B0609020204030204" pitchFamily="49" charset="0"/>
              </a:rPr>
              <a:t> </a:t>
            </a:r>
          </a:p>
          <a:p>
            <a:pPr marR="0" lvl="0" algn="l" defTabSz="914400" rtl="0" eaLnBrk="0" fontAlgn="base" latinLnBrk="0" hangingPunct="0">
              <a:lnSpc>
                <a:spcPct val="100000"/>
              </a:lnSpc>
              <a:spcBef>
                <a:spcPct val="0"/>
              </a:spcBef>
              <a:spcAft>
                <a:spcPct val="0"/>
              </a:spcAft>
              <a:buClrTx/>
              <a:buSzTx/>
              <a:tabLst/>
            </a:pPr>
            <a:r>
              <a:rPr lang="fr-FR" altLang="fr-FR" sz="1600" dirty="0">
                <a:solidFill>
                  <a:srgbClr val="404040"/>
                </a:solidFill>
                <a:latin typeface="Consolas" panose="020B0609020204030204" pitchFamily="49" charset="0"/>
              </a:rPr>
              <a:t>    </a:t>
            </a:r>
            <a:r>
              <a:rPr kumimoji="0" lang="fr-FR" altLang="fr-FR" sz="1600" b="0" i="0" u="none" strike="noStrike" cap="none" normalizeH="0" baseline="0" dirty="0" err="1">
                <a:ln>
                  <a:noFill/>
                </a:ln>
                <a:solidFill>
                  <a:srgbClr val="22863A"/>
                </a:solidFill>
                <a:effectLst/>
                <a:latin typeface="Consolas" panose="020B0609020204030204" pitchFamily="49" charset="0"/>
              </a:rPr>
              <a:t>skills</a:t>
            </a:r>
            <a:r>
              <a:rPr kumimoji="0" lang="fr-FR" altLang="fr-FR" sz="1600" b="1" i="0" u="none" strike="noStrike" cap="none" normalizeH="0" baseline="0" dirty="0">
                <a:ln>
                  <a:noFill/>
                </a:ln>
                <a:solidFill>
                  <a:srgbClr val="404040"/>
                </a:solidFill>
                <a:effectLst/>
                <a:latin typeface="Consolas" panose="020B0609020204030204" pitchFamily="49" charset="0"/>
              </a:rPr>
              <a:t>:["</a:t>
            </a:r>
            <a:r>
              <a:rPr kumimoji="0" lang="fr-FR" altLang="fr-FR" sz="1600" b="0" i="0" u="none" strike="noStrike" cap="none" normalizeH="0" baseline="0" dirty="0" err="1">
                <a:ln>
                  <a:noFill/>
                </a:ln>
                <a:solidFill>
                  <a:srgbClr val="032F62"/>
                </a:solidFill>
                <a:effectLst/>
                <a:latin typeface="Consolas" panose="020B0609020204030204" pitchFamily="49" charset="0"/>
              </a:rPr>
              <a:t>lisp","ajax</a:t>
            </a:r>
            <a:r>
              <a:rPr kumimoji="0" lang="fr-FR" altLang="fr-FR" sz="1600" b="0" i="0" u="none" strike="noStrike" cap="none" normalizeH="0" baseline="0" dirty="0">
                <a:ln>
                  <a:noFill/>
                </a:ln>
                <a:solidFill>
                  <a:srgbClr val="032F62"/>
                </a:solidFill>
                <a:effectLst/>
                <a:latin typeface="Consolas" panose="020B0609020204030204" pitchFamily="49" charset="0"/>
              </a:rPr>
              <a:t>"]</a:t>
            </a:r>
            <a:r>
              <a:rPr kumimoji="0" lang="fr-FR" altLang="fr-FR" sz="1600" b="0" i="0" u="none" strike="noStrike" cap="none" normalizeH="0" baseline="0" dirty="0">
                <a:ln>
                  <a:noFill/>
                </a:ln>
                <a:solidFill>
                  <a:srgbClr val="404040"/>
                </a:solidFill>
                <a:effectLst/>
                <a:latin typeface="Consolas" panose="020B0609020204030204" pitchFamily="49" charset="0"/>
              </a:rPr>
              <a:t> </a:t>
            </a:r>
            <a:endParaRPr lang="fr-FR" altLang="fr-FR" sz="40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kumimoji="0" lang="fr-FR" altLang="fr-FR" sz="1600" b="0" i="0" u="none" strike="noStrike" cap="none" normalizeH="0" baseline="0" dirty="0">
              <a:ln>
                <a:noFill/>
              </a:ln>
              <a:solidFill>
                <a:srgbClr val="404040"/>
              </a:solidFill>
              <a:effectLst/>
              <a:latin typeface="Consolas" panose="020B0609020204030204" pitchFamily="49" charset="0"/>
            </a:endParaRPr>
          </a:p>
        </p:txBody>
      </p:sp>
    </p:spTree>
    <p:extLst>
      <p:ext uri="{BB962C8B-B14F-4D97-AF65-F5344CB8AC3E}">
        <p14:creationId xmlns:p14="http://schemas.microsoft.com/office/powerpoint/2010/main" val="426515015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Navigation dans les arbres</a:t>
            </a:r>
          </a:p>
        </p:txBody>
      </p:sp>
      <p:sp>
        <p:nvSpPr>
          <p:cNvPr id="5" name="Espace réservé du texte 4"/>
          <p:cNvSpPr>
            <a:spLocks noGrp="1"/>
          </p:cNvSpPr>
          <p:nvPr>
            <p:ph type="body" idx="1"/>
          </p:nvPr>
        </p:nvSpPr>
        <p:spPr>
          <a:xfrm rot="20527304">
            <a:off x="238372" y="1247761"/>
            <a:ext cx="7772400" cy="1159053"/>
          </a:xfrm>
        </p:spPr>
        <p:txBody>
          <a:bodyPr/>
          <a:lstStyle/>
          <a:p>
            <a:r>
              <a:rPr lang="fr-FR" dirty="0"/>
              <a:t>XML avec </a:t>
            </a:r>
            <a:r>
              <a:rPr lang="fr-FR" dirty="0" err="1"/>
              <a:t>Xpath</a:t>
            </a:r>
            <a:r>
              <a:rPr lang="fr-FR" dirty="0"/>
              <a:t>, le langage de styles XSL</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Navigation dans les arbres xml</a:t>
            </a:r>
          </a:p>
        </p:txBody>
      </p:sp>
      <p:sp>
        <p:nvSpPr>
          <p:cNvPr id="7" name="Espace réservé du contenu 6"/>
          <p:cNvSpPr>
            <a:spLocks noGrp="1"/>
          </p:cNvSpPr>
          <p:nvPr>
            <p:ph idx="1"/>
          </p:nvPr>
        </p:nvSpPr>
        <p:spPr/>
        <p:txBody>
          <a:bodyPr/>
          <a:lstStyle/>
          <a:p>
            <a:endParaRPr lang="fr-FR" dirty="0"/>
          </a:p>
          <a:p>
            <a:r>
              <a:rPr lang="fr-FR" dirty="0" err="1"/>
              <a:t>Xpath</a:t>
            </a:r>
            <a:r>
              <a:rPr lang="fr-FR" dirty="0"/>
              <a:t>, </a:t>
            </a:r>
            <a:r>
              <a:rPr lang="fr-FR" b="1" dirty="0"/>
              <a:t>naviguez</a:t>
            </a:r>
          </a:p>
          <a:p>
            <a:endParaRPr lang="fr-FR" dirty="0"/>
          </a:p>
          <a:p>
            <a:r>
              <a:rPr lang="fr-FR" dirty="0"/>
              <a:t>Xsl, </a:t>
            </a:r>
            <a:r>
              <a:rPr lang="fr-FR" b="1" dirty="0"/>
              <a:t>transformez</a:t>
            </a:r>
          </a:p>
          <a:p>
            <a:endParaRPr lang="fr-FR" dirty="0"/>
          </a:p>
          <a:p>
            <a:r>
              <a:rPr lang="fr-FR" dirty="0" err="1"/>
              <a:t>Formating</a:t>
            </a:r>
            <a:r>
              <a:rPr lang="fr-FR" dirty="0"/>
              <a:t> Object, </a:t>
            </a:r>
            <a:r>
              <a:rPr lang="fr-FR" b="1" dirty="0"/>
              <a:t>imprimez</a:t>
            </a:r>
          </a:p>
          <a:p>
            <a:endParaRPr lang="fr-FR" dirty="0"/>
          </a:p>
        </p:txBody>
      </p:sp>
      <p:sp>
        <p:nvSpPr>
          <p:cNvPr id="8" name="Espace réservé du texte 7"/>
          <p:cNvSpPr>
            <a:spLocks noGrp="1"/>
          </p:cNvSpPr>
          <p:nvPr>
            <p:ph type="body" sz="half" idx="2"/>
          </p:nvPr>
        </p:nvSpPr>
        <p:spPr/>
        <p:txBody>
          <a:bodyPr/>
          <a:lstStyle/>
          <a:p>
            <a:r>
              <a:rPr lang="fr-FR" dirty="0"/>
              <a:t>SOMAIRE</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AutoShape 2"/>
          <p:cNvSpPr>
            <a:spLocks noGrp="1" noChangeArrowheads="1"/>
          </p:cNvSpPr>
          <p:nvPr>
            <p:ph type="title"/>
          </p:nvPr>
        </p:nvSpPr>
        <p:spPr/>
        <p:txBody>
          <a:bodyPr>
            <a:normAutofit/>
          </a:bodyPr>
          <a:lstStyle/>
          <a:p>
            <a:pPr eaLnBrk="1" hangingPunct="1"/>
            <a:r>
              <a:rPr lang="fr-FR" dirty="0"/>
              <a:t>XPath définition</a:t>
            </a:r>
          </a:p>
        </p:txBody>
      </p:sp>
      <p:sp>
        <p:nvSpPr>
          <p:cNvPr id="139268" name="Rectangle 3"/>
          <p:cNvSpPr>
            <a:spLocks noGrp="1" noChangeArrowheads="1"/>
          </p:cNvSpPr>
          <p:nvPr>
            <p:ph idx="1"/>
          </p:nvPr>
        </p:nvSpPr>
        <p:spPr/>
        <p:txBody>
          <a:bodyPr>
            <a:normAutofit/>
          </a:bodyPr>
          <a:lstStyle/>
          <a:p>
            <a:pPr eaLnBrk="1" hangingPunct="1"/>
            <a:r>
              <a:rPr lang="fr-FR" dirty="0">
                <a:ea typeface="MS Mincho" pitchFamily="49" charset="-128"/>
              </a:rPr>
              <a:t>Définition</a:t>
            </a:r>
          </a:p>
          <a:p>
            <a:pPr lvl="1" eaLnBrk="1" hangingPunct="1"/>
            <a:endParaRPr lang="fr-FR" dirty="0">
              <a:ea typeface="MS Mincho" pitchFamily="49" charset="-128"/>
            </a:endParaRPr>
          </a:p>
          <a:p>
            <a:pPr lvl="1" eaLnBrk="1" hangingPunct="1"/>
            <a:r>
              <a:rPr lang="fr-FR" dirty="0">
                <a:ea typeface="MS Mincho" pitchFamily="49" charset="-128"/>
              </a:rPr>
              <a:t> XPath est un langage utilisé pour naviguer dans un document XML, en extraire des informations et effectuer des calculs et opérations simples ou complexes</a:t>
            </a:r>
          </a:p>
          <a:p>
            <a:pPr lvl="1" eaLnBrk="1" hangingPunct="1"/>
            <a:endParaRPr lang="fr-FR" dirty="0">
              <a:ea typeface="MS Mincho" pitchFamily="49" charset="-128"/>
            </a:endParaRPr>
          </a:p>
          <a:p>
            <a:pPr lvl="1" eaLnBrk="1" hangingPunct="1"/>
            <a:r>
              <a:rPr lang="fr-FR" dirty="0">
                <a:ea typeface="MS Mincho" pitchFamily="49" charset="-128"/>
              </a:rPr>
              <a:t> Standard du W3C utilisé dans XQuery (</a:t>
            </a:r>
            <a:r>
              <a:rPr lang="fr-FR" dirty="0" err="1">
                <a:ea typeface="MS Mincho" pitchFamily="49" charset="-128"/>
              </a:rPr>
              <a:t>BdD</a:t>
            </a:r>
            <a:r>
              <a:rPr lang="fr-FR" dirty="0">
                <a:ea typeface="MS Mincho" pitchFamily="49" charset="-128"/>
              </a:rPr>
              <a:t>), </a:t>
            </a:r>
            <a:r>
              <a:rPr lang="fr-FR" dirty="0" err="1">
                <a:ea typeface="MS Mincho" pitchFamily="49" charset="-128"/>
              </a:rPr>
              <a:t>XPointer</a:t>
            </a:r>
            <a:r>
              <a:rPr lang="fr-FR" dirty="0">
                <a:ea typeface="MS Mincho" pitchFamily="49" charset="-128"/>
              </a:rPr>
              <a:t> (pointeurs d’hyperliens sur des fragments XML) et surtout un élément majeur de XSLT</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163</a:t>
            </a:fld>
            <a:endParaRPr lang="fr-FR"/>
          </a:p>
        </p:txBody>
      </p:sp>
      <p:sp>
        <p:nvSpPr>
          <p:cNvPr id="139266" name="Rectangle 13"/>
          <p:cNvSpPr>
            <a:spLocks noGrp="1" noChangeArrowheads="1"/>
          </p:cNvSpPr>
          <p:nvPr>
            <p:ph type="sldNum" sz="quarter" idx="4294967295"/>
          </p:nvPr>
        </p:nvSpPr>
        <p:spPr>
          <a:xfrm>
            <a:off x="0" y="6362700"/>
            <a:ext cx="762000" cy="488950"/>
          </a:xfrm>
          <a:prstGeom prst="rect">
            <a:avLst/>
          </a:prstGeom>
          <a:noFill/>
        </p:spPr>
        <p:txBody>
          <a:bodyPr/>
          <a:lstStyle/>
          <a:p>
            <a:fld id="{62FDA899-3171-453D-B4B9-257DD39D1961}" type="slidenum">
              <a:rPr lang="fr-FR" smtClean="0"/>
              <a:pPr/>
              <a:t>163</a:t>
            </a:fld>
            <a:endParaRPr lang="fr-F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XPATH</a:t>
            </a:r>
            <a:br>
              <a:rPr lang="fr-FR" dirty="0"/>
            </a:br>
            <a:r>
              <a:rPr lang="fr-FR" dirty="0"/>
              <a:t>XPath </a:t>
            </a:r>
            <a:r>
              <a:rPr lang="fr-FR" dirty="0" err="1"/>
              <a:t>definition</a:t>
            </a:r>
            <a:endParaRPr lang="fr-FR" dirty="0"/>
          </a:p>
        </p:txBody>
      </p:sp>
      <p:sp>
        <p:nvSpPr>
          <p:cNvPr id="3" name="Espace réservé du contenu 2"/>
          <p:cNvSpPr>
            <a:spLocks noGrp="1"/>
          </p:cNvSpPr>
          <p:nvPr>
            <p:ph idx="1"/>
          </p:nvPr>
        </p:nvSpPr>
        <p:spPr/>
        <p:txBody>
          <a:bodyPr>
            <a:normAutofit lnSpcReduction="10000"/>
          </a:bodyPr>
          <a:lstStyle/>
          <a:p>
            <a:r>
              <a:rPr lang="fr-FR" dirty="0"/>
              <a:t>XML Path Language (XPath) 1.0 </a:t>
            </a:r>
          </a:p>
          <a:p>
            <a:pPr lvl="1"/>
            <a:r>
              <a:rPr lang="fr-FR" b="1" u="sng" dirty="0"/>
              <a:t>recommandation</a:t>
            </a:r>
            <a:r>
              <a:rPr lang="fr-FR" dirty="0"/>
              <a:t> du W3C du 16 Novembre 1999</a:t>
            </a:r>
          </a:p>
          <a:p>
            <a:pPr lvl="1"/>
            <a:r>
              <a:rPr lang="fr-FR" dirty="0"/>
              <a:t>Version non maintenue</a:t>
            </a:r>
          </a:p>
          <a:p>
            <a:pPr lvl="1"/>
            <a:endParaRPr lang="fr-FR" dirty="0"/>
          </a:p>
          <a:p>
            <a:r>
              <a:rPr lang="fr-FR" dirty="0"/>
              <a:t>XML Path Language (XPath) 2.0 </a:t>
            </a:r>
          </a:p>
          <a:p>
            <a:pPr lvl="1"/>
            <a:r>
              <a:rPr lang="fr-FR" b="1" u="sng" dirty="0"/>
              <a:t>recommandation</a:t>
            </a:r>
            <a:r>
              <a:rPr lang="fr-FR" dirty="0"/>
              <a:t> du W3C du 14 Décembre 2010</a:t>
            </a:r>
          </a:p>
          <a:p>
            <a:endParaRPr lang="fr-FR" dirty="0"/>
          </a:p>
          <a:p>
            <a:r>
              <a:rPr lang="fr-FR" dirty="0"/>
              <a:t>XML Path Language (XPath) 3.x </a:t>
            </a:r>
          </a:p>
          <a:p>
            <a:pPr lvl="1"/>
            <a:r>
              <a:rPr lang="fr-FR" b="1" u="sng" dirty="0"/>
              <a:t>recommandation</a:t>
            </a:r>
            <a:r>
              <a:rPr lang="fr-FR" dirty="0"/>
              <a:t> du W3C du 8 avril 2014</a:t>
            </a:r>
          </a:p>
          <a:p>
            <a:pPr lvl="1"/>
            <a:r>
              <a:rPr lang="fr-FR" dirty="0"/>
              <a:t>3.1  candidat du W3C du 17 </a:t>
            </a:r>
            <a:r>
              <a:rPr lang="fr-FR" dirty="0" err="1"/>
              <a:t>Decembre</a:t>
            </a:r>
            <a:r>
              <a:rPr lang="fr-FR" dirty="0"/>
              <a:t> 2015</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164</a:t>
            </a:fld>
            <a:endParaRPr lang="fr-F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AutoShape 2"/>
          <p:cNvSpPr>
            <a:spLocks noGrp="1" noChangeArrowheads="1"/>
          </p:cNvSpPr>
          <p:nvPr>
            <p:ph type="title"/>
          </p:nvPr>
        </p:nvSpPr>
        <p:spPr/>
        <p:txBody>
          <a:bodyPr>
            <a:normAutofit fontScale="90000"/>
          </a:bodyPr>
          <a:lstStyle/>
          <a:p>
            <a:pPr eaLnBrk="1" hangingPunct="1"/>
            <a:r>
              <a:rPr lang="fr-FR" dirty="0"/>
              <a:t>XPATH</a:t>
            </a:r>
            <a:br>
              <a:rPr lang="fr-FR" dirty="0"/>
            </a:br>
            <a:r>
              <a:rPr lang="fr-FR" dirty="0"/>
              <a:t>Syntaxe sélection</a:t>
            </a:r>
          </a:p>
        </p:txBody>
      </p:sp>
      <p:sp>
        <p:nvSpPr>
          <p:cNvPr id="140292" name="Rectangle 3"/>
          <p:cNvSpPr>
            <a:spLocks noGrp="1" noChangeArrowheads="1"/>
          </p:cNvSpPr>
          <p:nvPr>
            <p:ph idx="1"/>
          </p:nvPr>
        </p:nvSpPr>
        <p:spPr/>
        <p:txBody>
          <a:bodyPr>
            <a:normAutofit/>
          </a:bodyPr>
          <a:lstStyle/>
          <a:p>
            <a:pPr eaLnBrk="1" hangingPunct="1"/>
            <a:r>
              <a:rPr lang="fr-FR" dirty="0">
                <a:ea typeface="MS Mincho" pitchFamily="49" charset="-128"/>
              </a:rPr>
              <a:t>Syntaxe : Sélection	</a:t>
            </a:r>
            <a:endParaRPr lang="fr-FR" dirty="0">
              <a:sym typeface="Wingdings" pitchFamily="2" charset="2"/>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165</a:t>
            </a:fld>
            <a:endParaRPr lang="fr-FR"/>
          </a:p>
        </p:txBody>
      </p:sp>
      <p:sp>
        <p:nvSpPr>
          <p:cNvPr id="5" name="Rectangle 4"/>
          <p:cNvSpPr/>
          <p:nvPr/>
        </p:nvSpPr>
        <p:spPr>
          <a:xfrm>
            <a:off x="251520" y="1949130"/>
            <a:ext cx="8712968" cy="390876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a:r>
              <a:rPr lang="fr-FR" dirty="0" err="1">
                <a:ea typeface="MS Mincho" pitchFamily="49" charset="-128"/>
              </a:rPr>
              <a:t>qName</a:t>
            </a:r>
            <a:r>
              <a:rPr lang="fr-FR" dirty="0">
                <a:ea typeface="MS Mincho" pitchFamily="49" charset="-128"/>
              </a:rPr>
              <a:t>		</a:t>
            </a:r>
            <a:r>
              <a:rPr lang="fr-FR" dirty="0">
                <a:sym typeface="Wingdings" pitchFamily="2" charset="2"/>
              </a:rPr>
              <a:t> </a:t>
            </a:r>
            <a:r>
              <a:rPr lang="fr-FR" dirty="0">
                <a:ea typeface="MS Mincho" pitchFamily="49" charset="-128"/>
              </a:rPr>
              <a:t>Sélectionne tous les nœuds fils du  nœud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racine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Tous les nœuds depuis le nœud courant</a:t>
            </a:r>
            <a:r>
              <a:rPr lang="fr-FR" sz="1100" dirty="0">
                <a:ea typeface="MS Mincho" pitchFamily="49" charset="-128"/>
              </a:rPr>
              <a:t>(pas </a:t>
            </a:r>
            <a:r>
              <a:rPr lang="fr-FR" sz="1100" dirty="0" err="1">
                <a:ea typeface="MS Mincho" pitchFamily="49" charset="-128"/>
              </a:rPr>
              <a:t>child</a:t>
            </a:r>
            <a:r>
              <a:rPr lang="fr-FR" sz="1100" dirty="0">
                <a:ea typeface="MS Mincho" pitchFamily="49" charset="-128"/>
              </a:rPr>
              <a: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parent du 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Attribut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élément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attribut</a:t>
            </a:r>
            <a:br>
              <a:rPr lang="fr-FR" dirty="0">
                <a:ea typeface="MS Mincho" pitchFamily="49" charset="-128"/>
              </a:rPr>
            </a:br>
            <a:r>
              <a:rPr lang="fr-FR" dirty="0">
                <a:ea typeface="MS Mincho" pitchFamily="49" charset="-128"/>
              </a:rPr>
              <a:t>text()		</a:t>
            </a:r>
            <a:r>
              <a:rPr lang="fr-FR" dirty="0">
                <a:sym typeface="Wingdings" pitchFamily="2" charset="2"/>
              </a:rPr>
              <a:t> </a:t>
            </a:r>
            <a:r>
              <a:rPr lang="fr-FR" dirty="0">
                <a:ea typeface="MS Mincho" pitchFamily="49" charset="-128"/>
              </a:rPr>
              <a:t>N’importe quel nœud texte </a:t>
            </a:r>
            <a:br>
              <a:rPr lang="fr-FR" dirty="0">
                <a:ea typeface="MS Mincho" pitchFamily="49" charset="-128"/>
              </a:rPr>
            </a:br>
            <a:r>
              <a:rPr lang="fr-FR" dirty="0" err="1">
                <a:ea typeface="MS Mincho" pitchFamily="49" charset="-128"/>
              </a:rPr>
              <a:t>node</a:t>
            </a:r>
            <a:r>
              <a:rPr lang="fr-FR" dirty="0">
                <a:ea typeface="MS Mincho" pitchFamily="49" charset="-128"/>
              </a:rPr>
              <a:t>() 		</a:t>
            </a:r>
            <a:r>
              <a:rPr lang="fr-FR" dirty="0">
                <a:sym typeface="Wingdings" pitchFamily="2" charset="2"/>
              </a:rPr>
              <a:t> </a:t>
            </a:r>
            <a:r>
              <a:rPr lang="fr-FR" dirty="0">
                <a:ea typeface="MS Mincho" pitchFamily="49" charset="-128"/>
              </a:rPr>
              <a:t>N’importe quel nœud</a:t>
            </a:r>
            <a:br>
              <a:rPr lang="fr-FR" dirty="0">
                <a:ea typeface="MS Mincho" pitchFamily="49" charset="-128"/>
              </a:rPr>
            </a:br>
            <a:r>
              <a:rPr lang="fr-FR" dirty="0">
                <a:ea typeface="MS Mincho" pitchFamily="49" charset="-128"/>
              </a:rPr>
              <a:t>[ </a:t>
            </a:r>
            <a:r>
              <a:rPr lang="fr-FR" dirty="0" err="1">
                <a:ea typeface="MS Mincho" pitchFamily="49" charset="-128"/>
              </a:rPr>
              <a:t>expr</a:t>
            </a:r>
            <a:r>
              <a:rPr lang="fr-FR" dirty="0">
                <a:ea typeface="MS Mincho" pitchFamily="49" charset="-128"/>
              </a:rPr>
              <a:t>] 	</a:t>
            </a:r>
            <a:r>
              <a:rPr lang="fr-FR" dirty="0">
                <a:sym typeface="Wingdings" pitchFamily="2" charset="2"/>
              </a:rPr>
              <a:t> </a:t>
            </a:r>
            <a:r>
              <a:rPr lang="fr-FR" dirty="0" err="1">
                <a:ea typeface="MS Mincho" pitchFamily="49" charset="-128"/>
              </a:rPr>
              <a:t>Expr</a:t>
            </a:r>
            <a:r>
              <a:rPr lang="fr-FR" dirty="0">
                <a:ea typeface="MS Mincho" pitchFamily="49" charset="-128"/>
              </a:rPr>
              <a:t> : [n] à nième élément last()/position(), [</a:t>
            </a:r>
            <a:r>
              <a:rPr lang="fr-FR" dirty="0" err="1">
                <a:ea typeface="MS Mincho" pitchFamily="49" charset="-128"/>
              </a:rPr>
              <a:t>exprBool</a:t>
            </a:r>
            <a:r>
              <a:rPr lang="fr-FR" dirty="0">
                <a:ea typeface="MS Mincho" pitchFamily="49" charset="-128"/>
              </a:rPr>
              <a:t>] vérifiée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Union de requête</a:t>
            </a:r>
            <a:br>
              <a:rPr lang="fr-FR" dirty="0">
                <a:ea typeface="MS Mincho" pitchFamily="49" charset="-128"/>
              </a:rPr>
            </a:br>
            <a:r>
              <a:rPr lang="fr-FR" dirty="0">
                <a:ea typeface="MS Mincho" pitchFamily="49" charset="-128"/>
              </a:rPr>
              <a:t>last(), position() 	</a:t>
            </a:r>
            <a:r>
              <a:rPr lang="fr-FR" dirty="0">
                <a:sym typeface="Wingdings" pitchFamily="2" charset="2"/>
              </a:rPr>
              <a:t> renvoie le dernier et la position courante</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AutoShape 2"/>
          <p:cNvSpPr>
            <a:spLocks noGrp="1" noChangeArrowheads="1"/>
          </p:cNvSpPr>
          <p:nvPr>
            <p:ph type="title"/>
          </p:nvPr>
        </p:nvSpPr>
        <p:spPr/>
        <p:txBody>
          <a:bodyPr>
            <a:normAutofit fontScale="90000"/>
          </a:bodyPr>
          <a:lstStyle/>
          <a:p>
            <a:r>
              <a:rPr lang="fr-FR" dirty="0"/>
              <a:t>XPATH</a:t>
            </a:r>
            <a:br>
              <a:rPr lang="fr-FR" dirty="0"/>
            </a:br>
            <a:r>
              <a:rPr lang="fr-FR" dirty="0"/>
              <a:t>Syntaxe  sélection</a:t>
            </a:r>
          </a:p>
        </p:txBody>
      </p:sp>
      <p:sp>
        <p:nvSpPr>
          <p:cNvPr id="141316" name="Rectangle 3"/>
          <p:cNvSpPr>
            <a:spLocks noGrp="1" noChangeArrowheads="1"/>
          </p:cNvSpPr>
          <p:nvPr>
            <p:ph idx="1"/>
          </p:nvPr>
        </p:nvSpPr>
        <p:spPr/>
        <p:txBody>
          <a:bodyPr>
            <a:normAutofit/>
          </a:bodyPr>
          <a:lstStyle/>
          <a:p>
            <a:pPr eaLnBrk="1" hangingPunct="1"/>
            <a:r>
              <a:rPr lang="fr-FR" dirty="0">
                <a:ea typeface="MS Mincho" pitchFamily="49" charset="-128"/>
              </a:rPr>
              <a:t>Syntaxe : Sélection – Exemples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166</a:t>
            </a:fld>
            <a:endParaRPr lang="fr-FR"/>
          </a:p>
        </p:txBody>
      </p:sp>
      <p:sp>
        <p:nvSpPr>
          <p:cNvPr id="5" name="Rectangle 4"/>
          <p:cNvSpPr/>
          <p:nvPr/>
        </p:nvSpPr>
        <p:spPr>
          <a:xfrm>
            <a:off x="179512" y="2492896"/>
            <a:ext cx="8712968" cy="369331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a:r>
              <a:rPr lang="fr-FR" dirty="0">
                <a:ea typeface="MS Mincho" pitchFamily="49" charset="-128"/>
              </a:rPr>
              <a:t> document		</a:t>
            </a:r>
            <a:r>
              <a:rPr lang="fr-FR" dirty="0">
                <a:sym typeface="Wingdings" pitchFamily="2" charset="2"/>
              </a:rPr>
              <a:t> </a:t>
            </a:r>
            <a:r>
              <a:rPr lang="fr-FR" dirty="0">
                <a:ea typeface="MS Mincho" pitchFamily="49" charset="-128"/>
              </a:rPr>
              <a:t>Sélectionne tous les nœuds fils de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document</a:t>
            </a:r>
            <a:br>
              <a:rPr lang="fr-FR" dirty="0">
                <a:ea typeface="MS Mincho" pitchFamily="49" charset="-128"/>
              </a:rPr>
            </a:br>
            <a:r>
              <a:rPr lang="fr-FR" dirty="0">
                <a:ea typeface="MS Mincho" pitchFamily="49" charset="-128"/>
              </a:rPr>
              <a:t>document/html	</a:t>
            </a:r>
            <a:r>
              <a:rPr lang="fr-FR" dirty="0">
                <a:sym typeface="Wingdings" pitchFamily="2" charset="2"/>
              </a:rPr>
              <a:t> </a:t>
            </a:r>
            <a:r>
              <a:rPr lang="fr-FR" dirty="0">
                <a:ea typeface="MS Mincho" pitchFamily="49" charset="-128"/>
              </a:rPr>
              <a:t>Sélectionne tous les html fils de document</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descendants de  doc…</a:t>
            </a:r>
            <a:br>
              <a:rPr lang="fr-FR" dirty="0">
                <a:ea typeface="MS Mincho" pitchFamily="49" charset="-128"/>
              </a:rPr>
            </a:br>
            <a:r>
              <a:rPr lang="fr-FR" dirty="0">
                <a:ea typeface="MS Mincho" pitchFamily="49" charset="-128"/>
              </a:rPr>
              <a:t>body//input		</a:t>
            </a:r>
            <a:r>
              <a:rPr lang="fr-FR" dirty="0">
                <a:sym typeface="Wingdings" pitchFamily="2" charset="2"/>
              </a:rPr>
              <a:t> </a:t>
            </a:r>
            <a:r>
              <a:rPr lang="fr-FR" dirty="0">
                <a:ea typeface="MS Mincho" pitchFamily="49" charset="-128"/>
              </a:rPr>
              <a:t>Sélectionne tous les input descendants de 	 body</a:t>
            </a:r>
            <a:br>
              <a:rPr lang="fr-FR" dirty="0">
                <a:ea typeface="MS Mincho" pitchFamily="49" charset="-128"/>
              </a:rPr>
            </a:br>
            <a:r>
              <a:rPr lang="fr-FR" dirty="0">
                <a:ea typeface="MS Mincho" pitchFamily="49" charset="-128"/>
              </a:rPr>
              <a:t>//@id		</a:t>
            </a:r>
            <a:r>
              <a:rPr lang="fr-FR" dirty="0">
                <a:sym typeface="Wingdings" pitchFamily="2" charset="2"/>
              </a:rPr>
              <a:t> </a:t>
            </a:r>
            <a:r>
              <a:rPr lang="fr-FR" dirty="0">
                <a:ea typeface="MS Mincho" pitchFamily="49" charset="-128"/>
              </a:rPr>
              <a:t>Sélectionne tous les attributs nommés id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Sélectionne tous les éléments du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tous les fils de document</a:t>
            </a:r>
            <a:br>
              <a:rPr lang="fr-FR" dirty="0">
                <a:ea typeface="MS Mincho" pitchFamily="49" charset="-128"/>
              </a:rPr>
            </a:br>
            <a:r>
              <a:rPr lang="fr-FR" dirty="0">
                <a:ea typeface="MS Mincho" pitchFamily="49" charset="-128"/>
              </a:rPr>
              <a:t>//input[1] 		</a:t>
            </a:r>
            <a:r>
              <a:rPr lang="fr-FR" dirty="0">
                <a:sym typeface="Wingdings" pitchFamily="2" charset="2"/>
              </a:rPr>
              <a:t> </a:t>
            </a:r>
            <a:r>
              <a:rPr lang="fr-FR" dirty="0">
                <a:ea typeface="MS Mincho" pitchFamily="49" charset="-128"/>
              </a:rPr>
              <a:t>Sélectionne le premier input du document</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[@src]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ayant 	 l’attribut src</a:t>
            </a:r>
            <a:br>
              <a:rPr lang="fr-FR" dirty="0">
                <a:ea typeface="MS Mincho" pitchFamily="49" charset="-128"/>
              </a:rPr>
            </a:br>
            <a:r>
              <a:rPr lang="fr-FR" dirty="0">
                <a:ea typeface="MS Mincho" pitchFamily="49" charset="-128"/>
              </a:rPr>
              <a:t>//</a:t>
            </a:r>
            <a:r>
              <a:rPr lang="fr-FR" dirty="0" err="1">
                <a:ea typeface="MS Mincho" pitchFamily="49" charset="-128"/>
              </a:rPr>
              <a:t>span</a:t>
            </a:r>
            <a:r>
              <a:rPr lang="fr-FR" dirty="0">
                <a:ea typeface="MS Mincho" pitchFamily="49" charset="-128"/>
              </a:rPr>
              <a:t>[@</a:t>
            </a:r>
            <a:r>
              <a:rPr lang="fr-FR" dirty="0" err="1">
                <a:ea typeface="MS Mincho" pitchFamily="49" charset="-128"/>
              </a:rPr>
              <a:t>lang</a:t>
            </a:r>
            <a:r>
              <a:rPr lang="fr-FR" dirty="0">
                <a:ea typeface="MS Mincho" pitchFamily="49" charset="-128"/>
              </a:rPr>
              <a:t>='</a:t>
            </a:r>
            <a:r>
              <a:rPr lang="fr-FR" dirty="0" err="1">
                <a:ea typeface="MS Mincho" pitchFamily="49" charset="-128"/>
              </a:rPr>
              <a:t>fr</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span</a:t>
            </a:r>
            <a:r>
              <a:rPr lang="fr-FR" dirty="0">
                <a:ea typeface="MS Mincho" pitchFamily="49" charset="-128"/>
              </a:rPr>
              <a:t> où </a:t>
            </a:r>
            <a:r>
              <a:rPr lang="fr-FR" dirty="0" err="1">
                <a:ea typeface="MS Mincho" pitchFamily="49" charset="-128"/>
              </a:rPr>
              <a:t>lang</a:t>
            </a:r>
            <a:r>
              <a:rPr lang="fr-FR" dirty="0">
                <a:ea typeface="MS Mincho" pitchFamily="49" charset="-128"/>
              </a:rPr>
              <a:t> = '</a:t>
            </a:r>
            <a:r>
              <a:rPr lang="fr-FR" dirty="0" err="1">
                <a:ea typeface="MS Mincho" pitchFamily="49" charset="-128"/>
              </a:rPr>
              <a:t>fr</a:t>
            </a:r>
            <a:r>
              <a:rPr lang="fr-FR" dirty="0">
                <a:ea typeface="MS Mincho" pitchFamily="49" charset="-128"/>
              </a:rPr>
              <a:t>‘</a:t>
            </a:r>
            <a:br>
              <a:rPr lang="fr-FR" dirty="0">
                <a:ea typeface="MS Mincho" pitchFamily="49" charset="-128"/>
              </a:rPr>
            </a:br>
            <a:r>
              <a:rPr lang="fr-FR" dirty="0">
                <a:ea typeface="MS Mincho" pitchFamily="49" charset="-128"/>
              </a:rPr>
              <a:t>body/h1[position()&lt;3]</a:t>
            </a:r>
            <a:r>
              <a:rPr lang="fr-FR" dirty="0">
                <a:sym typeface="Wingdings" pitchFamily="2" charset="2"/>
              </a:rPr>
              <a:t> </a:t>
            </a:r>
            <a:r>
              <a:rPr lang="fr-FR" dirty="0">
                <a:ea typeface="MS Mincho" pitchFamily="49" charset="-128"/>
              </a:rPr>
              <a:t>Sélectionne les 2 premiers h1 fils de   body</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AutoShape 2"/>
          <p:cNvSpPr>
            <a:spLocks noGrp="1" noChangeArrowheads="1"/>
          </p:cNvSpPr>
          <p:nvPr>
            <p:ph type="title"/>
          </p:nvPr>
        </p:nvSpPr>
        <p:spPr/>
        <p:txBody>
          <a:bodyPr>
            <a:normAutofit fontScale="90000"/>
          </a:bodyPr>
          <a:lstStyle/>
          <a:p>
            <a:r>
              <a:rPr lang="fr-FR" dirty="0"/>
              <a:t>XPATH</a:t>
            </a:r>
            <a:br>
              <a:rPr lang="fr-FR" dirty="0"/>
            </a:br>
            <a:r>
              <a:rPr lang="fr-FR" dirty="0"/>
              <a:t>Syntaxe  Axes</a:t>
            </a:r>
          </a:p>
        </p:txBody>
      </p:sp>
      <p:sp>
        <p:nvSpPr>
          <p:cNvPr id="142340"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Syntaxe : Axes</a:t>
            </a:r>
          </a:p>
          <a:p>
            <a:pPr lvl="1" eaLnBrk="1" hangingPunct="1"/>
            <a:endParaRPr lang="fr-FR" dirty="0">
              <a:ea typeface="MS Mincho" pitchFamily="49" charset="-128"/>
            </a:endParaRPr>
          </a:p>
          <a:p>
            <a:pPr lvl="1" eaLnBrk="1" hangingPunct="1"/>
            <a:r>
              <a:rPr lang="fr-FR" dirty="0">
                <a:ea typeface="MS Mincho" pitchFamily="49" charset="-128"/>
              </a:rPr>
              <a:t> On peut préciser des axes de recherche par rapport au nœud courant et aux relations qu’il entretient avec les autres à l’aide de « </a:t>
            </a:r>
            <a:r>
              <a:rPr lang="fr-FR" dirty="0" err="1">
                <a:ea typeface="MS Mincho" pitchFamily="49" charset="-128"/>
              </a:rPr>
              <a:t>nomAxe</a:t>
            </a:r>
            <a:r>
              <a:rPr lang="fr-FR" dirty="0">
                <a:ea typeface="MS Mincho" pitchFamily="49" charset="-128"/>
              </a:rPr>
              <a:t>::</a:t>
            </a:r>
            <a:r>
              <a:rPr lang="fr-FR" dirty="0" err="1">
                <a:ea typeface="MS Mincho" pitchFamily="49" charset="-128"/>
              </a:rPr>
              <a:t>nodeTest</a:t>
            </a:r>
            <a:r>
              <a:rPr lang="fr-FR" dirty="0">
                <a:ea typeface="MS Mincho" pitchFamily="49" charset="-128"/>
              </a:rPr>
              <a:t>[</a:t>
            </a:r>
            <a:r>
              <a:rPr lang="fr-FR" dirty="0" err="1">
                <a:ea typeface="MS Mincho" pitchFamily="49" charset="-128"/>
              </a:rPr>
              <a:t>expr</a:t>
            </a:r>
            <a:r>
              <a:rPr lang="fr-FR"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 </a:t>
            </a:r>
            <a:r>
              <a:rPr lang="fr-FR" u="sng" dirty="0">
                <a:ea typeface="MS Mincho" pitchFamily="49" charset="-128"/>
              </a:rPr>
              <a:t>axes:</a:t>
            </a:r>
            <a:r>
              <a:rPr lang="fr-FR" dirty="0">
                <a:ea typeface="MS Mincho" pitchFamily="49" charset="-128"/>
              </a:rPr>
              <a:t> </a:t>
            </a:r>
            <a:r>
              <a:rPr lang="fr-FR" dirty="0" err="1">
                <a:ea typeface="MS Mincho" pitchFamily="49" charset="-128"/>
              </a:rPr>
              <a:t>ancestor</a:t>
            </a:r>
            <a:r>
              <a:rPr lang="fr-FR" dirty="0">
                <a:ea typeface="MS Mincho" pitchFamily="49" charset="-128"/>
              </a:rPr>
              <a:t> (tous les ancêtres), </a:t>
            </a:r>
            <a:r>
              <a:rPr lang="fr-FR" dirty="0" err="1">
                <a:ea typeface="MS Mincho" pitchFamily="49" charset="-128"/>
              </a:rPr>
              <a:t>ancestor</a:t>
            </a:r>
            <a:r>
              <a:rPr lang="fr-FR" dirty="0">
                <a:ea typeface="MS Mincho" pitchFamily="49" charset="-128"/>
              </a:rPr>
              <a:t>-or-self (idem + le node), </a:t>
            </a:r>
            <a:r>
              <a:rPr lang="fr-FR" dirty="0" err="1">
                <a:ea typeface="MS Mincho" pitchFamily="49" charset="-128"/>
              </a:rPr>
              <a:t>attribute</a:t>
            </a:r>
            <a:r>
              <a:rPr lang="fr-FR" dirty="0">
                <a:ea typeface="MS Mincho" pitchFamily="49" charset="-128"/>
              </a:rPr>
              <a:t> (tous attributs), </a:t>
            </a:r>
            <a:r>
              <a:rPr lang="fr-FR" dirty="0" err="1">
                <a:ea typeface="MS Mincho" pitchFamily="49" charset="-128"/>
              </a:rPr>
              <a:t>child</a:t>
            </a:r>
            <a:r>
              <a:rPr lang="fr-FR" dirty="0">
                <a:ea typeface="MS Mincho" pitchFamily="49" charset="-128"/>
              </a:rPr>
              <a:t> (tous), descendent[-or-self], </a:t>
            </a:r>
            <a:r>
              <a:rPr lang="fr-FR" dirty="0" err="1">
                <a:ea typeface="MS Mincho" pitchFamily="49" charset="-128"/>
              </a:rPr>
              <a:t>following</a:t>
            </a:r>
            <a:r>
              <a:rPr lang="fr-FR" dirty="0">
                <a:ea typeface="MS Mincho" pitchFamily="49" charset="-128"/>
              </a:rPr>
              <a:t>[-sibling], namespace, </a:t>
            </a:r>
            <a:r>
              <a:rPr lang="fr-FR" dirty="0" err="1">
                <a:ea typeface="MS Mincho" pitchFamily="49" charset="-128"/>
              </a:rPr>
              <a:t>preceding</a:t>
            </a:r>
            <a:r>
              <a:rPr lang="fr-FR" dirty="0">
                <a:ea typeface="MS Mincho" pitchFamily="49" charset="-128"/>
              </a:rPr>
              <a:t>[-sibling], self</a:t>
            </a:r>
          </a:p>
          <a:p>
            <a:pPr lvl="1" eaLnBrk="1" hangingPunct="1"/>
            <a:endParaRPr lang="fr-FR" dirty="0">
              <a:ea typeface="MS Mincho" pitchFamily="49" charset="-128"/>
            </a:endParaRPr>
          </a:p>
          <a:p>
            <a:pPr lvl="1" eaLnBrk="1" hangingPunct="1"/>
            <a:r>
              <a:rPr lang="fr-FR" dirty="0">
                <a:ea typeface="MS Mincho" pitchFamily="49" charset="-128"/>
              </a:rPr>
              <a:t> </a:t>
            </a:r>
            <a:r>
              <a:rPr lang="fr-FR" u="sng" dirty="0">
                <a:ea typeface="MS Mincho" pitchFamily="49" charset="-128"/>
              </a:rPr>
              <a:t>ex:</a:t>
            </a:r>
            <a:r>
              <a:rPr lang="fr-FR" dirty="0">
                <a:ea typeface="MS Mincho" pitchFamily="49" charset="-128"/>
              </a:rPr>
              <a:t> child::*, descendent::text(), </a:t>
            </a:r>
            <a:r>
              <a:rPr lang="fr-FR" dirty="0" err="1">
                <a:ea typeface="MS Mincho" pitchFamily="49" charset="-128"/>
              </a:rPr>
              <a:t>ancestor</a:t>
            </a:r>
            <a:r>
              <a:rPr lang="fr-FR" dirty="0">
                <a:ea typeface="MS Mincho" pitchFamily="49" charset="-128"/>
              </a:rPr>
              <a:t>-or-</a:t>
            </a:r>
            <a:r>
              <a:rPr lang="fr-FR" dirty="0" err="1">
                <a:ea typeface="MS Mincho" pitchFamily="49" charset="-128"/>
              </a:rPr>
              <a:t>self::body</a:t>
            </a:r>
            <a:r>
              <a:rPr lang="fr-FR" dirty="0">
                <a:ea typeface="MS Mincho" pitchFamily="49" charset="-128"/>
              </a:rPr>
              <a:t>, child::*/child::</a:t>
            </a:r>
            <a:r>
              <a:rPr lang="fr-FR" dirty="0" err="1">
                <a:ea typeface="MS Mincho" pitchFamily="49" charset="-128"/>
              </a:rPr>
              <a:t>name</a:t>
            </a:r>
            <a:r>
              <a:rPr lang="fr-FR" dirty="0">
                <a:ea typeface="MS Mincho" pitchFamily="49" charset="-128"/>
              </a:rPr>
              <a:t> (noms des petits enfants du nœud courant)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167</a:t>
            </a:fld>
            <a:endParaRPr lang="fr-F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XPATH</a:t>
            </a:r>
            <a:br>
              <a:rPr lang="fr-FR" dirty="0"/>
            </a:br>
            <a:r>
              <a:rPr lang="fr-FR" dirty="0"/>
              <a:t>Syntaxe Axes</a:t>
            </a:r>
          </a:p>
        </p:txBody>
      </p:sp>
      <p:sp>
        <p:nvSpPr>
          <p:cNvPr id="3" name="Espace réservé du contenu 2"/>
          <p:cNvSpPr>
            <a:spLocks noGrp="1"/>
          </p:cNvSpPr>
          <p:nvPr>
            <p:ph idx="1"/>
          </p:nvPr>
        </p:nvSpPr>
        <p:spPr/>
        <p:txBody>
          <a:bodyPr>
            <a:normAutofit fontScale="77500" lnSpcReduction="20000"/>
          </a:bodyPr>
          <a:lstStyle/>
          <a:p>
            <a:r>
              <a:rPr lang="fr-FR" dirty="0"/>
              <a:t>Les Axes de parcours :</a:t>
            </a:r>
          </a:p>
          <a:p>
            <a:pPr lvl="1"/>
            <a:r>
              <a:rPr lang="fr-FR" dirty="0"/>
              <a:t>Les axes de parcours permettent les sélections d’ensembles en rapport à la position courante</a:t>
            </a:r>
          </a:p>
          <a:p>
            <a:pPr lvl="1"/>
            <a:r>
              <a:rPr lang="fr-FR" dirty="0"/>
              <a:t>Self</a:t>
            </a:r>
          </a:p>
          <a:p>
            <a:pPr lvl="5"/>
            <a:r>
              <a:rPr lang="fr-FR" dirty="0"/>
              <a:t>Permet la sélection du nœud courant</a:t>
            </a:r>
          </a:p>
          <a:p>
            <a:pPr lvl="1"/>
            <a:r>
              <a:rPr lang="fr-FR" dirty="0"/>
              <a:t>Ancestor[-or-self]</a:t>
            </a:r>
          </a:p>
          <a:p>
            <a:pPr lvl="5"/>
            <a:r>
              <a:rPr lang="fr-FR" dirty="0"/>
              <a:t>Sélectionne tous les nœuds ancêtres (parents, grands parents,…) [ et le nœud courant ]</a:t>
            </a:r>
          </a:p>
          <a:p>
            <a:pPr lvl="1"/>
            <a:r>
              <a:rPr lang="fr-FR" dirty="0"/>
              <a:t>Descendant[-or-self]</a:t>
            </a:r>
          </a:p>
          <a:p>
            <a:pPr lvl="5"/>
            <a:r>
              <a:rPr lang="fr-FR" dirty="0"/>
              <a:t>Sélectionne tous les nœuds descendant (enfants, petits -enfants,…) [ et le nœud courant ]</a:t>
            </a:r>
          </a:p>
          <a:p>
            <a:pPr lvl="1"/>
            <a:r>
              <a:rPr lang="fr-FR" dirty="0"/>
              <a:t>Child, Parent</a:t>
            </a:r>
          </a:p>
          <a:p>
            <a:pPr lvl="5"/>
            <a:r>
              <a:rPr lang="fr-FR" dirty="0"/>
              <a:t>Sélectionne le nœud parent ou enfant le plus proche</a:t>
            </a:r>
          </a:p>
          <a:p>
            <a:pPr lvl="1"/>
            <a:r>
              <a:rPr lang="fr-FR" dirty="0"/>
              <a:t>Following[-sibling]</a:t>
            </a:r>
          </a:p>
          <a:p>
            <a:pPr lvl="5"/>
            <a:r>
              <a:rPr lang="fr-FR" dirty="0"/>
              <a:t>Sélectionne tous les nœuds suivant le nœud courant [ de la même fratrie]</a:t>
            </a:r>
          </a:p>
          <a:p>
            <a:pPr lvl="1"/>
            <a:r>
              <a:rPr lang="fr-FR" dirty="0"/>
              <a:t>Namespace</a:t>
            </a:r>
          </a:p>
          <a:p>
            <a:pPr lvl="5"/>
            <a:r>
              <a:rPr lang="fr-FR" dirty="0"/>
              <a:t>Sélectionne tous les nœuds dans le namespace de la balise courante</a:t>
            </a:r>
          </a:p>
          <a:p>
            <a:pPr lvl="1"/>
            <a:endParaRPr lang="fr-FR" dirty="0"/>
          </a:p>
        </p:txBody>
      </p:sp>
      <p:sp>
        <p:nvSpPr>
          <p:cNvPr id="4" name="Rectangle 13"/>
          <p:cNvSpPr>
            <a:spLocks noGrp="1" noChangeArrowheads="1"/>
          </p:cNvSpPr>
          <p:nvPr>
            <p:ph type="sldNum" sz="quarter" idx="12"/>
          </p:nvPr>
        </p:nvSpPr>
        <p:spPr>
          <a:prstGeom prst="rect">
            <a:avLst/>
          </a:prstGeom>
          <a:noFill/>
        </p:spPr>
        <p:txBody>
          <a:bodyPr/>
          <a:lstStyle/>
          <a:p>
            <a:pPr algn="ctr"/>
            <a:fld id="{B00F1592-6731-47CA-ACC5-FB45BEC6A16F}" type="slidenum">
              <a:rPr lang="fr-FR" sz="1400" b="1" smtClean="0">
                <a:solidFill>
                  <a:schemeClr val="bg1"/>
                </a:solidFill>
              </a:rPr>
              <a:pPr algn="ctr"/>
              <a:t>168</a:t>
            </a:fld>
            <a:endParaRPr lang="fr-FR" sz="1400" b="1" dirty="0">
              <a:solidFill>
                <a:schemeClr val="bg1"/>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XPATH</a:t>
            </a:r>
            <a:br>
              <a:rPr lang="fr-FR" dirty="0"/>
            </a:br>
            <a:r>
              <a:rPr lang="fr-FR" dirty="0"/>
              <a:t>Syntaxe calcul &amp; Operateurs</a:t>
            </a:r>
          </a:p>
        </p:txBody>
      </p:sp>
      <p:sp>
        <p:nvSpPr>
          <p:cNvPr id="3" name="Espace réservé du contenu 2"/>
          <p:cNvSpPr>
            <a:spLocks noGrp="1"/>
          </p:cNvSpPr>
          <p:nvPr>
            <p:ph idx="1"/>
          </p:nvPr>
        </p:nvSpPr>
        <p:spPr/>
        <p:txBody>
          <a:bodyPr>
            <a:normAutofit fontScale="92500" lnSpcReduction="20000"/>
          </a:bodyPr>
          <a:lstStyle/>
          <a:p>
            <a:r>
              <a:rPr lang="fr-FR" dirty="0">
                <a:ea typeface="MS Mincho" pitchFamily="49" charset="-128"/>
              </a:rPr>
              <a:t>Calcul et Opérateurs</a:t>
            </a:r>
          </a:p>
          <a:p>
            <a:pPr lvl="2"/>
            <a:r>
              <a:rPr lang="fr-FR" dirty="0" err="1">
                <a:ea typeface="MS Mincho" pitchFamily="49" charset="-128"/>
              </a:rPr>
              <a:t>Xpath</a:t>
            </a:r>
            <a:r>
              <a:rPr lang="fr-FR" dirty="0">
                <a:ea typeface="MS Mincho" pitchFamily="49" charset="-128"/>
              </a:rPr>
              <a:t> nous permet d’effectuer des calculs plus ou moins complexes sur les valeurs des différents nœuds, des attributs  ou même lors de filtre </a:t>
            </a:r>
            <a:r>
              <a:rPr lang="fr-FR" dirty="0" err="1">
                <a:ea typeface="MS Mincho" pitchFamily="49" charset="-128"/>
              </a:rPr>
              <a:t>Xpath</a:t>
            </a:r>
            <a:r>
              <a:rPr lang="fr-FR" dirty="0">
                <a:ea typeface="MS Mincho" pitchFamily="49" charset="-128"/>
              </a:rPr>
              <a:t> ex : </a:t>
            </a:r>
            <a:r>
              <a:rPr lang="fr-FR" sz="1400" b="1" dirty="0">
                <a:ea typeface="MS Mincho" pitchFamily="49" charset="-128"/>
              </a:rPr>
              <a:t>/</a:t>
            </a:r>
            <a:r>
              <a:rPr lang="fr-FR" sz="1400" b="1" dirty="0" err="1">
                <a:ea typeface="MS Mincho" pitchFamily="49" charset="-128"/>
              </a:rPr>
              <a:t>element</a:t>
            </a:r>
            <a:r>
              <a:rPr lang="fr-FR" sz="1400" b="1" dirty="0">
                <a:ea typeface="MS Mincho" pitchFamily="49" charset="-128"/>
              </a:rPr>
              <a:t>[position()mod2=0]</a:t>
            </a:r>
          </a:p>
          <a:p>
            <a:pPr lvl="2"/>
            <a:endParaRPr lang="fr-FR" b="1" dirty="0">
              <a:ea typeface="MS Mincho" pitchFamily="49" charset="-128"/>
            </a:endParaRPr>
          </a:p>
          <a:p>
            <a:pPr lvl="1"/>
            <a:r>
              <a:rPr lang="fr-FR" dirty="0">
                <a:ea typeface="MS Mincho" pitchFamily="49" charset="-128"/>
              </a:rPr>
              <a:t> Les opérateurs de calcul de XPath sont : </a:t>
            </a:r>
          </a:p>
          <a:p>
            <a:pPr lvl="2"/>
            <a:r>
              <a:rPr lang="fr-FR" dirty="0">
                <a:ea typeface="MS Mincho" pitchFamily="49" charset="-128"/>
              </a:rPr>
              <a:t>+ , -		</a:t>
            </a:r>
            <a:r>
              <a:rPr lang="fr-FR" dirty="0">
                <a:ea typeface="MS Mincho" pitchFamily="49" charset="-128"/>
                <a:sym typeface="Wingdings" pitchFamily="2" charset="2"/>
              </a:rPr>
              <a:t> addition , soustraction</a:t>
            </a:r>
            <a:endParaRPr lang="fr-FR" dirty="0">
              <a:ea typeface="MS Mincho" pitchFamily="49" charset="-128"/>
            </a:endParaRPr>
          </a:p>
          <a:p>
            <a:pPr lvl="2"/>
            <a:r>
              <a:rPr lang="fr-FR" dirty="0">
                <a:ea typeface="MS Mincho" pitchFamily="49" charset="-128"/>
              </a:rPr>
              <a:t>* , </a:t>
            </a:r>
            <a:r>
              <a:rPr lang="fr-FR" b="1" u="sng" dirty="0" err="1">
                <a:ea typeface="MS Mincho" pitchFamily="49" charset="-128"/>
              </a:rPr>
              <a:t>div</a:t>
            </a:r>
            <a:r>
              <a:rPr lang="fr-FR" dirty="0">
                <a:ea typeface="MS Mincho" pitchFamily="49" charset="-128"/>
              </a:rPr>
              <a:t>, </a:t>
            </a:r>
            <a:r>
              <a:rPr lang="fr-FR" dirty="0" err="1">
                <a:ea typeface="MS Mincho" pitchFamily="49" charset="-128"/>
              </a:rPr>
              <a:t>mod</a:t>
            </a:r>
            <a:r>
              <a:rPr lang="fr-FR" dirty="0">
                <a:ea typeface="MS Mincho" pitchFamily="49" charset="-128"/>
              </a:rPr>
              <a:t>	</a:t>
            </a:r>
            <a:r>
              <a:rPr lang="fr-FR" dirty="0">
                <a:ea typeface="MS Mincho" pitchFamily="49" charset="-128"/>
                <a:sym typeface="Wingdings" pitchFamily="2" charset="2"/>
              </a:rPr>
              <a:t>multiplication , division,</a:t>
            </a:r>
            <a:r>
              <a:rPr lang="fr-FR" dirty="0">
                <a:ea typeface="MS Mincho" pitchFamily="49" charset="-128"/>
              </a:rPr>
              <a:t> modulo </a:t>
            </a:r>
            <a:r>
              <a:rPr lang="fr-FR" sz="1400" dirty="0">
                <a:ea typeface="MS Mincho" pitchFamily="49" charset="-128"/>
              </a:rPr>
              <a:t>(reste de 					division euclidienne) </a:t>
            </a:r>
            <a:endParaRPr lang="fr-FR" dirty="0">
              <a:ea typeface="MS Mincho" pitchFamily="49" charset="-128"/>
            </a:endParaRPr>
          </a:p>
          <a:p>
            <a:pPr lvl="1"/>
            <a:r>
              <a:rPr lang="fr-FR" dirty="0">
                <a:ea typeface="MS Mincho" pitchFamily="49" charset="-128"/>
              </a:rPr>
              <a:t>Les opérateurs de comparaison, test </a:t>
            </a:r>
          </a:p>
          <a:p>
            <a:pPr lvl="2"/>
            <a:r>
              <a:rPr lang="fr-FR" dirty="0">
                <a:ea typeface="MS Mincho" pitchFamily="49" charset="-128"/>
              </a:rPr>
              <a:t>= , !=	</a:t>
            </a:r>
            <a:r>
              <a:rPr lang="fr-FR" dirty="0">
                <a:ea typeface="MS Mincho" pitchFamily="49" charset="-128"/>
                <a:sym typeface="Wingdings" pitchFamily="2" charset="2"/>
              </a:rPr>
              <a:t>égal à / différent de</a:t>
            </a:r>
            <a:endParaRPr lang="fr-FR" dirty="0">
              <a:ea typeface="MS Mincho" pitchFamily="49" charset="-128"/>
            </a:endParaRPr>
          </a:p>
          <a:p>
            <a:pPr lvl="2"/>
            <a:r>
              <a:rPr lang="fr-FR" dirty="0">
                <a:ea typeface="MS Mincho" pitchFamily="49" charset="-128"/>
              </a:rPr>
              <a:t>&lt; , &gt;	</a:t>
            </a:r>
            <a:r>
              <a:rPr lang="fr-FR" dirty="0">
                <a:ea typeface="MS Mincho" pitchFamily="49" charset="-128"/>
                <a:sym typeface="Wingdings" pitchFamily="2" charset="2"/>
              </a:rPr>
              <a:t>inférieur à, supérieur à</a:t>
            </a:r>
            <a:endParaRPr lang="fr-FR" dirty="0">
              <a:ea typeface="MS Mincho" pitchFamily="49" charset="-128"/>
            </a:endParaRPr>
          </a:p>
          <a:p>
            <a:pPr lvl="2"/>
            <a:r>
              <a:rPr lang="fr-FR" dirty="0">
                <a:ea typeface="MS Mincho" pitchFamily="49" charset="-128"/>
              </a:rPr>
              <a:t>&lt;= , &gt;=	</a:t>
            </a:r>
            <a:r>
              <a:rPr lang="fr-FR" dirty="0">
                <a:ea typeface="MS Mincho" pitchFamily="49" charset="-128"/>
                <a:sym typeface="Wingdings" pitchFamily="2" charset="2"/>
              </a:rPr>
              <a:t>Inférieur ou égal / supérieur ou égal</a:t>
            </a:r>
            <a:endParaRPr lang="fr-FR" dirty="0">
              <a:ea typeface="MS Mincho" pitchFamily="49" charset="-128"/>
            </a:endParaRPr>
          </a:p>
          <a:p>
            <a:pPr lvl="2"/>
            <a:r>
              <a:rPr lang="fr-FR" dirty="0">
                <a:ea typeface="MS Mincho" pitchFamily="49" charset="-128"/>
              </a:rPr>
              <a:t>or , and	</a:t>
            </a:r>
            <a:r>
              <a:rPr lang="fr-FR" dirty="0">
                <a:ea typeface="MS Mincho" pitchFamily="49" charset="-128"/>
                <a:sym typeface="Wingdings" pitchFamily="2" charset="2"/>
              </a:rPr>
              <a:t>Cumul de conditions OU / ET</a:t>
            </a:r>
            <a:endParaRPr lang="fr-FR" dirty="0">
              <a:ea typeface="MS Mincho" pitchFamily="49" charset="-128"/>
            </a:endParaRPr>
          </a:p>
          <a:p>
            <a:pPr lvl="2"/>
            <a:r>
              <a:rPr lang="fr-FR" dirty="0">
                <a:ea typeface="MS Mincho" pitchFamily="49" charset="-128"/>
                <a:sym typeface="Wingdings" pitchFamily="2" charset="2"/>
              </a:rPr>
              <a:t>|	</a:t>
            </a:r>
            <a:r>
              <a:rPr lang="fr-FR" dirty="0">
                <a:ea typeface="MS Mincho" pitchFamily="49" charset="-128"/>
              </a:rPr>
              <a:t> union (cumul) </a:t>
            </a:r>
            <a:r>
              <a:rPr lang="fr-FR" sz="1400" dirty="0">
                <a:ea typeface="MS Mincho" pitchFamily="49" charset="-128"/>
              </a:rPr>
              <a:t>exemple : /</a:t>
            </a:r>
            <a:r>
              <a:rPr lang="fr-FR" sz="1400" dirty="0" err="1">
                <a:ea typeface="MS Mincho" pitchFamily="49" charset="-128"/>
              </a:rPr>
              <a:t>element</a:t>
            </a:r>
            <a:r>
              <a:rPr lang="fr-FR" sz="1400" dirty="0">
                <a:ea typeface="MS Mincho" pitchFamily="49" charset="-128"/>
              </a:rPr>
              <a:t>[2]</a:t>
            </a:r>
            <a:r>
              <a:rPr lang="fr-FR" sz="1400" b="1" dirty="0">
                <a:ea typeface="MS Mincho" pitchFamily="49" charset="-128"/>
              </a:rPr>
              <a:t> | </a:t>
            </a:r>
            <a:r>
              <a:rPr lang="fr-FR" sz="1400" dirty="0">
                <a:ea typeface="MS Mincho" pitchFamily="49" charset="-128"/>
              </a:rPr>
              <a:t>/</a:t>
            </a:r>
            <a:r>
              <a:rPr lang="fr-FR" sz="1400" dirty="0" err="1">
                <a:ea typeface="MS Mincho" pitchFamily="49" charset="-128"/>
              </a:rPr>
              <a:t>element</a:t>
            </a:r>
            <a:r>
              <a:rPr lang="fr-FR" sz="1400" dirty="0">
                <a:ea typeface="MS Mincho" pitchFamily="49" charset="-128"/>
              </a:rPr>
              <a:t>[5]</a:t>
            </a:r>
            <a:endParaRPr lang="fr-FR" dirty="0">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169</a:t>
            </a:fld>
            <a:endParaRPr lang="fr-F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AutoShape 2"/>
          <p:cNvSpPr>
            <a:spLocks noGrp="1" noChangeArrowheads="1"/>
          </p:cNvSpPr>
          <p:nvPr>
            <p:ph type="title"/>
          </p:nvPr>
        </p:nvSpPr>
        <p:spPr/>
        <p:txBody>
          <a:bodyPr/>
          <a:lstStyle/>
          <a:p>
            <a:pPr eaLnBrk="1" hangingPunct="1"/>
            <a:r>
              <a:rPr lang="fr-FR" sz="4000" dirty="0"/>
              <a:t>Web 2.0, Rich Internet Application</a:t>
            </a:r>
          </a:p>
        </p:txBody>
      </p:sp>
      <p:sp>
        <p:nvSpPr>
          <p:cNvPr id="43012" name="Rectangle 3"/>
          <p:cNvSpPr>
            <a:spLocks noGrp="1" noChangeArrowheads="1"/>
          </p:cNvSpPr>
          <p:nvPr>
            <p:ph idx="1"/>
          </p:nvPr>
        </p:nvSpPr>
        <p:spPr/>
        <p:txBody>
          <a:bodyPr>
            <a:normAutofit fontScale="92500" lnSpcReduction="10000"/>
          </a:bodyPr>
          <a:lstStyle/>
          <a:p>
            <a:pPr marL="0" lvl="1" indent="0">
              <a:buFont typeface="Arial" charset="0"/>
              <a:buNone/>
            </a:pPr>
            <a:r>
              <a:rPr lang="fr-FR" dirty="0"/>
              <a:t>Un </a:t>
            </a:r>
            <a:r>
              <a:rPr lang="fr-FR" b="1" dirty="0"/>
              <a:t>site est conçu comme une application</a:t>
            </a:r>
            <a:r>
              <a:rPr lang="fr-FR" dirty="0"/>
              <a:t> en </a:t>
            </a:r>
            <a:r>
              <a:rPr lang="fr-FR" b="1" u="sng" dirty="0"/>
              <a:t>interaction</a:t>
            </a:r>
            <a:r>
              <a:rPr lang="fr-FR" dirty="0"/>
              <a:t> avec d’autres </a:t>
            </a:r>
            <a:r>
              <a:rPr lang="fr-FR" b="1" u="sng" dirty="0"/>
              <a:t>éléments</a:t>
            </a:r>
            <a:r>
              <a:rPr lang="fr-FR" dirty="0"/>
              <a:t> interner ou externes.</a:t>
            </a:r>
          </a:p>
          <a:p>
            <a:pPr marL="0" lvl="1" indent="0">
              <a:buFont typeface="Arial" charset="0"/>
              <a:buNone/>
            </a:pPr>
            <a:r>
              <a:rPr lang="fr-FR" dirty="0"/>
              <a:t> Les pages web d’un tel  site, considérées comme les écrans de l’application, restitue les </a:t>
            </a:r>
            <a:r>
              <a:rPr lang="fr-FR" b="1" dirty="0"/>
              <a:t>fonctionnalités</a:t>
            </a:r>
            <a:r>
              <a:rPr lang="fr-FR" dirty="0"/>
              <a:t> avancées disponibles </a:t>
            </a:r>
            <a:r>
              <a:rPr lang="fr-FR" b="1" dirty="0"/>
              <a:t>traditionnellement dans les client lourd</a:t>
            </a:r>
            <a:r>
              <a:rPr lang="fr-FR" dirty="0"/>
              <a:t>:</a:t>
            </a:r>
          </a:p>
          <a:p>
            <a:pPr marL="0" lvl="1" indent="0">
              <a:buFont typeface="Arial" charset="0"/>
              <a:buNone/>
            </a:pPr>
            <a:endParaRPr lang="fr-FR" dirty="0"/>
          </a:p>
          <a:p>
            <a:pPr marL="914400" lvl="2" indent="0">
              <a:buFont typeface="Arial" charset="0"/>
              <a:buNone/>
            </a:pPr>
            <a:r>
              <a:rPr lang="fr-FR" b="1" dirty="0"/>
              <a:t>Agencement personnalisé et la sauvegarde de l'espace de travail</a:t>
            </a:r>
          </a:p>
          <a:p>
            <a:pPr marL="914400" lvl="2" indent="0">
              <a:buFont typeface="Arial" charset="0"/>
              <a:buNone/>
            </a:pPr>
            <a:r>
              <a:rPr lang="fr-FR" b="1" dirty="0"/>
              <a:t>Auto-complétion et la complétion automatique de texte</a:t>
            </a:r>
          </a:p>
          <a:p>
            <a:pPr marL="914400" lvl="2" indent="0">
              <a:buFont typeface="Arial" charset="0"/>
              <a:buNone/>
            </a:pPr>
            <a:r>
              <a:rPr lang="fr-FR" b="1" dirty="0"/>
              <a:t>Correction orthographique </a:t>
            </a:r>
          </a:p>
          <a:p>
            <a:pPr marL="914400" lvl="2" indent="0">
              <a:buFont typeface="Arial" charset="0"/>
              <a:buNone/>
            </a:pPr>
            <a:r>
              <a:rPr lang="fr-FR" b="1" dirty="0"/>
              <a:t>Drag &amp; drop</a:t>
            </a:r>
          </a:p>
          <a:p>
            <a:pPr marL="914400" lvl="2" indent="0">
              <a:buFont typeface="Arial" charset="0"/>
              <a:buNone/>
            </a:pPr>
            <a:r>
              <a:rPr lang="fr-FR" b="1" dirty="0"/>
              <a:t>Contrôles fenêtrés (onglets, fenêtres, colorpicker, datechooser, numericstepper…)</a:t>
            </a:r>
          </a:p>
          <a:p>
            <a:pPr marL="914400" lvl="2" indent="0">
              <a:buFont typeface="Arial" charset="0"/>
              <a:buNone/>
            </a:pPr>
            <a:r>
              <a:rPr lang="fr-FR" b="1" dirty="0"/>
              <a:t>Graphiques générés dynamiques à la volée</a:t>
            </a:r>
          </a:p>
          <a:p>
            <a:pPr marL="914400" lvl="2" indent="0">
              <a:buFont typeface="Arial" charset="0"/>
              <a:buNone/>
            </a:pPr>
            <a:r>
              <a:rPr lang="fr-FR" b="1" dirty="0"/>
              <a:t>Ecrans de confirmation</a:t>
            </a:r>
          </a:p>
        </p:txBody>
      </p:sp>
      <p:sp>
        <p:nvSpPr>
          <p:cNvPr id="5" name="Rectangle 13"/>
          <p:cNvSpPr>
            <a:spLocks noGrp="1" noChangeArrowheads="1"/>
          </p:cNvSpPr>
          <p:nvPr>
            <p:ph type="sldNum" sz="quarter" idx="12"/>
          </p:nvPr>
        </p:nvSpPr>
        <p:spPr/>
        <p:txBody>
          <a:bodyPr/>
          <a:lstStyle/>
          <a:p>
            <a:pPr>
              <a:defRPr/>
            </a:pPr>
            <a:fld id="{F920ED1D-DA0C-4648-8C3C-15FF2ED57D07}" type="slidenum">
              <a:rPr lang="fr-FR"/>
              <a:pPr>
                <a:defRPr/>
              </a:pPr>
              <a:t>17</a:t>
            </a:fld>
            <a:endParaRPr lang="fr-FR"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XPATH</a:t>
            </a:r>
            <a:br>
              <a:rPr lang="fr-FR" dirty="0"/>
            </a:br>
            <a:r>
              <a:rPr lang="fr-FR" dirty="0"/>
              <a:t> Fonctions</a:t>
            </a:r>
          </a:p>
        </p:txBody>
      </p:sp>
      <p:sp>
        <p:nvSpPr>
          <p:cNvPr id="3" name="Espace réservé du contenu 2"/>
          <p:cNvSpPr>
            <a:spLocks noGrp="1"/>
          </p:cNvSpPr>
          <p:nvPr>
            <p:ph idx="1"/>
          </p:nvPr>
        </p:nvSpPr>
        <p:spPr/>
        <p:txBody>
          <a:bodyPr>
            <a:normAutofit/>
          </a:bodyPr>
          <a:lstStyle/>
          <a:p>
            <a:r>
              <a:rPr lang="fr-FR" dirty="0" err="1"/>
              <a:t>Xpath</a:t>
            </a:r>
            <a:r>
              <a:rPr lang="fr-FR" dirty="0"/>
              <a:t> nous offre un panel assez vaste de fonctions permettant d’effectuer  :</a:t>
            </a:r>
          </a:p>
          <a:p>
            <a:pPr lvl="1"/>
            <a:endParaRPr lang="fr-FR" dirty="0"/>
          </a:p>
          <a:p>
            <a:pPr lvl="2"/>
            <a:r>
              <a:rPr lang="fr-FR" dirty="0"/>
              <a:t>des traitements sur les chaînes (</a:t>
            </a:r>
            <a:r>
              <a:rPr lang="fr-FR" b="1" dirty="0"/>
              <a:t>string</a:t>
            </a:r>
            <a:r>
              <a:rPr lang="fr-FR" dirty="0"/>
              <a:t>),</a:t>
            </a:r>
          </a:p>
          <a:p>
            <a:pPr lvl="1"/>
            <a:endParaRPr lang="fr-FR" dirty="0"/>
          </a:p>
          <a:p>
            <a:pPr lvl="2"/>
            <a:r>
              <a:rPr lang="fr-FR" dirty="0"/>
              <a:t>des calculs mathématiques poussés avec les fonctions </a:t>
            </a:r>
            <a:r>
              <a:rPr lang="fr-FR" b="1" dirty="0"/>
              <a:t>math</a:t>
            </a:r>
          </a:p>
          <a:p>
            <a:pPr lvl="1"/>
            <a:endParaRPr lang="fr-FR" dirty="0"/>
          </a:p>
          <a:p>
            <a:pPr lvl="2"/>
            <a:r>
              <a:rPr lang="fr-FR" dirty="0"/>
              <a:t>des opérations </a:t>
            </a:r>
            <a:r>
              <a:rPr lang="fr-FR" b="1" dirty="0" err="1"/>
              <a:t>boolean</a:t>
            </a:r>
            <a:r>
              <a:rPr lang="fr-FR"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170</a:t>
            </a:fld>
            <a:endParaRPr lang="fr-F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 XPATH</a:t>
            </a:r>
            <a:br>
              <a:rPr lang="fr-FR" dirty="0"/>
            </a:br>
            <a:r>
              <a:rPr lang="fr-FR" dirty="0"/>
              <a:t> Fonctions</a:t>
            </a:r>
          </a:p>
        </p:txBody>
      </p:sp>
      <p:sp>
        <p:nvSpPr>
          <p:cNvPr id="3" name="Espace réservé du contenu 2"/>
          <p:cNvSpPr>
            <a:spLocks noGrp="1"/>
          </p:cNvSpPr>
          <p:nvPr>
            <p:ph idx="1"/>
          </p:nvPr>
        </p:nvSpPr>
        <p:spPr/>
        <p:txBody>
          <a:bodyPr>
            <a:normAutofit/>
          </a:bodyPr>
          <a:lstStyle/>
          <a:p>
            <a:pPr lvl="2"/>
            <a:endParaRPr lang="fr-FR" dirty="0"/>
          </a:p>
          <a:p>
            <a:pPr lvl="2"/>
            <a:r>
              <a:rPr lang="fr-FR" dirty="0"/>
              <a:t>Mais aussi connaître sa position et des informations machines telles que la date*, l’heure*, et la </a:t>
            </a:r>
            <a:r>
              <a:rPr lang="fr-FR" dirty="0" err="1"/>
              <a:t>timeZone</a:t>
            </a:r>
            <a:r>
              <a:rPr lang="fr-FR" dirty="0"/>
              <a:t>*,…</a:t>
            </a:r>
          </a:p>
          <a:p>
            <a:endParaRPr lang="fr-FR" dirty="0"/>
          </a:p>
          <a:p>
            <a:r>
              <a:rPr lang="fr-FR" dirty="0"/>
              <a:t>La version 2.0 de XPATH étend son panel de fonctions du panel de XPATH 1.0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171</a:t>
            </a:fld>
            <a:endParaRPr lang="fr-FR"/>
          </a:p>
        </p:txBody>
      </p:sp>
      <p:pic>
        <p:nvPicPr>
          <p:cNvPr id="5" name="Picture 2" descr="Afficher l'image d'origine"/>
          <p:cNvPicPr>
            <a:picLocks noChangeAspect="1" noChangeArrowheads="1"/>
          </p:cNvPicPr>
          <p:nvPr/>
        </p:nvPicPr>
        <p:blipFill>
          <a:blip r:embed="rId3" cstate="print"/>
          <a:srcRect/>
          <a:stretch>
            <a:fillRect/>
          </a:stretch>
        </p:blipFill>
        <p:spPr bwMode="auto">
          <a:xfrm>
            <a:off x="611560" y="4869160"/>
            <a:ext cx="1368152" cy="1203974"/>
          </a:xfrm>
          <a:prstGeom prst="rect">
            <a:avLst/>
          </a:prstGeom>
          <a:noFill/>
        </p:spPr>
      </p:pic>
      <p:sp>
        <p:nvSpPr>
          <p:cNvPr id="6" name="ZoneTexte 5"/>
          <p:cNvSpPr txBox="1"/>
          <p:nvPr/>
        </p:nvSpPr>
        <p:spPr>
          <a:xfrm>
            <a:off x="1763688" y="4566027"/>
            <a:ext cx="6696744" cy="2031325"/>
          </a:xfrm>
          <a:prstGeom prst="rect">
            <a:avLst/>
          </a:prstGeom>
          <a:noFill/>
        </p:spPr>
        <p:txBody>
          <a:bodyPr wrap="square" rtlCol="0">
            <a:spAutoFit/>
          </a:bodyPr>
          <a:lstStyle/>
          <a:p>
            <a:r>
              <a:rPr lang="fr-FR" dirty="0"/>
              <a:t>Malgré le portage des fonctions de XPATH 1.0 vers 2.0 &amp; 3.0</a:t>
            </a:r>
          </a:p>
          <a:p>
            <a:endParaRPr lang="fr-FR" dirty="0"/>
          </a:p>
          <a:p>
            <a:r>
              <a:rPr lang="fr-FR" dirty="0"/>
              <a:t>Le typage des données deviens fort</a:t>
            </a:r>
          </a:p>
          <a:p>
            <a:endParaRPr lang="fr-FR" dirty="0"/>
          </a:p>
          <a:p>
            <a:r>
              <a:rPr lang="fr-FR" dirty="0"/>
              <a:t>	-les « </a:t>
            </a:r>
            <a:r>
              <a:rPr lang="fr-FR" b="1" i="1" dirty="0" err="1"/>
              <a:t>node</a:t>
            </a:r>
            <a:r>
              <a:rPr lang="fr-FR" b="1" i="1" dirty="0"/>
              <a:t>? </a:t>
            </a:r>
            <a:r>
              <a:rPr lang="fr-FR" dirty="0"/>
              <a:t>»N’acceptent plus de liste</a:t>
            </a:r>
          </a:p>
          <a:p>
            <a:endParaRPr lang="fr-FR" dirty="0"/>
          </a:p>
          <a:p>
            <a:r>
              <a:rPr lang="fr-FR" dirty="0"/>
              <a:t>	-les </a:t>
            </a:r>
            <a:r>
              <a:rPr lang="fr-FR" dirty="0" err="1"/>
              <a:t>cast</a:t>
            </a:r>
            <a:r>
              <a:rPr lang="fr-FR" dirty="0"/>
              <a:t> de types doivent </a:t>
            </a:r>
            <a:r>
              <a:rPr lang="fr-FR" dirty="0" err="1"/>
              <a:t>etre</a:t>
            </a:r>
            <a:r>
              <a:rPr lang="fr-FR" dirty="0"/>
              <a:t> </a:t>
            </a:r>
            <a:r>
              <a:rPr lang="fr-FR" dirty="0" err="1"/>
              <a:t>definit</a:t>
            </a:r>
            <a:r>
              <a:rPr lang="fr-FR" dirty="0"/>
              <a:t> </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AutoShape 2"/>
          <p:cNvSpPr>
            <a:spLocks noGrp="1" noChangeArrowheads="1"/>
          </p:cNvSpPr>
          <p:nvPr>
            <p:ph type="title"/>
          </p:nvPr>
        </p:nvSpPr>
        <p:spPr/>
        <p:txBody>
          <a:bodyPr>
            <a:normAutofit fontScale="90000"/>
          </a:bodyPr>
          <a:lstStyle/>
          <a:p>
            <a:pPr eaLnBrk="1" hangingPunct="1"/>
            <a:r>
              <a:rPr lang="fr-FR" dirty="0"/>
              <a:t>Le langage XSL-T</a:t>
            </a:r>
            <a:br>
              <a:rPr lang="fr-FR" dirty="0"/>
            </a:br>
            <a:r>
              <a:rPr lang="fr-FR" dirty="0"/>
              <a:t>Définition</a:t>
            </a:r>
          </a:p>
        </p:txBody>
      </p:sp>
      <p:sp>
        <p:nvSpPr>
          <p:cNvPr id="14336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Définition</a:t>
            </a:r>
          </a:p>
          <a:p>
            <a:pPr lvl="1" eaLnBrk="1" hangingPunct="1"/>
            <a:r>
              <a:rPr lang="fr-FR" dirty="0">
                <a:ea typeface="MS Mincho" pitchFamily="49" charset="-128"/>
              </a:rPr>
              <a:t> Le XSL (e</a:t>
            </a:r>
            <a:r>
              <a:rPr lang="fr-FR" b="1" dirty="0">
                <a:ea typeface="MS Mincho" pitchFamily="49" charset="-128"/>
              </a:rPr>
              <a:t>X</a:t>
            </a:r>
            <a:r>
              <a:rPr lang="fr-FR" dirty="0">
                <a:ea typeface="MS Mincho" pitchFamily="49" charset="-128"/>
              </a:rPr>
              <a:t>tensible </a:t>
            </a:r>
            <a:r>
              <a:rPr lang="fr-FR" b="1" dirty="0">
                <a:ea typeface="MS Mincho" pitchFamily="49" charset="-128"/>
              </a:rPr>
              <a:t>S</a:t>
            </a:r>
            <a:r>
              <a:rPr lang="fr-FR" dirty="0">
                <a:ea typeface="MS Mincho" pitchFamily="49" charset="-128"/>
              </a:rPr>
              <a:t>tylesheet </a:t>
            </a:r>
            <a:r>
              <a:rPr lang="fr-FR" b="1" dirty="0">
                <a:ea typeface="MS Mincho" pitchFamily="49" charset="-128"/>
              </a:rPr>
              <a:t>L</a:t>
            </a:r>
            <a:r>
              <a:rPr lang="fr-FR" dirty="0">
                <a:ea typeface="MS Mincho" pitchFamily="49" charset="-128"/>
              </a:rPr>
              <a:t>anguage) est un langage basé sur XML qui sert à transformer un document XML en un autre document (XML ou non)</a:t>
            </a:r>
          </a:p>
          <a:p>
            <a:pPr lvl="1" eaLnBrk="1" hangingPunct="1"/>
            <a:r>
              <a:rPr lang="fr-FR" dirty="0">
                <a:ea typeface="MS Mincho" pitchFamily="49" charset="-128"/>
              </a:rPr>
              <a:t> </a:t>
            </a:r>
          </a:p>
          <a:p>
            <a:pPr lvl="1" eaLnBrk="1" hangingPunct="1"/>
            <a:r>
              <a:rPr lang="fr-FR" dirty="0">
                <a:ea typeface="MS Mincho" pitchFamily="49" charset="-128"/>
              </a:rPr>
              <a:t>Pour simplifier : CSS = styles pour HTML et XSL = styles pour XML</a:t>
            </a:r>
          </a:p>
          <a:p>
            <a:pPr lvl="1" eaLnBrk="1" hangingPunct="1"/>
            <a:endParaRPr lang="fr-FR" dirty="0">
              <a:ea typeface="MS Mincho" pitchFamily="49" charset="-128"/>
            </a:endParaRPr>
          </a:p>
          <a:p>
            <a:pPr lvl="1" eaLnBrk="1" hangingPunct="1"/>
            <a:r>
              <a:rPr lang="fr-FR" dirty="0">
                <a:ea typeface="MS Mincho" pitchFamily="49" charset="-128"/>
              </a:rPr>
              <a:t> Initialement pour la présentation, mais aussi pour la transformation (XSL/T </a:t>
            </a:r>
            <a:r>
              <a:rPr lang="fr-FR" dirty="0" err="1">
                <a:ea typeface="MS Mincho" pitchFamily="49" charset="-128"/>
              </a:rPr>
              <a:t>Transform</a:t>
            </a:r>
            <a:r>
              <a:rPr lang="fr-FR" dirty="0">
                <a:ea typeface="MS Mincho" pitchFamily="49" charset="-128"/>
              </a:rPr>
              <a:t>, l’exploration et les calculs avec XPath</a:t>
            </a:r>
          </a:p>
          <a:p>
            <a:pPr lvl="1" eaLnBrk="1" hangingPunct="1"/>
            <a:endParaRPr lang="fr-FR" dirty="0">
              <a:ea typeface="MS Mincho" pitchFamily="49" charset="-128"/>
            </a:endParaRPr>
          </a:p>
          <a:p>
            <a:pPr lvl="1" eaLnBrk="1" hangingPunct="1"/>
            <a:r>
              <a:rPr lang="fr-FR" dirty="0">
                <a:ea typeface="MS Mincho" pitchFamily="49" charset="-128"/>
              </a:rPr>
              <a:t> XSL-T se sert d'abord d'un </a:t>
            </a:r>
            <a:r>
              <a:rPr lang="fr-FR" dirty="0" err="1">
                <a:ea typeface="MS Mincho" pitchFamily="49" charset="-128"/>
              </a:rPr>
              <a:t>parser</a:t>
            </a:r>
            <a:r>
              <a:rPr lang="fr-FR" dirty="0">
                <a:ea typeface="MS Mincho" pitchFamily="49" charset="-128"/>
              </a:rPr>
              <a:t> pour analyser l'arbre XML avant d'utiliser son processeur XSL-T pour restructurer le document (gare aux </a:t>
            </a:r>
            <a:r>
              <a:rPr lang="fr-FR" dirty="0" err="1">
                <a:ea typeface="MS Mincho" pitchFamily="49" charset="-128"/>
              </a:rPr>
              <a:t>parsing</a:t>
            </a:r>
            <a:r>
              <a:rPr lang="fr-FR" dirty="0">
                <a:ea typeface="MS Mincho" pitchFamily="49" charset="-128"/>
              </a:rPr>
              <a:t> </a:t>
            </a:r>
            <a:r>
              <a:rPr lang="fr-FR" dirty="0" err="1">
                <a:ea typeface="MS Mincho" pitchFamily="49" charset="-128"/>
              </a:rPr>
              <a:t>errors</a:t>
            </a: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172</a:t>
            </a:fld>
            <a:endParaRPr lang="fr-FR"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 langage XSL-T</a:t>
            </a:r>
            <a:br>
              <a:rPr lang="fr-FR" dirty="0"/>
            </a:br>
            <a:r>
              <a:rPr lang="fr-FR" dirty="0"/>
              <a:t>Compatibilité</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Compatibilité des navigateurs</a:t>
            </a:r>
          </a:p>
          <a:p>
            <a:pPr lvl="1"/>
            <a:r>
              <a:rPr lang="fr-FR" dirty="0">
                <a:ea typeface="MS Mincho" pitchFamily="49" charset="-128"/>
              </a:rPr>
              <a:t> Nombre de navigateurs ont d’un processeur XSLT natif (MFF1.02+, Opera9) alors que MSIE6+ utilise un ActiveX avec des fonctions propriétaires pour implémenter ses parsers (XML) et processeur XSLT</a:t>
            </a:r>
          </a:p>
          <a:p>
            <a:pPr lvl="1">
              <a:buNone/>
            </a:pPr>
            <a:r>
              <a:rPr lang="fr-FR" dirty="0">
                <a:ea typeface="MS Mincho" pitchFamily="49" charset="-128"/>
              </a:rPr>
              <a:t> </a:t>
            </a:r>
          </a:p>
          <a:p>
            <a:pPr lvl="1"/>
            <a:r>
              <a:rPr lang="fr-FR" dirty="0">
                <a:ea typeface="MS Mincho" pitchFamily="49" charset="-128"/>
              </a:rPr>
              <a:t>MSIE5 peut être rendu compatible avec quelques lignes de code de plus !</a:t>
            </a:r>
          </a:p>
          <a:p>
            <a:pPr lvl="1"/>
            <a:endParaRPr lang="fr-FR" dirty="0">
              <a:ea typeface="MS Mincho" pitchFamily="49" charset="-128"/>
            </a:endParaRPr>
          </a:p>
          <a:p>
            <a:pPr lvl="1"/>
            <a:r>
              <a:rPr lang="fr-FR" dirty="0"/>
              <a:t>Malgré cette forte compatibilité forte, il ne faut pas oublier la compatibilité CSS avec les navigateurs(</a:t>
            </a:r>
            <a:r>
              <a:rPr lang="fr-FR" dirty="0" err="1"/>
              <a:t>cf</a:t>
            </a:r>
            <a:r>
              <a:rPr lang="fr-FR" dirty="0"/>
              <a:t> chapitre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173</a:t>
            </a:fld>
            <a:endParaRPr lang="fr-F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 langage XSL-T</a:t>
            </a:r>
            <a:br>
              <a:rPr lang="fr-FR" dirty="0"/>
            </a:br>
            <a:r>
              <a:rPr lang="fr-FR" dirty="0"/>
              <a:t>Compatibilité</a:t>
            </a:r>
          </a:p>
        </p:txBody>
      </p:sp>
      <p:sp>
        <p:nvSpPr>
          <p:cNvPr id="3" name="Espace réservé du contenu 2"/>
          <p:cNvSpPr>
            <a:spLocks noGrp="1"/>
          </p:cNvSpPr>
          <p:nvPr>
            <p:ph idx="1"/>
          </p:nvPr>
        </p:nvSpPr>
        <p:spPr/>
        <p:txBody>
          <a:bodyPr>
            <a:normAutofit fontScale="85000" lnSpcReduction="10000"/>
          </a:bodyPr>
          <a:lstStyle/>
          <a:p>
            <a:r>
              <a:rPr lang="fr-FR" dirty="0">
                <a:ea typeface="MS Mincho" pitchFamily="49" charset="-128"/>
              </a:rPr>
              <a:t>Compatibilité des navigateurs (détail) :</a:t>
            </a:r>
            <a:endParaRPr lang="fr-FR" b="1" dirty="0"/>
          </a:p>
          <a:p>
            <a:pPr lvl="1"/>
            <a:r>
              <a:rPr lang="fr-FR" b="1" dirty="0"/>
              <a:t>Mozilla Firefox</a:t>
            </a:r>
          </a:p>
          <a:p>
            <a:pPr lvl="2"/>
            <a:r>
              <a:rPr lang="fr-FR" dirty="0"/>
              <a:t>Firefox supporte XML, XSLT et XPath depuis la version 3.</a:t>
            </a:r>
          </a:p>
          <a:p>
            <a:pPr lvl="1"/>
            <a:r>
              <a:rPr lang="fr-FR" b="1" dirty="0"/>
              <a:t>Internet Explorer</a:t>
            </a:r>
          </a:p>
          <a:p>
            <a:pPr lvl="2"/>
            <a:r>
              <a:rPr lang="fr-FR" dirty="0"/>
              <a:t>Internet Explorer supporte XML, XSLT et XPath depuis la version 6.</a:t>
            </a:r>
          </a:p>
          <a:p>
            <a:pPr lvl="1"/>
            <a:r>
              <a:rPr lang="fr-FR" dirty="0"/>
              <a:t>Internet Explorer 5 n’est </a:t>
            </a:r>
            <a:r>
              <a:rPr lang="fr-FR" b="1" dirty="0"/>
              <a:t>PAS</a:t>
            </a:r>
            <a:r>
              <a:rPr lang="fr-FR" dirty="0"/>
              <a:t> compatible avec les recommandations officielles du W3C XSL.</a:t>
            </a:r>
          </a:p>
          <a:p>
            <a:pPr lvl="1"/>
            <a:r>
              <a:rPr lang="fr-FR" b="1" dirty="0"/>
              <a:t>Google Chrome</a:t>
            </a:r>
          </a:p>
          <a:p>
            <a:pPr lvl="2"/>
            <a:r>
              <a:rPr lang="fr-FR" dirty="0"/>
              <a:t>Chrome supporte XML, XSLT et XPath depuis la version 1.</a:t>
            </a:r>
          </a:p>
          <a:p>
            <a:pPr lvl="1"/>
            <a:r>
              <a:rPr lang="fr-FR" b="1" dirty="0"/>
              <a:t>Opera</a:t>
            </a:r>
          </a:p>
          <a:p>
            <a:pPr lvl="2"/>
            <a:r>
              <a:rPr lang="fr-FR" dirty="0"/>
              <a:t>Opera supporte XML, XSLT, et XPath depuis la version 9. </a:t>
            </a:r>
          </a:p>
          <a:p>
            <a:pPr lvl="2"/>
            <a:r>
              <a:rPr lang="fr-FR" dirty="0"/>
              <a:t>Opera 8 supporte uniquement XML + CSS.</a:t>
            </a:r>
          </a:p>
          <a:p>
            <a:pPr lvl="1"/>
            <a:r>
              <a:rPr lang="fr-FR" b="1" dirty="0"/>
              <a:t>Apple Safari</a:t>
            </a:r>
          </a:p>
          <a:p>
            <a:pPr lvl="2"/>
            <a:r>
              <a:rPr lang="fr-FR" dirty="0"/>
              <a:t>Safari supporte XML et XSLT depuis la version 3.</a:t>
            </a:r>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174</a:t>
            </a:fld>
            <a:endParaRPr lang="fr-F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2"/>
          <p:cNvSpPr>
            <a:spLocks noGrp="1" noChangeArrowheads="1"/>
          </p:cNvSpPr>
          <p:nvPr>
            <p:ph type="title"/>
          </p:nvPr>
        </p:nvSpPr>
        <p:spPr/>
        <p:txBody>
          <a:bodyPr>
            <a:normAutofit fontScale="90000"/>
          </a:bodyPr>
          <a:lstStyle/>
          <a:p>
            <a:r>
              <a:rPr lang="fr-FR" dirty="0"/>
              <a:t>Le langage XSL-T</a:t>
            </a:r>
            <a:br>
              <a:rPr lang="fr-FR" dirty="0"/>
            </a:br>
            <a:r>
              <a:rPr lang="fr-FR" dirty="0"/>
              <a:t> Outils</a:t>
            </a:r>
          </a:p>
        </p:txBody>
      </p:sp>
      <p:sp>
        <p:nvSpPr>
          <p:cNvPr id="171012" name="Rectangle 3"/>
          <p:cNvSpPr>
            <a:spLocks noGrp="1" noChangeArrowheads="1"/>
          </p:cNvSpPr>
          <p:nvPr>
            <p:ph idx="1"/>
          </p:nvPr>
        </p:nvSpPr>
        <p:spPr/>
        <p:txBody>
          <a:bodyPr>
            <a:normAutofit fontScale="77500" lnSpcReduction="20000"/>
          </a:bodyPr>
          <a:lstStyle/>
          <a:p>
            <a:r>
              <a:rPr lang="fr-FR" dirty="0"/>
              <a:t>Difficulté de mise en œuvre à la main</a:t>
            </a:r>
          </a:p>
          <a:p>
            <a:pPr lvl="1"/>
            <a:r>
              <a:rPr lang="fr-FR" dirty="0">
                <a:cs typeface="Courier New" pitchFamily="49" charset="0"/>
              </a:rPr>
              <a:t> XSL-Fo n'a pas de spécification</a:t>
            </a:r>
          </a:p>
          <a:p>
            <a:pPr lvl="1"/>
            <a:r>
              <a:rPr lang="fr-FR" dirty="0">
                <a:cs typeface="Courier New" pitchFamily="49" charset="0"/>
              </a:rPr>
              <a:t> SVG est supporté différemment selon la </a:t>
            </a:r>
            <a:r>
              <a:rPr lang="fr-FR" dirty="0" err="1">
                <a:cs typeface="Courier New" pitchFamily="49" charset="0"/>
              </a:rPr>
              <a:t>visualisatrice</a:t>
            </a:r>
            <a:endParaRPr lang="fr-FR" dirty="0">
              <a:cs typeface="Courier New" pitchFamily="49" charset="0"/>
            </a:endParaRPr>
          </a:p>
          <a:p>
            <a:pPr lvl="1"/>
            <a:r>
              <a:rPr lang="fr-FR" dirty="0">
                <a:cs typeface="Courier New" pitchFamily="49" charset="0"/>
              </a:rPr>
              <a:t> Tous les navigateurs ne se comportent pas de la même manière</a:t>
            </a:r>
          </a:p>
          <a:p>
            <a:pPr lvl="1"/>
            <a:r>
              <a:rPr lang="fr-FR" dirty="0">
                <a:cs typeface="Courier New" pitchFamily="49" charset="0"/>
              </a:rPr>
              <a:t> Il est donc souvent plus simple d'utiliser des éditeurs spécialisés en création de documents XSL-T (et XSL-Fo…)</a:t>
            </a:r>
          </a:p>
          <a:p>
            <a:pPr lvl="1"/>
            <a:r>
              <a:rPr lang="fr-FR" dirty="0">
                <a:cs typeface="Courier New" pitchFamily="49" charset="0"/>
              </a:rPr>
              <a:t> On gagne du temps, on évite les problèmes, on peut se concentrer sur l'aspect métier des développements</a:t>
            </a:r>
          </a:p>
          <a:p>
            <a:pPr lvl="1"/>
            <a:endParaRPr lang="fr-FR" dirty="0">
              <a:cs typeface="Courier New" pitchFamily="49" charset="0"/>
            </a:endParaRPr>
          </a:p>
          <a:p>
            <a:r>
              <a:rPr lang="fr-FR" dirty="0" err="1"/>
              <a:t>Altova</a:t>
            </a:r>
            <a:r>
              <a:rPr lang="fr-FR" dirty="0"/>
              <a:t> </a:t>
            </a:r>
            <a:r>
              <a:rPr lang="fr-FR" dirty="0" err="1"/>
              <a:t>StyleVision</a:t>
            </a:r>
            <a:endParaRPr lang="fr-FR" dirty="0"/>
          </a:p>
          <a:p>
            <a:pPr lvl="1"/>
            <a:r>
              <a:rPr lang="fr-FR" dirty="0">
                <a:cs typeface="Courier New" pitchFamily="49" charset="0"/>
              </a:rPr>
              <a:t> C'est un éditeur graphique de feuilles de style pour XML (XBRL et </a:t>
            </a:r>
            <a:r>
              <a:rPr lang="fr-FR" dirty="0" err="1">
                <a:cs typeface="Courier New" pitchFamily="49" charset="0"/>
              </a:rPr>
              <a:t>BdD</a:t>
            </a:r>
            <a:r>
              <a:rPr lang="fr-FR" dirty="0">
                <a:cs typeface="Courier New" pitchFamily="49" charset="0"/>
              </a:rPr>
              <a:t>) afin de le formater en (X)HTML, RTF, PDF, Microsoft Word 2007 et des e-</a:t>
            </a:r>
            <a:r>
              <a:rPr lang="fr-FR" dirty="0" err="1">
                <a:cs typeface="Courier New" pitchFamily="49" charset="0"/>
              </a:rPr>
              <a:t>forms</a:t>
            </a:r>
            <a:r>
              <a:rPr lang="fr-FR" dirty="0">
                <a:cs typeface="Courier New" pitchFamily="49" charset="0"/>
              </a:rPr>
              <a:t> !</a:t>
            </a:r>
          </a:p>
          <a:p>
            <a:pPr lvl="1"/>
            <a:r>
              <a:rPr lang="fr-FR" dirty="0">
                <a:cs typeface="Courier New" pitchFamily="49" charset="0"/>
              </a:rPr>
              <a:t> Il supporte XSL-T 1.0/2.0, XSL-Fo, CSS, JS ainsi que de nombreuses bases de données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175</a:t>
            </a:fld>
            <a:endParaRPr lang="fr-F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p:cNvSpPr>
            <a:spLocks noGrp="1" noChangeArrowheads="1"/>
          </p:cNvSpPr>
          <p:nvPr>
            <p:ph type="title"/>
          </p:nvPr>
        </p:nvSpPr>
        <p:spPr/>
        <p:txBody>
          <a:bodyPr>
            <a:normAutofit fontScale="90000"/>
          </a:bodyPr>
          <a:lstStyle/>
          <a:p>
            <a:r>
              <a:rPr lang="fr-FR" dirty="0"/>
              <a:t>Le langage XSL-T</a:t>
            </a:r>
            <a:br>
              <a:rPr lang="fr-FR" dirty="0"/>
            </a:br>
            <a:r>
              <a:rPr lang="fr-FR" dirty="0"/>
              <a:t>Liaison XML</a:t>
            </a:r>
          </a:p>
        </p:txBody>
      </p:sp>
      <p:sp>
        <p:nvSpPr>
          <p:cNvPr id="144388" name="Rectangle 3"/>
          <p:cNvSpPr>
            <a:spLocks noGrp="1" noChangeArrowheads="1"/>
          </p:cNvSpPr>
          <p:nvPr>
            <p:ph idx="1"/>
          </p:nvPr>
        </p:nvSpPr>
        <p:spPr/>
        <p:txBody>
          <a:bodyPr>
            <a:normAutofit fontScale="85000" lnSpcReduction="10000"/>
          </a:bodyPr>
          <a:lstStyle/>
          <a:p>
            <a:pPr eaLnBrk="1" hangingPunct="1"/>
            <a:r>
              <a:rPr lang="fr-FR" dirty="0">
                <a:ea typeface="MS Mincho" pitchFamily="49" charset="-128"/>
              </a:rPr>
              <a:t>Utilisation des namespaces</a:t>
            </a:r>
          </a:p>
          <a:p>
            <a:pPr lvl="1" eaLnBrk="1" hangingPunct="1"/>
            <a:r>
              <a:rPr lang="fr-FR" dirty="0">
                <a:ea typeface="MS Mincho" pitchFamily="49" charset="-128"/>
              </a:rPr>
              <a:t> Le document XSL qui est un doc XML commence par une déclaration XML, ex:</a:t>
            </a:r>
          </a:p>
          <a:p>
            <a:pPr marL="342900" lvl="2" indent="-342900" algn="ctr">
              <a:buNone/>
            </a:pPr>
            <a:endParaRPr lang="fr-FR" sz="2000" dirty="0">
              <a:solidFill>
                <a:srgbClr val="00B050"/>
              </a:solidFill>
              <a:ea typeface="MS Mincho" pitchFamily="49" charset="-128"/>
            </a:endParaRPr>
          </a:p>
          <a:p>
            <a:pPr marL="342900" lvl="2" indent="-342900" algn="ctr">
              <a:buNone/>
            </a:pPr>
            <a:r>
              <a:rPr lang="fr-FR" sz="2000" dirty="0">
                <a:solidFill>
                  <a:srgbClr val="00B050"/>
                </a:solidFill>
                <a:ea typeface="MS Mincho" pitchFamily="49" charset="-128"/>
              </a:rPr>
              <a:t> &lt;?xml version="1.0" encoding="ISO-8859-1"?&gt;</a:t>
            </a:r>
          </a:p>
          <a:p>
            <a:pPr lvl="1"/>
            <a:endParaRPr lang="fr-FR" dirty="0">
              <a:ea typeface="MS Mincho" pitchFamily="49" charset="-128"/>
            </a:endParaRPr>
          </a:p>
          <a:p>
            <a:pPr lvl="1"/>
            <a:r>
              <a:rPr lang="fr-FR" dirty="0">
                <a:ea typeface="MS Mincho" pitchFamily="49" charset="-128"/>
              </a:rPr>
              <a:t>Puis, pour distinguer les commandes XSL des autres contenus, on préfixe les mots réservés XSL par un </a:t>
            </a:r>
            <a:r>
              <a:rPr lang="fr-FR" dirty="0" err="1">
                <a:ea typeface="MS Mincho" pitchFamily="49" charset="-128"/>
              </a:rPr>
              <a:t>namespace</a:t>
            </a:r>
            <a:r>
              <a:rPr lang="fr-FR" dirty="0">
                <a:ea typeface="MS Mincho" pitchFamily="49" charset="-128"/>
              </a:rPr>
              <a:t> déclaré (souvent </a:t>
            </a:r>
            <a:r>
              <a:rPr lang="fr-FR" dirty="0" err="1">
                <a:ea typeface="MS Mincho" pitchFamily="49" charset="-128"/>
              </a:rPr>
              <a:t>xsl</a:t>
            </a:r>
            <a:r>
              <a:rPr lang="fr-FR" dirty="0">
                <a:ea typeface="MS Mincho" pitchFamily="49" charset="-128"/>
              </a:rPr>
              <a:t>), ex :</a:t>
            </a:r>
          </a:p>
          <a:p>
            <a:pPr lvl="2" eaLnBrk="1" hangingPunct="1">
              <a:buNone/>
            </a:pPr>
            <a:endParaRPr lang="fr-FR" dirty="0">
              <a:solidFill>
                <a:srgbClr val="00B050"/>
              </a:solidFill>
              <a:ea typeface="MS Mincho" pitchFamily="49" charset="-128"/>
            </a:endParaRPr>
          </a:p>
          <a:p>
            <a:pPr lvl="2">
              <a:buNone/>
            </a:pPr>
            <a:r>
              <a:rPr lang="fr-FR" dirty="0">
                <a:solidFill>
                  <a:srgbClr val="00B050"/>
                </a:solidFill>
                <a:ea typeface="MS Mincho" pitchFamily="49" charset="-128"/>
              </a:rPr>
              <a:t>&lt;</a:t>
            </a:r>
            <a:r>
              <a:rPr lang="fr-FR" dirty="0" err="1">
                <a:solidFill>
                  <a:srgbClr val="00B050"/>
                </a:solidFill>
                <a:ea typeface="MS Mincho" pitchFamily="49" charset="-128"/>
              </a:rPr>
              <a:t>xsl:stylesheet</a:t>
            </a:r>
            <a:r>
              <a:rPr lang="fr-FR" dirty="0">
                <a:solidFill>
                  <a:srgbClr val="00B050"/>
                </a:solidFill>
                <a:ea typeface="MS Mincho" pitchFamily="49" charset="-128"/>
              </a:rPr>
              <a:t> version="1.0" </a:t>
            </a:r>
            <a:r>
              <a:rPr lang="fr-FR" dirty="0" err="1">
                <a:solidFill>
                  <a:srgbClr val="00B050"/>
                </a:solidFill>
                <a:ea typeface="MS Mincho" pitchFamily="49" charset="-128"/>
              </a:rPr>
              <a:t>mlns:xsl</a:t>
            </a:r>
            <a:r>
              <a:rPr lang="fr-FR" dirty="0">
                <a:solidFill>
                  <a:srgbClr val="00B050"/>
                </a:solidFill>
                <a:ea typeface="MS Mincho" pitchFamily="49" charset="-128"/>
              </a:rPr>
              <a:t>="…w3.org/1999/XSL/</a:t>
            </a:r>
            <a:r>
              <a:rPr lang="fr-FR" dirty="0" err="1">
                <a:solidFill>
                  <a:srgbClr val="00B050"/>
                </a:solidFill>
                <a:ea typeface="MS Mincho" pitchFamily="49" charset="-128"/>
              </a:rPr>
              <a:t>Transform</a:t>
            </a:r>
            <a:r>
              <a:rPr lang="fr-FR" dirty="0">
                <a:solidFill>
                  <a:srgbClr val="00B050"/>
                </a:solidFill>
                <a:ea typeface="MS Mincho" pitchFamily="49" charset="-128"/>
              </a:rPr>
              <a:t>"&gt;</a:t>
            </a:r>
          </a:p>
          <a:p>
            <a:pPr lvl="2" eaLnBrk="1" hangingPunct="1">
              <a:buNone/>
            </a:pPr>
            <a:endParaRPr lang="fr-FR" dirty="0">
              <a:solidFill>
                <a:srgbClr val="00B050"/>
              </a:solidFill>
              <a:ea typeface="MS Mincho" pitchFamily="49" charset="-128"/>
              <a:sym typeface="Wingdings" pitchFamily="2" charset="2"/>
            </a:endParaRPr>
          </a:p>
          <a:p>
            <a:pPr lvl="2" eaLnBrk="1" hangingPunct="1">
              <a:buNone/>
            </a:pPr>
            <a:endParaRPr lang="fr-FR" dirty="0">
              <a:solidFill>
                <a:srgbClr val="00B050"/>
              </a:solidFill>
              <a:ea typeface="MS Mincho" pitchFamily="49" charset="-128"/>
              <a:sym typeface="Wingdings" pitchFamily="2" charset="2"/>
            </a:endParaRPr>
          </a:p>
          <a:p>
            <a:pPr lvl="2" eaLnBrk="1" hangingPunct="1">
              <a:buNone/>
            </a:pPr>
            <a:r>
              <a:rPr lang="fr-FR" dirty="0">
                <a:sym typeface="Wingdings" pitchFamily="2" charset="2"/>
              </a:rPr>
              <a:t> </a:t>
            </a:r>
            <a:r>
              <a:rPr lang="fr-FR" dirty="0"/>
              <a:t>« &lt;</a:t>
            </a:r>
            <a:r>
              <a:rPr lang="fr-FR" dirty="0" err="1"/>
              <a:t>xsl:if</a:t>
            </a:r>
            <a:r>
              <a:rPr lang="fr-FR" dirty="0"/>
              <a:t> test="position()=last()"&gt; »   (« </a:t>
            </a:r>
            <a:r>
              <a:rPr lang="fr-FR" dirty="0" err="1"/>
              <a:t>xsl:transform</a:t>
            </a:r>
            <a:r>
              <a:rPr lang="fr-FR" dirty="0"/>
              <a:t> » </a:t>
            </a:r>
            <a:r>
              <a:rPr lang="fr-FR" dirty="0" err="1"/>
              <a:t>eq</a:t>
            </a:r>
            <a:r>
              <a:rPr lang="fr-FR" dirty="0"/>
              <a:t>. « </a:t>
            </a:r>
            <a:r>
              <a:rPr lang="fr-FR" dirty="0" err="1"/>
              <a:t>xsl:stylesheet</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176</a:t>
            </a:fld>
            <a:endParaRPr lang="fr-F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AutoShape 2"/>
          <p:cNvSpPr>
            <a:spLocks noGrp="1" noChangeArrowheads="1"/>
          </p:cNvSpPr>
          <p:nvPr>
            <p:ph type="title"/>
          </p:nvPr>
        </p:nvSpPr>
        <p:spPr/>
        <p:txBody>
          <a:bodyPr>
            <a:normAutofit fontScale="90000"/>
          </a:bodyPr>
          <a:lstStyle/>
          <a:p>
            <a:r>
              <a:rPr lang="fr-FR" dirty="0"/>
              <a:t>Le langage XSL-T</a:t>
            </a:r>
            <a:br>
              <a:rPr lang="fr-FR" dirty="0"/>
            </a:br>
            <a:r>
              <a:rPr lang="fr-FR" dirty="0"/>
              <a:t> Template</a:t>
            </a:r>
          </a:p>
        </p:txBody>
      </p:sp>
      <p:sp>
        <p:nvSpPr>
          <p:cNvPr id="145412"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Template</a:t>
            </a:r>
          </a:p>
          <a:p>
            <a:pPr lvl="1" eaLnBrk="1" hangingPunct="1"/>
            <a:r>
              <a:rPr lang="fr-FR" dirty="0">
                <a:ea typeface="MS Mincho" pitchFamily="49" charset="-128"/>
              </a:rPr>
              <a:t> La balise template définit le modèle du document utilisé pour construire la page ou un de ses éléments et match indique la cible à l’aide d’une expression XPath</a:t>
            </a:r>
          </a:p>
          <a:p>
            <a:pPr lvl="5"/>
            <a:r>
              <a:rPr lang="fr-FR" b="1" i="1" dirty="0">
                <a:solidFill>
                  <a:srgbClr val="C00000"/>
                </a:solidFill>
                <a:ea typeface="MS Mincho" pitchFamily="49" charset="-128"/>
              </a:rPr>
              <a:t> &lt;</a:t>
            </a:r>
            <a:r>
              <a:rPr lang="fr-FR" b="1" i="1" dirty="0" err="1">
                <a:solidFill>
                  <a:srgbClr val="C00000"/>
                </a:solidFill>
                <a:ea typeface="MS Mincho" pitchFamily="49" charset="-128"/>
              </a:rPr>
              <a:t>xsl:template</a:t>
            </a:r>
            <a:r>
              <a:rPr lang="fr-FR" b="1" i="1" dirty="0">
                <a:solidFill>
                  <a:srgbClr val="C00000"/>
                </a:solidFill>
                <a:ea typeface="MS Mincho" pitchFamily="49" charset="-128"/>
              </a:rPr>
              <a:t> match="/"&gt;</a:t>
            </a:r>
          </a:p>
          <a:p>
            <a:pPr lvl="2" eaLnBrk="1" hangingPunct="1"/>
            <a:r>
              <a:rPr lang="fr-FR" dirty="0">
                <a:ea typeface="MS Mincho" pitchFamily="49" charset="-128"/>
              </a:rPr>
              <a:t> on peut appeler un template particulier avec</a:t>
            </a:r>
          </a:p>
          <a:p>
            <a:pPr lvl="5"/>
            <a:r>
              <a:rPr lang="fr-FR" dirty="0">
                <a:solidFill>
                  <a:schemeClr val="accent3">
                    <a:lumMod val="60000"/>
                    <a:lumOff val="40000"/>
                  </a:schemeClr>
                </a:solidFill>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select="node" /&gt;</a:t>
            </a:r>
          </a:p>
          <a:p>
            <a:pPr lvl="2"/>
            <a:r>
              <a:rPr lang="fr-FR" dirty="0">
                <a:ea typeface="MS Mincho" pitchFamily="49" charset="-128"/>
              </a:rPr>
              <a:t> ou tous les templates dans l’ordre de parcours</a:t>
            </a:r>
          </a:p>
          <a:p>
            <a:pPr lvl="5"/>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/&gt;</a:t>
            </a:r>
          </a:p>
          <a:p>
            <a:pPr lvl="1" eaLnBrk="1" hangingPunct="1"/>
            <a:r>
              <a:rPr lang="fr-FR" dirty="0">
                <a:ea typeface="MS Mincho" pitchFamily="49" charset="-128"/>
              </a:rPr>
              <a:t> On peut aussi créer et appeler explicitement un template nommé</a:t>
            </a:r>
          </a:p>
          <a:p>
            <a:pPr lvl="1" eaLnBrk="1" hangingPunct="1"/>
            <a:endParaRPr lang="fr-FR" dirty="0">
              <a:ea typeface="MS Mincho" pitchFamily="49" charset="-128"/>
            </a:endParaRPr>
          </a:p>
          <a:p>
            <a:pPr marL="95250" lvl="2" algn="ctr">
              <a:buNone/>
            </a:pPr>
            <a:r>
              <a:rPr lang="fr-FR" i="1" dirty="0">
                <a:ea typeface="MS Mincho" pitchFamily="49" charset="-128"/>
              </a:rPr>
              <a:t>&lt;</a:t>
            </a:r>
            <a:r>
              <a:rPr lang="fr-FR" b="1" i="1" dirty="0" err="1">
                <a:ea typeface="MS Mincho" pitchFamily="49" charset="-128"/>
              </a:rPr>
              <a:t>xsl:template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"&gt; </a:t>
            </a:r>
          </a:p>
          <a:p>
            <a:pPr marL="95250" lvl="2" algn="ctr">
              <a:buNone/>
            </a:pPr>
            <a:r>
              <a:rPr lang="fr-FR" i="1" dirty="0">
                <a:ea typeface="MS Mincho" pitchFamily="49" charset="-128"/>
              </a:rPr>
              <a:t>&lt;</a:t>
            </a:r>
            <a:r>
              <a:rPr lang="fr-FR" b="1" i="1" dirty="0" err="1">
                <a:ea typeface="MS Mincho" pitchFamily="49" charset="-128"/>
              </a:rPr>
              <a:t>xsl:call-template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 /&gt;</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177</a:t>
            </a:fld>
            <a:endParaRPr lang="fr-F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AutoShape 2"/>
          <p:cNvSpPr>
            <a:spLocks noGrp="1" noChangeArrowheads="1"/>
          </p:cNvSpPr>
          <p:nvPr>
            <p:ph type="title"/>
          </p:nvPr>
        </p:nvSpPr>
        <p:spPr/>
        <p:txBody>
          <a:bodyPr>
            <a:normAutofit fontScale="90000"/>
          </a:bodyPr>
          <a:lstStyle/>
          <a:p>
            <a:r>
              <a:rPr lang="fr-FR" dirty="0"/>
              <a:t>Le langage XSL-T</a:t>
            </a:r>
            <a:br>
              <a:rPr lang="fr-FR" dirty="0"/>
            </a:br>
            <a:r>
              <a:rPr lang="fr-FR" dirty="0"/>
              <a:t>	Variables globales &amp; constantes</a:t>
            </a:r>
          </a:p>
        </p:txBody>
      </p:sp>
      <p:sp>
        <p:nvSpPr>
          <p:cNvPr id="146436"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Utilisation de constantes et variables globales</a:t>
            </a:r>
          </a:p>
          <a:p>
            <a:pPr lvl="1" eaLnBrk="1" hangingPunct="1"/>
            <a:endParaRPr lang="fr-FR" dirty="0">
              <a:ea typeface="MS Mincho" pitchFamily="49" charset="-128"/>
            </a:endParaRPr>
          </a:p>
          <a:p>
            <a:pPr lvl="1" eaLnBrk="1" hangingPunct="1"/>
            <a:r>
              <a:rPr lang="fr-FR" dirty="0">
                <a:ea typeface="MS Mincho" pitchFamily="49" charset="-128"/>
              </a:rPr>
              <a:t> On peut définir et utiliser des paramètres globaux</a:t>
            </a:r>
          </a:p>
          <a:p>
            <a:pPr lvl="2" eaLnBrk="1" hangingPunct="1"/>
            <a:r>
              <a:rPr lang="fr-FR" dirty="0">
                <a:ea typeface="MS Mincho" pitchFamily="49" charset="-128"/>
              </a:rPr>
              <a:t> Pour définir un paramètre, on utilise &lt;param&gt;, ex : </a:t>
            </a:r>
            <a:br>
              <a:rPr lang="fr-FR" dirty="0">
                <a:ea typeface="MS Mincho" pitchFamily="49" charset="-128"/>
              </a:rPr>
            </a:br>
            <a:endParaRPr lang="fr-FR" dirty="0">
              <a:ea typeface="MS Mincho" pitchFamily="49" charset="-128"/>
            </a:endParaRPr>
          </a:p>
          <a:p>
            <a:pPr algn="ctr">
              <a:buNone/>
            </a:pPr>
            <a:r>
              <a:rPr lang="fr-FR" sz="2400" i="1" dirty="0">
                <a:ea typeface="MS Mincho" pitchFamily="49" charset="-128"/>
              </a:rPr>
              <a:t>&lt;</a:t>
            </a:r>
            <a:r>
              <a:rPr lang="fr-FR" sz="2400" b="1" i="1" dirty="0" err="1">
                <a:ea typeface="MS Mincho" pitchFamily="49" charset="-128"/>
              </a:rPr>
              <a:t>xsl:param</a:t>
            </a:r>
            <a:r>
              <a:rPr lang="fr-FR" sz="2400" i="1" dirty="0">
                <a:ea typeface="MS Mincho" pitchFamily="49" charset="-128"/>
              </a:rPr>
              <a:t> </a:t>
            </a:r>
            <a:r>
              <a:rPr lang="fr-FR" sz="2400" b="1" i="1" dirty="0" err="1">
                <a:ea typeface="MS Mincho" pitchFamily="49" charset="-128"/>
              </a:rPr>
              <a:t>name</a:t>
            </a:r>
            <a:r>
              <a:rPr lang="fr-FR" sz="2400" i="1" dirty="0">
                <a:ea typeface="MS Mincho" pitchFamily="49" charset="-128"/>
              </a:rPr>
              <a:t>="</a:t>
            </a:r>
            <a:r>
              <a:rPr lang="fr-FR" sz="2400" i="1" dirty="0" err="1">
                <a:ea typeface="MS Mincho" pitchFamily="49" charset="-128"/>
              </a:rPr>
              <a:t>node_path_adr</a:t>
            </a:r>
            <a:r>
              <a:rPr lang="fr-FR" sz="2400" i="1" dirty="0">
                <a:ea typeface="MS Mincho" pitchFamily="49" charset="-128"/>
              </a:rPr>
              <a:t>" [</a:t>
            </a:r>
            <a:r>
              <a:rPr lang="fr-FR" sz="2400" b="1" i="1" dirty="0">
                <a:ea typeface="MS Mincho" pitchFamily="49" charset="-128"/>
              </a:rPr>
              <a:t>select</a:t>
            </a:r>
            <a:r>
              <a:rPr lang="fr-FR" sz="2400" i="1" dirty="0">
                <a:ea typeface="MS Mincho" pitchFamily="49" charset="-128"/>
              </a:rPr>
              <a:t>="personne/adresse« ] /&gt;</a:t>
            </a:r>
            <a:endParaRPr lang="fr-FR" sz="2400" dirty="0"/>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r>
              <a:rPr lang="fr-FR" dirty="0">
                <a:ea typeface="MS Mincho" pitchFamily="49" charset="-128"/>
              </a:rPr>
              <a:t> Pour l'utiliser on le préfixe d'un $, ex :</a:t>
            </a:r>
            <a:br>
              <a:rPr lang="fr-FR" dirty="0">
                <a:ea typeface="MS Mincho" pitchFamily="49" charset="-128"/>
              </a:rPr>
            </a:br>
            <a:endParaRPr lang="fr-FR" dirty="0">
              <a:ea typeface="MS Mincho" pitchFamily="49" charset="-128"/>
            </a:endParaRPr>
          </a:p>
          <a:p>
            <a:pPr algn="ctr">
              <a:buNone/>
            </a:pPr>
            <a:r>
              <a:rPr lang="fr-FR" sz="2400" i="1" dirty="0">
                <a:ea typeface="MS Mincho" pitchFamily="49" charset="-128"/>
              </a:rPr>
              <a:t>&lt;</a:t>
            </a:r>
            <a:r>
              <a:rPr lang="fr-FR" sz="2400" b="1" i="1" dirty="0" err="1">
                <a:ea typeface="MS Mincho" pitchFamily="49" charset="-128"/>
              </a:rPr>
              <a:t>xsl:value-of</a:t>
            </a:r>
            <a:r>
              <a:rPr lang="fr-FR" sz="2400" i="1" dirty="0">
                <a:ea typeface="MS Mincho" pitchFamily="49" charset="-128"/>
              </a:rPr>
              <a:t> </a:t>
            </a:r>
            <a:r>
              <a:rPr lang="fr-FR" sz="2400" b="1" i="1" dirty="0">
                <a:ea typeface="MS Mincho" pitchFamily="49" charset="-128"/>
              </a:rPr>
              <a:t>select</a:t>
            </a:r>
            <a:r>
              <a:rPr lang="fr-FR" sz="2400" i="1" dirty="0">
                <a:ea typeface="MS Mincho" pitchFamily="49" charset="-128"/>
              </a:rPr>
              <a:t>="$</a:t>
            </a:r>
            <a:r>
              <a:rPr lang="fr-FR" sz="2400" i="1" dirty="0" err="1">
                <a:ea typeface="MS Mincho" pitchFamily="49" charset="-128"/>
              </a:rPr>
              <a:t>param</a:t>
            </a:r>
            <a:r>
              <a:rPr lang="fr-FR" sz="2400" i="1" dirty="0">
                <a:ea typeface="MS Mincho" pitchFamily="49" charset="-128"/>
              </a:rPr>
              <a:t>" /&gt;</a:t>
            </a:r>
            <a:endParaRPr lang="fr-FR" sz="2400" dirty="0"/>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a:r>
              <a:rPr lang="fr-FR" dirty="0">
                <a:ea typeface="MS Mincho" pitchFamily="49" charset="-128"/>
              </a:rPr>
              <a:t>Les paramètres sont des variables globales qui, une fois instanciées ne peuvent pas être modifiées, sauf dans le cas d’un appel récursif ou plusieurs instances du template seront créer avec les mêmes nom de param</a:t>
            </a:r>
            <a:endParaRPr lang="fr-FR" b="1" i="1" dirty="0">
              <a:solidFill>
                <a:srgbClr val="C00000"/>
              </a:solidFill>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178</a:t>
            </a:fld>
            <a:endParaRPr lang="fr-F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 langage XSL-T</a:t>
            </a:r>
            <a:br>
              <a:rPr lang="fr-FR" dirty="0"/>
            </a:br>
            <a:r>
              <a:rPr lang="fr-FR" dirty="0"/>
              <a:t>	</a:t>
            </a:r>
            <a:r>
              <a:rPr lang="fr-FR" dirty="0" err="1"/>
              <a:t>xsl:output</a:t>
            </a:r>
            <a:r>
              <a:rPr lang="fr-FR" dirty="0"/>
              <a:t>, format de sortie</a:t>
            </a:r>
          </a:p>
        </p:txBody>
      </p:sp>
      <p:sp>
        <p:nvSpPr>
          <p:cNvPr id="3" name="Espace réservé du contenu 2"/>
          <p:cNvSpPr>
            <a:spLocks noGrp="1"/>
          </p:cNvSpPr>
          <p:nvPr>
            <p:ph idx="1"/>
          </p:nvPr>
        </p:nvSpPr>
        <p:spPr/>
        <p:txBody>
          <a:bodyPr>
            <a:normAutofit fontScale="85000" lnSpcReduction="20000"/>
          </a:bodyPr>
          <a:lstStyle/>
          <a:p>
            <a:r>
              <a:rPr lang="fr-FR" dirty="0">
                <a:ea typeface="MS Mincho" pitchFamily="49" charset="-128"/>
              </a:rPr>
              <a:t>XSL-T dispose de valeurs d’attribut disponible servant à définir la manière dont va être généré le document de sortie</a:t>
            </a:r>
          </a:p>
          <a:p>
            <a:pPr lvl="1"/>
            <a:r>
              <a:rPr lang="fr-FR" dirty="0">
                <a:ea typeface="MS Mincho" pitchFamily="49" charset="-128"/>
              </a:rPr>
              <a:t> Les éléments non-XSL-T (à ne pas transformer) s’expriment dans leur langage habituel (xml, html, </a:t>
            </a:r>
            <a:r>
              <a:rPr lang="fr-FR" dirty="0" err="1">
                <a:ea typeface="MS Mincho" pitchFamily="49" charset="-128"/>
              </a:rPr>
              <a:t>svg</a:t>
            </a:r>
            <a:r>
              <a:rPr lang="fr-FR" dirty="0">
                <a:ea typeface="MS Mincho" pitchFamily="49" charset="-128"/>
              </a:rPr>
              <a:t>, texte, CSV/SSV…)</a:t>
            </a:r>
          </a:p>
          <a:p>
            <a:endParaRPr lang="fr-FR" dirty="0"/>
          </a:p>
          <a:p>
            <a:r>
              <a:rPr lang="fr-FR" dirty="0"/>
              <a:t>Définition du type de sortie:</a:t>
            </a:r>
          </a:p>
          <a:p>
            <a:pPr lvl="1" algn="ctr">
              <a:buNone/>
            </a:pPr>
            <a:r>
              <a:rPr lang="fr-FR" dirty="0"/>
              <a:t>&lt;</a:t>
            </a:r>
            <a:r>
              <a:rPr lang="fr-FR" b="1" dirty="0" err="1"/>
              <a:t>xsl:output</a:t>
            </a:r>
            <a:r>
              <a:rPr lang="fr-FR" dirty="0"/>
              <a:t>   </a:t>
            </a:r>
            <a:r>
              <a:rPr lang="fr-FR" b="1" dirty="0" err="1"/>
              <a:t>method</a:t>
            </a:r>
            <a:r>
              <a:rPr lang="fr-FR" dirty="0"/>
              <a:t>=" type"  /&gt;</a:t>
            </a:r>
          </a:p>
          <a:p>
            <a:pPr lvl="1">
              <a:buNone/>
            </a:pPr>
            <a:endParaRPr lang="fr-FR" dirty="0"/>
          </a:p>
          <a:p>
            <a:pPr lvl="2"/>
            <a:r>
              <a:rPr lang="fr-FR" dirty="0"/>
              <a:t>Types :</a:t>
            </a:r>
          </a:p>
          <a:p>
            <a:pPr lvl="3"/>
            <a:r>
              <a:rPr lang="fr-FR" dirty="0"/>
              <a:t>Html		</a:t>
            </a:r>
            <a:r>
              <a:rPr lang="fr-FR" dirty="0">
                <a:sym typeface="Wingdings" pitchFamily="2" charset="2"/>
              </a:rPr>
              <a:t>génère un flux html</a:t>
            </a:r>
            <a:endParaRPr lang="fr-FR" dirty="0"/>
          </a:p>
          <a:p>
            <a:pPr lvl="3"/>
            <a:r>
              <a:rPr lang="fr-FR" dirty="0"/>
              <a:t>Txt		</a:t>
            </a:r>
            <a:r>
              <a:rPr lang="fr-FR" dirty="0">
                <a:sym typeface="Wingdings" pitchFamily="2" charset="2"/>
              </a:rPr>
              <a:t>génère un flux texte brut</a:t>
            </a:r>
            <a:endParaRPr lang="fr-FR" dirty="0"/>
          </a:p>
          <a:p>
            <a:pPr lvl="3"/>
            <a:r>
              <a:rPr lang="fr-FR" dirty="0"/>
              <a:t>Xml		</a:t>
            </a:r>
            <a:r>
              <a:rPr lang="fr-FR" dirty="0">
                <a:sym typeface="Wingdings" pitchFamily="2" charset="2"/>
              </a:rPr>
              <a:t>génère un flux xml (ex fo, rss, </a:t>
            </a:r>
            <a:r>
              <a:rPr lang="fr-FR" dirty="0" err="1">
                <a:sym typeface="Wingdings" pitchFamily="2" charset="2"/>
              </a:rPr>
              <a:t>svg</a:t>
            </a:r>
            <a:r>
              <a:rPr lang="fr-FR" dirty="0">
                <a:sym typeface="Wingdings" pitchFamily="2" charset="2"/>
              </a:rPr>
              <a:t>, 		     		xml sous une autre structure)</a:t>
            </a:r>
            <a:endParaRPr lang="fr-FR" dirty="0"/>
          </a:p>
          <a:p>
            <a:pPr lvl="3"/>
            <a:r>
              <a:rPr lang="fr-FR" dirty="0" err="1"/>
              <a:t>Xhtml</a:t>
            </a:r>
            <a:r>
              <a:rPr lang="fr-FR" dirty="0"/>
              <a:t>	</a:t>
            </a:r>
            <a:r>
              <a:rPr lang="fr-FR" dirty="0">
                <a:sym typeface="Wingdings" pitchFamily="2" charset="2"/>
              </a:rPr>
              <a:t>(uniquement en XSL 2.0)</a:t>
            </a:r>
            <a:r>
              <a:rPr lang="fr-FR" sz="1500" dirty="0">
                <a:sym typeface="Wingdings" pitchFamily="2" charset="2"/>
              </a:rPr>
              <a:t>(XML en XSL1.0)</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179</a:t>
            </a:fld>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p:cNvSpPr>
            <a:spLocks noGrp="1" noChangeArrowheads="1"/>
          </p:cNvSpPr>
          <p:nvPr>
            <p:ph type="title"/>
          </p:nvPr>
        </p:nvSpPr>
        <p:spPr/>
        <p:txBody>
          <a:bodyPr/>
          <a:lstStyle/>
          <a:p>
            <a:r>
              <a:rPr lang="fr-FR" dirty="0"/>
              <a:t>Web 2.0, bonnes pratiques</a:t>
            </a:r>
          </a:p>
        </p:txBody>
      </p:sp>
      <p:sp>
        <p:nvSpPr>
          <p:cNvPr id="2224131" name="Rectangle 3"/>
          <p:cNvSpPr>
            <a:spLocks noGrp="1" noChangeArrowheads="1"/>
          </p:cNvSpPr>
          <p:nvPr>
            <p:ph idx="1"/>
          </p:nvPr>
        </p:nvSpPr>
        <p:spPr/>
        <p:txBody>
          <a:bodyPr>
            <a:normAutofit lnSpcReduction="10000"/>
          </a:bodyPr>
          <a:lstStyle/>
          <a:p>
            <a:pPr marL="0" indent="0">
              <a:buFont typeface="Arial" charset="0"/>
              <a:buNone/>
              <a:defRPr/>
            </a:pPr>
            <a:r>
              <a:rPr lang="fr-FR" b="1" dirty="0"/>
              <a:t>Utilisation des modèles de développement </a:t>
            </a:r>
            <a:r>
              <a:rPr lang="fr-FR" b="1" u="sng" dirty="0"/>
              <a:t>éprouvés</a:t>
            </a:r>
            <a:r>
              <a:rPr lang="fr-FR" b="1" dirty="0"/>
              <a:t> :</a:t>
            </a:r>
          </a:p>
          <a:p>
            <a:pPr lvl="1">
              <a:defRPr/>
            </a:pPr>
            <a:r>
              <a:rPr lang="fr-FR" b="1" dirty="0"/>
              <a:t>Framework</a:t>
            </a:r>
            <a:r>
              <a:rPr lang="fr-FR" dirty="0"/>
              <a:t> avec templating (</a:t>
            </a:r>
            <a:r>
              <a:rPr lang="fr-FR" dirty="0" err="1"/>
              <a:t>angular</a:t>
            </a:r>
            <a:r>
              <a:rPr lang="fr-FR" dirty="0"/>
              <a:t>, </a:t>
            </a:r>
            <a:r>
              <a:rPr lang="fr-FR" dirty="0" err="1"/>
              <a:t>angularJS</a:t>
            </a:r>
            <a:r>
              <a:rPr lang="fr-FR" dirty="0"/>
              <a:t>, vue.js, …)</a:t>
            </a:r>
          </a:p>
          <a:p>
            <a:pPr lvl="1">
              <a:defRPr/>
            </a:pPr>
            <a:endParaRPr lang="fr-FR" dirty="0"/>
          </a:p>
          <a:p>
            <a:pPr lvl="1">
              <a:defRPr/>
            </a:pPr>
            <a:r>
              <a:rPr lang="fr-FR" dirty="0"/>
              <a:t>Introduction des modèles </a:t>
            </a:r>
            <a:r>
              <a:rPr lang="fr-FR" b="1" u="sng" dirty="0"/>
              <a:t>MVC</a:t>
            </a:r>
            <a:r>
              <a:rPr lang="fr-FR" dirty="0"/>
              <a:t> (Modèle Vue Contrôleur) dans le Web (</a:t>
            </a:r>
            <a:r>
              <a:rPr lang="fr-FR" i="1" dirty="0"/>
              <a:t>RoR</a:t>
            </a:r>
            <a:r>
              <a:rPr lang="fr-FR" dirty="0"/>
              <a:t>, </a:t>
            </a:r>
            <a:r>
              <a:rPr lang="fr-FR" i="1" dirty="0"/>
              <a:t>Adobe Flex</a:t>
            </a:r>
            <a:r>
              <a:rPr lang="fr-FR" dirty="0"/>
              <a:t>…)</a:t>
            </a:r>
          </a:p>
          <a:p>
            <a:pPr lvl="1">
              <a:defRPr/>
            </a:pPr>
            <a:endParaRPr lang="fr-FR" dirty="0"/>
          </a:p>
          <a:p>
            <a:pPr lvl="1">
              <a:defRPr/>
            </a:pPr>
            <a:endParaRPr lang="fr-FR" dirty="0"/>
          </a:p>
          <a:p>
            <a:pPr lvl="1">
              <a:defRPr/>
            </a:pPr>
            <a:r>
              <a:rPr lang="fr-FR" b="1" u="sng" dirty="0"/>
              <a:t>Encapsulation</a:t>
            </a:r>
            <a:r>
              <a:rPr lang="fr-FR" dirty="0"/>
              <a:t> des composants (Adobe Flash / Flex, </a:t>
            </a:r>
            <a:r>
              <a:rPr lang="fr-FR" b="1" u="sng" dirty="0"/>
              <a:t>Gadgets</a:t>
            </a:r>
            <a:r>
              <a:rPr lang="fr-FR" dirty="0"/>
              <a:t>, </a:t>
            </a:r>
            <a:r>
              <a:rPr lang="fr-FR" b="1" u="sng" dirty="0"/>
              <a:t>bibliothèques</a:t>
            </a:r>
            <a:r>
              <a:rPr lang="fr-FR" dirty="0"/>
              <a:t> JS…)</a:t>
            </a:r>
          </a:p>
          <a:p>
            <a:pPr lvl="1">
              <a:defRPr/>
            </a:pPr>
            <a:endParaRPr lang="fr-FR" dirty="0"/>
          </a:p>
        </p:txBody>
      </p:sp>
      <p:sp>
        <p:nvSpPr>
          <p:cNvPr id="5" name="Rectangle 13"/>
          <p:cNvSpPr>
            <a:spLocks noGrp="1" noChangeArrowheads="1"/>
          </p:cNvSpPr>
          <p:nvPr>
            <p:ph type="sldNum" sz="quarter" idx="12"/>
          </p:nvPr>
        </p:nvSpPr>
        <p:spPr/>
        <p:txBody>
          <a:bodyPr/>
          <a:lstStyle/>
          <a:p>
            <a:pPr>
              <a:defRPr/>
            </a:pPr>
            <a:fld id="{8C44B065-994A-4996-AA06-0A0348CEACCE}" type="slidenum">
              <a:rPr lang="fr-FR"/>
              <a:pPr>
                <a:defRPr/>
              </a:pPr>
              <a:t>18</a:t>
            </a:fld>
            <a:endParaRPr lang="fr-FR" dirty="0"/>
          </a:p>
        </p:txBody>
      </p:sp>
    </p:spTree>
    <p:extLst>
      <p:ext uri="{BB962C8B-B14F-4D97-AF65-F5344CB8AC3E}">
        <p14:creationId xmlns:p14="http://schemas.microsoft.com/office/powerpoint/2010/main" val="56085070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AutoShape 1026"/>
          <p:cNvSpPr>
            <a:spLocks noGrp="1" noChangeArrowheads="1"/>
          </p:cNvSpPr>
          <p:nvPr>
            <p:ph type="title"/>
          </p:nvPr>
        </p:nvSpPr>
        <p:spPr/>
        <p:txBody>
          <a:bodyPr>
            <a:normAutofit fontScale="90000"/>
          </a:bodyPr>
          <a:lstStyle/>
          <a:p>
            <a:r>
              <a:rPr lang="fr-FR" dirty="0"/>
              <a:t>Le langage XSL-T</a:t>
            </a:r>
            <a:br>
              <a:rPr lang="fr-FR" dirty="0"/>
            </a:br>
            <a:r>
              <a:rPr lang="fr-FR" dirty="0"/>
              <a:t>	</a:t>
            </a:r>
            <a:r>
              <a:rPr lang="fr-FR" dirty="0" err="1"/>
              <a:t>xsl:Value-of</a:t>
            </a:r>
            <a:r>
              <a:rPr lang="fr-FR" dirty="0"/>
              <a:t>, valeur de nœud</a:t>
            </a:r>
          </a:p>
        </p:txBody>
      </p:sp>
      <p:sp>
        <p:nvSpPr>
          <p:cNvPr id="150532" name="Rectangle 1027"/>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Récupérer la valeur d'un nœud</a:t>
            </a:r>
          </a:p>
          <a:p>
            <a:pPr lvl="1" eaLnBrk="1" hangingPunct="1"/>
            <a:r>
              <a:rPr lang="fr-FR" dirty="0">
                <a:ea typeface="MS Mincho" pitchFamily="49" charset="-128"/>
              </a:rPr>
              <a:t> On utilise &lt;value-of select&gt;</a:t>
            </a:r>
          </a:p>
          <a:p>
            <a:pPr lvl="2" eaLnBrk="1" hangingPunct="1"/>
            <a:r>
              <a:rPr lang="fr-FR" b="1" i="1" dirty="0">
                <a:solidFill>
                  <a:srgbClr val="C00000"/>
                </a:solidFill>
                <a:ea typeface="MS Mincho" pitchFamily="49" charset="-128"/>
              </a:rPr>
              <a:t> &lt;xsl:value-of select="personnes/personne/</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2" eaLnBrk="1" hangingPunct="1"/>
            <a:r>
              <a:rPr lang="fr-FR" dirty="0">
                <a:ea typeface="MS Mincho" pitchFamily="49" charset="-128"/>
              </a:rPr>
              <a:t> </a:t>
            </a:r>
            <a:r>
              <a:rPr lang="fr-FR" u="sng" dirty="0">
                <a:ea typeface="MS Mincho" pitchFamily="49" charset="-128"/>
              </a:rPr>
              <a:t>Remarque :</a:t>
            </a:r>
            <a:r>
              <a:rPr lang="fr-FR" dirty="0">
                <a:ea typeface="MS Mincho" pitchFamily="49" charset="-128"/>
              </a:rPr>
              <a:t> par défaut, value-of ne peut pas interpréter les expressions conditionnelles dans les requêtes XPath (vous recevez toujours le 1er élément d'un ensemble de nœuds)</a:t>
            </a:r>
          </a:p>
          <a:p>
            <a:pPr lvl="1" eaLnBrk="1" hangingPunct="1"/>
            <a:r>
              <a:rPr lang="fr-FR" dirty="0">
                <a:ea typeface="MS Mincho" pitchFamily="49" charset="-128"/>
              </a:rPr>
              <a:t>Ou la notation avec </a:t>
            </a:r>
            <a:r>
              <a:rPr lang="fr-FR" b="1" dirty="0">
                <a:ea typeface="MS Mincho" pitchFamily="49" charset="-128"/>
              </a:rPr>
              <a:t>{ }</a:t>
            </a:r>
            <a:r>
              <a:rPr lang="fr-FR" dirty="0">
                <a:ea typeface="MS Mincho" pitchFamily="49" charset="-128"/>
              </a:rPr>
              <a:t> à l'intérieur d'un attribut</a:t>
            </a:r>
          </a:p>
          <a:p>
            <a:pPr lvl="2" eaLnBrk="1" hangingPunct="1"/>
            <a:endParaRPr lang="fr-FR" dirty="0">
              <a:ea typeface="MS Mincho" pitchFamily="49" charset="-128"/>
            </a:endParaRPr>
          </a:p>
          <a:p>
            <a:pPr lvl="2" eaLnBrk="1" hangingPunct="1"/>
            <a:endParaRPr lang="fr-FR" i="1" dirty="0">
              <a:ea typeface="MS Mincho" pitchFamily="49" charset="-128"/>
            </a:endParaRPr>
          </a:p>
          <a:p>
            <a:pPr marL="0" lvl="2">
              <a:buNone/>
            </a:pPr>
            <a:r>
              <a:rPr lang="fr-FR" sz="3200" i="1" dirty="0">
                <a:ea typeface="MS Mincho" pitchFamily="49" charset="-128"/>
              </a:rPr>
              <a:t>	&lt;select id="</a:t>
            </a:r>
            <a:r>
              <a:rPr lang="fr-FR" sz="3200" i="1" dirty="0" err="1">
                <a:ea typeface="MS Mincho" pitchFamily="49" charset="-128"/>
              </a:rPr>
              <a:t>productId</a:t>
            </a:r>
            <a:r>
              <a:rPr lang="fr-FR" sz="3200" i="1" dirty="0">
                <a:ea typeface="MS Mincho" pitchFamily="49" charset="-128"/>
              </a:rPr>
              <a:t>"&gt;</a:t>
            </a:r>
          </a:p>
          <a:p>
            <a:pPr marL="0" lvl="2">
              <a:buNone/>
            </a:pPr>
            <a:r>
              <a:rPr lang="fr-FR" sz="3200" i="1" dirty="0">
                <a:ea typeface="MS Mincho" pitchFamily="49" charset="-128"/>
              </a:rPr>
              <a:t>		     &lt;option value="</a:t>
            </a:r>
            <a:r>
              <a:rPr lang="fr-FR" sz="3200" b="1" i="1" dirty="0">
                <a:ea typeface="MS Mincho" pitchFamily="49" charset="-128"/>
              </a:rPr>
              <a:t>{produit/@id}</a:t>
            </a:r>
            <a:r>
              <a:rPr lang="fr-FR" sz="3200" i="1" dirty="0">
                <a:ea typeface="MS Mincho" pitchFamily="49" charset="-128"/>
              </a:rPr>
              <a:t>"&gt;</a:t>
            </a:r>
          </a:p>
          <a:p>
            <a:pPr marL="0" lvl="2">
              <a:buNone/>
            </a:pPr>
            <a:r>
              <a:rPr lang="fr-FR" sz="3200" i="1" dirty="0">
                <a:ea typeface="MS Mincho" pitchFamily="49" charset="-128"/>
              </a:rPr>
              <a:t>			&lt;</a:t>
            </a:r>
            <a:r>
              <a:rPr lang="fr-FR" sz="3200" i="1" dirty="0" err="1">
                <a:ea typeface="MS Mincho" pitchFamily="49" charset="-128"/>
              </a:rPr>
              <a:t>xsl:value-of</a:t>
            </a:r>
            <a:r>
              <a:rPr lang="fr-FR" sz="3200" i="1" dirty="0">
                <a:ea typeface="MS Mincho" pitchFamily="49" charset="-128"/>
              </a:rPr>
              <a:t> select="produit/nom" /&gt;&lt;/option&gt;</a:t>
            </a:r>
            <a:br>
              <a:rPr lang="fr-FR" sz="3200" i="1" dirty="0">
                <a:ea typeface="MS Mincho" pitchFamily="49" charset="-128"/>
              </a:rPr>
            </a:br>
            <a:r>
              <a:rPr lang="fr-FR" sz="3200" i="1" dirty="0">
                <a:ea typeface="MS Mincho" pitchFamily="49" charset="-128"/>
              </a:rPr>
              <a:t>	 &lt;/select&gt;</a:t>
            </a:r>
            <a:endParaRPr lang="fr-FR" i="1" dirty="0">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a:t>
            </a:r>
            <a:r>
              <a:rPr lang="fr-FR" u="sng" dirty="0">
                <a:ea typeface="MS Mincho" pitchFamily="49" charset="-128"/>
              </a:rPr>
              <a:t>Remarque :</a:t>
            </a:r>
            <a:r>
              <a:rPr lang="fr-FR" dirty="0">
                <a:ea typeface="MS Mincho" pitchFamily="49" charset="-128"/>
              </a:rPr>
              <a:t> dans cette dernière notation, si des calculs interviennent, il faut les effectuer à l'intérieur de l'accolade. </a:t>
            </a:r>
          </a:p>
          <a:p>
            <a:pPr lvl="2" eaLnBrk="1" hangingPunct="1"/>
            <a:r>
              <a:rPr lang="fr-FR" dirty="0">
                <a:ea typeface="MS Mincho" pitchFamily="49" charset="-128"/>
              </a:rPr>
              <a:t> </a:t>
            </a:r>
          </a:p>
          <a:p>
            <a:pPr lvl="2" eaLnBrk="1" hangingPunct="1"/>
            <a:r>
              <a:rPr lang="fr-FR" dirty="0">
                <a:ea typeface="MS Mincho" pitchFamily="49" charset="-128"/>
              </a:rPr>
              <a:t>Par exemple, l'expression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x="10+20*1px" /&gt; </a:t>
            </a:r>
            <a:r>
              <a:rPr lang="fr-FR" dirty="0">
                <a:ea typeface="MS Mincho" pitchFamily="49" charset="-128"/>
              </a:rPr>
              <a:t>(non-interprétable en SVG)</a:t>
            </a:r>
          </a:p>
          <a:p>
            <a:pPr lvl="2" eaLnBrk="1" hangingPunct="1"/>
            <a:r>
              <a:rPr lang="fr-FR" dirty="0">
                <a:ea typeface="MS Mincho" pitchFamily="49" charset="-128"/>
              </a:rPr>
              <a:t> l'écriture correcte serait donc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qui 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x="30px" /&gt; </a:t>
            </a:r>
            <a:r>
              <a:rPr lang="fr-FR" dirty="0">
                <a:ea typeface="MS Mincho" pitchFamily="49" charset="-128"/>
              </a:rPr>
              <a:t>(interprétable en SVG)</a:t>
            </a:r>
          </a:p>
          <a:p>
            <a:pPr lvl="1" eaLnBrk="1" hangingPunct="1"/>
            <a:endParaRPr lang="fr-FR" dirty="0">
              <a:ea typeface="MS Mincho" pitchFamily="49" charset="-128"/>
            </a:endParaRPr>
          </a:p>
          <a:p>
            <a:pPr lvl="1" eaLnBrk="1" hangingPunct="1"/>
            <a:r>
              <a:rPr lang="fr-FR" dirty="0">
                <a:ea typeface="MS Mincho" pitchFamily="49" charset="-128"/>
              </a:rPr>
              <a:t> On peut générer dynamiquement des éléments et attributs (cf. commentaires)</a:t>
            </a:r>
          </a:p>
          <a:p>
            <a:pPr lvl="1" eaLnBrk="1" hangingPunct="1"/>
            <a:r>
              <a:rPr lang="fr-FR" dirty="0">
                <a:ea typeface="MS Mincho" pitchFamily="49" charset="-128"/>
              </a:rPr>
              <a:t> Enfin, on peut aussi utiliser la notation par </a:t>
            </a:r>
            <a:r>
              <a:rPr lang="fr-FR" b="1" i="1" dirty="0">
                <a:solidFill>
                  <a:srgbClr val="C00000"/>
                </a:solidFill>
                <a:ea typeface="MS Mincho" pitchFamily="49" charset="-128"/>
              </a:rPr>
              <a:t>key</a:t>
            </a:r>
            <a:r>
              <a:rPr lang="fr-FR" dirty="0">
                <a:ea typeface="MS Mincho" pitchFamily="49" charset="-128"/>
              </a:rPr>
              <a:t> ou </a:t>
            </a:r>
            <a:r>
              <a:rPr lang="fr-FR" b="1" i="1" dirty="0">
                <a:solidFill>
                  <a:srgbClr val="C00000"/>
                </a:solidFill>
                <a:ea typeface="MS Mincho" pitchFamily="49" charset="-128"/>
              </a:rPr>
              <a:t>id</a:t>
            </a:r>
            <a:r>
              <a:rPr lang="fr-FR" dirty="0">
                <a:ea typeface="MS Mincho" pitchFamily="49" charset="-128"/>
              </a:rPr>
              <a:t> pour chercher un nœud</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180</a:t>
            </a:fld>
            <a:endParaRPr lang="fr-FR"/>
          </a:p>
        </p:txBody>
      </p:sp>
      <p:sp>
        <p:nvSpPr>
          <p:cNvPr id="150530" name="Rectangle 13"/>
          <p:cNvSpPr>
            <a:spLocks noGrp="1" noChangeArrowheads="1"/>
          </p:cNvSpPr>
          <p:nvPr>
            <p:ph type="sldNum" sz="quarter" idx="4294967295"/>
          </p:nvPr>
        </p:nvSpPr>
        <p:spPr>
          <a:xfrm>
            <a:off x="0" y="6362700"/>
            <a:ext cx="762000" cy="488950"/>
          </a:xfrm>
          <a:prstGeom prst="rect">
            <a:avLst/>
          </a:prstGeom>
          <a:noFill/>
        </p:spPr>
        <p:txBody>
          <a:bodyPr/>
          <a:lstStyle/>
          <a:p>
            <a:fld id="{5828B822-4127-473F-B684-499758E2218C}" type="slidenum">
              <a:rPr lang="fr-FR" smtClean="0"/>
              <a:pPr/>
              <a:t>180</a:t>
            </a:fld>
            <a:endParaRPr lang="fr-F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AutoShape 1026"/>
          <p:cNvSpPr>
            <a:spLocks noGrp="1" noChangeArrowheads="1"/>
          </p:cNvSpPr>
          <p:nvPr>
            <p:ph type="title"/>
          </p:nvPr>
        </p:nvSpPr>
        <p:spPr/>
        <p:txBody>
          <a:bodyPr>
            <a:normAutofit fontScale="90000"/>
          </a:bodyPr>
          <a:lstStyle/>
          <a:p>
            <a:r>
              <a:rPr lang="fr-FR" dirty="0"/>
              <a:t>Le langage XSL-T</a:t>
            </a:r>
            <a:br>
              <a:rPr lang="fr-FR" dirty="0"/>
            </a:br>
            <a:r>
              <a:rPr lang="fr-FR" dirty="0"/>
              <a:t> </a:t>
            </a:r>
            <a:r>
              <a:rPr lang="fr-FR" dirty="0" err="1"/>
              <a:t>xsl:if</a:t>
            </a:r>
            <a:r>
              <a:rPr lang="fr-FR" dirty="0"/>
              <a:t>, </a:t>
            </a:r>
            <a:r>
              <a:rPr lang="fr-FR" dirty="0" err="1"/>
              <a:t>xsl:choose</a:t>
            </a:r>
            <a:r>
              <a:rPr lang="fr-FR" dirty="0"/>
              <a:t>, test</a:t>
            </a:r>
          </a:p>
        </p:txBody>
      </p:sp>
      <p:sp>
        <p:nvSpPr>
          <p:cNvPr id="151556" name="Rectangle 1027"/>
          <p:cNvSpPr>
            <a:spLocks noGrp="1" noChangeArrowheads="1"/>
          </p:cNvSpPr>
          <p:nvPr>
            <p:ph idx="1"/>
          </p:nvPr>
        </p:nvSpPr>
        <p:spPr/>
        <p:txBody>
          <a:bodyPr>
            <a:noAutofit/>
          </a:bodyPr>
          <a:lstStyle/>
          <a:p>
            <a:pPr eaLnBrk="1" hangingPunct="1"/>
            <a:r>
              <a:rPr lang="fr-FR" sz="1800" dirty="0">
                <a:ea typeface="MS Mincho" pitchFamily="49" charset="-128"/>
              </a:rPr>
              <a:t>Traitements conditionnels</a:t>
            </a:r>
          </a:p>
          <a:p>
            <a:pPr lvl="1" eaLnBrk="1" hangingPunct="1"/>
            <a:r>
              <a:rPr lang="fr-FR" sz="1400" dirty="0">
                <a:ea typeface="MS Mincho" pitchFamily="49" charset="-128"/>
              </a:rPr>
              <a:t> On utilise &lt;if&gt; (équivalent du if classique mais sans else)</a:t>
            </a:r>
          </a:p>
          <a:p>
            <a:pPr lvl="2" eaLnBrk="1" hangingPunct="1">
              <a:buNone/>
            </a:pPr>
            <a:r>
              <a:rPr lang="fr-FR" sz="1200" b="1" i="1" dirty="0">
                <a:solidFill>
                  <a:srgbClr val="C00000"/>
                </a:solidFill>
                <a:ea typeface="MS Mincho" pitchFamily="49" charset="-128"/>
              </a:rPr>
              <a:t>		 &lt;xsl:if test="XPath_expr"&gt; </a:t>
            </a:r>
          </a:p>
          <a:p>
            <a:pPr lvl="2" eaLnBrk="1" hangingPunct="1"/>
            <a:r>
              <a:rPr lang="fr-FR" sz="1200" b="1" i="1" dirty="0">
                <a:ea typeface="MS Mincho" pitchFamily="49" charset="-128"/>
              </a:rPr>
              <a:t>pour filtrer en fonction d’une opération logique,</a:t>
            </a:r>
            <a:br>
              <a:rPr lang="fr-FR" sz="1200" b="1" i="1" dirty="0">
                <a:solidFill>
                  <a:srgbClr val="C00000"/>
                </a:solidFill>
                <a:ea typeface="MS Mincho" pitchFamily="49" charset="-128"/>
              </a:rPr>
            </a:br>
            <a:r>
              <a:rPr lang="fr-FR" sz="1200" b="1" i="1" dirty="0">
                <a:ea typeface="MS Mincho" pitchFamily="49" charset="-128"/>
              </a:rPr>
              <a:t> </a:t>
            </a:r>
            <a:r>
              <a:rPr lang="fr-FR" sz="1200" b="1" i="1" u="sng" dirty="0">
                <a:ea typeface="MS Mincho" pitchFamily="49" charset="-128"/>
              </a:rPr>
              <a:t>ex:</a:t>
            </a:r>
            <a:r>
              <a:rPr lang="fr-FR" sz="1200" b="1" i="1" dirty="0">
                <a:ea typeface="MS Mincho" pitchFamily="49" charset="-128"/>
              </a:rPr>
              <a:t> </a:t>
            </a:r>
            <a:r>
              <a:rPr lang="fr-FR" sz="1200" b="1" i="1" dirty="0">
                <a:solidFill>
                  <a:srgbClr val="C00000"/>
                </a:solidFill>
                <a:ea typeface="MS Mincho" pitchFamily="49" charset="-128"/>
              </a:rPr>
              <a:t>&lt;xsl:if test="position()&lt;10"&gt;…code à analyser / reproduire…&lt;/xsl:if&gt; </a:t>
            </a:r>
            <a:r>
              <a:rPr lang="fr-FR" sz="1200" dirty="0">
                <a:ea typeface="MS Mincho" pitchFamily="49" charset="-128"/>
              </a:rPr>
              <a:t>(top 10 !) </a:t>
            </a:r>
          </a:p>
          <a:p>
            <a:pPr lvl="1" eaLnBrk="1" hangingPunct="1"/>
            <a:endParaRPr lang="fr-FR" sz="1400" dirty="0">
              <a:ea typeface="MS Mincho" pitchFamily="49" charset="-128"/>
            </a:endParaRPr>
          </a:p>
          <a:p>
            <a:pPr lvl="1" eaLnBrk="1" hangingPunct="1"/>
            <a:r>
              <a:rPr lang="fr-FR" sz="1400" dirty="0">
                <a:ea typeface="MS Mincho" pitchFamily="49" charset="-128"/>
              </a:rPr>
              <a:t> Ou &lt;choose&gt;&lt;when&gt;&lt;otherwise&gt; (équivalent du switch, case, default) :</a:t>
            </a:r>
          </a:p>
          <a:p>
            <a:pPr>
              <a:buNone/>
            </a:pPr>
            <a:endParaRPr lang="fr-FR" sz="1200" dirty="0">
              <a:solidFill>
                <a:srgbClr val="7EA2B4"/>
              </a:solidFill>
              <a:latin typeface="Consolas"/>
            </a:endParaRPr>
          </a:p>
          <a:p>
            <a:pPr>
              <a:buNone/>
            </a:pPr>
            <a:endParaRPr lang="fr-FR" sz="1200" dirty="0">
              <a:solidFill>
                <a:srgbClr val="7EA2B4"/>
              </a:solidFill>
              <a:latin typeface="Consolas"/>
            </a:endParaRPr>
          </a:p>
          <a:p>
            <a:pPr>
              <a:buNone/>
            </a:pPr>
            <a:r>
              <a:rPr lang="fr-FR" sz="1200" dirty="0">
                <a:solidFill>
                  <a:srgbClr val="7EA2B4"/>
                </a:solidFill>
                <a:latin typeface="Consolas"/>
              </a:rPr>
              <a:t>&lt;</a:t>
            </a:r>
            <a:r>
              <a:rPr lang="fr-FR" sz="1200" dirty="0" err="1">
                <a:solidFill>
                  <a:srgbClr val="D22D72"/>
                </a:solidFill>
                <a:latin typeface="Consolas"/>
              </a:rPr>
              <a:t>xsl:choose</a:t>
            </a:r>
            <a:r>
              <a:rPr lang="fr-FR" sz="1200" dirty="0">
                <a:solidFill>
                  <a:srgbClr val="7EA2B4"/>
                </a:solidFill>
                <a:latin typeface="Consolas"/>
              </a:rPr>
              <a:t>&gt;</a:t>
            </a:r>
          </a:p>
          <a:p>
            <a:pPr>
              <a:buNone/>
            </a:pPr>
            <a:r>
              <a:rPr lang="fr-FR" sz="1200" dirty="0">
                <a:solidFill>
                  <a:srgbClr val="7EA2B4"/>
                </a:solidFill>
                <a:latin typeface="Consolas"/>
              </a:rPr>
              <a:t>	&lt;</a:t>
            </a:r>
            <a:r>
              <a:rPr lang="fr-FR" sz="1200" dirty="0" err="1">
                <a:solidFill>
                  <a:srgbClr val="D22D72"/>
                </a:solidFill>
                <a:latin typeface="Consolas"/>
              </a:rPr>
              <a:t>xsl:when</a:t>
            </a:r>
            <a:r>
              <a:rPr lang="fr-FR" sz="1200" dirty="0">
                <a:solidFill>
                  <a:srgbClr val="7EA2B4"/>
                </a:solidFill>
                <a:latin typeface="Consolas"/>
              </a:rPr>
              <a:t> </a:t>
            </a:r>
            <a:r>
              <a:rPr lang="fr-FR" sz="1200" dirty="0">
                <a:solidFill>
                  <a:srgbClr val="935C25"/>
                </a:solidFill>
                <a:latin typeface="Consolas"/>
              </a:rPr>
              <a:t>test</a:t>
            </a:r>
            <a:r>
              <a:rPr lang="fr-FR" sz="1200" dirty="0">
                <a:solidFill>
                  <a:srgbClr val="7EA2B4"/>
                </a:solidFill>
                <a:latin typeface="Consolas"/>
              </a:rPr>
              <a:t>="</a:t>
            </a:r>
            <a:r>
              <a:rPr lang="fr-FR" sz="1200" dirty="0">
                <a:solidFill>
                  <a:srgbClr val="568C3B"/>
                </a:solidFill>
                <a:latin typeface="Consolas"/>
              </a:rPr>
              <a:t>prix </a:t>
            </a:r>
            <a:r>
              <a:rPr lang="fr-FR" sz="1200" dirty="0">
                <a:solidFill>
                  <a:srgbClr val="257FAD"/>
                </a:solidFill>
                <a:latin typeface="Consolas"/>
              </a:rPr>
              <a:t>&amp;</a:t>
            </a:r>
            <a:r>
              <a:rPr lang="fr-FR" sz="1200" dirty="0">
                <a:solidFill>
                  <a:srgbClr val="935C25"/>
                </a:solidFill>
                <a:latin typeface="Consolas"/>
              </a:rPr>
              <a:t>gt</a:t>
            </a:r>
            <a:r>
              <a:rPr lang="fr-FR" sz="1200" dirty="0">
                <a:solidFill>
                  <a:srgbClr val="257FAD"/>
                </a:solidFill>
                <a:latin typeface="Consolas"/>
              </a:rPr>
              <a:t>;</a:t>
            </a:r>
            <a:r>
              <a:rPr lang="fr-FR" sz="1200" dirty="0">
                <a:solidFill>
                  <a:srgbClr val="568C3B"/>
                </a:solidFill>
                <a:latin typeface="Consolas"/>
              </a:rPr>
              <a:t> 10</a:t>
            </a:r>
            <a:r>
              <a:rPr lang="fr-FR" sz="1200" dirty="0">
                <a:solidFill>
                  <a:srgbClr val="7EA2B4"/>
                </a:solidFill>
                <a:latin typeface="Consolas"/>
              </a:rPr>
              <a:t>"&gt;</a:t>
            </a:r>
          </a:p>
          <a:p>
            <a:pPr>
              <a:buNone/>
            </a:pPr>
            <a:r>
              <a:rPr lang="fr-FR" sz="1200" dirty="0">
                <a:solidFill>
                  <a:srgbClr val="7EA2B4"/>
                </a:solidFill>
                <a:latin typeface="Consolas"/>
              </a:rPr>
              <a:t>		&lt;</a:t>
            </a:r>
            <a:r>
              <a:rPr lang="fr-FR" sz="1200" dirty="0">
                <a:solidFill>
                  <a:srgbClr val="D22D72"/>
                </a:solidFill>
                <a:latin typeface="Consolas"/>
              </a:rPr>
              <a:t>td</a:t>
            </a:r>
            <a:r>
              <a:rPr lang="fr-FR" sz="1200" dirty="0">
                <a:solidFill>
                  <a:srgbClr val="7EA2B4"/>
                </a:solidFill>
                <a:latin typeface="Consolas"/>
              </a:rPr>
              <a:t> </a:t>
            </a:r>
            <a:r>
              <a:rPr lang="fr-FR" sz="1200" dirty="0" err="1">
                <a:solidFill>
                  <a:srgbClr val="935C25"/>
                </a:solidFill>
                <a:latin typeface="Consolas"/>
              </a:rPr>
              <a:t>bgcolor</a:t>
            </a:r>
            <a:r>
              <a:rPr lang="fr-FR" sz="1200" dirty="0">
                <a:solidFill>
                  <a:srgbClr val="7EA2B4"/>
                </a:solidFill>
                <a:latin typeface="Consolas"/>
              </a:rPr>
              <a:t>="</a:t>
            </a:r>
            <a:r>
              <a:rPr lang="fr-FR" sz="1200" dirty="0">
                <a:solidFill>
                  <a:srgbClr val="568C3B"/>
                </a:solidFill>
                <a:latin typeface="Consolas"/>
              </a:rPr>
              <a:t>#ff0000</a:t>
            </a:r>
            <a:r>
              <a:rPr lang="fr-FR" sz="1200" dirty="0">
                <a:solidFill>
                  <a:srgbClr val="7EA2B4"/>
                </a:solidFill>
                <a:latin typeface="Consolas"/>
              </a:rPr>
              <a:t>"&gt;&lt;</a:t>
            </a:r>
            <a:r>
              <a:rPr lang="fr-FR" sz="1200" dirty="0" err="1">
                <a:solidFill>
                  <a:srgbClr val="D22D72"/>
                </a:solidFill>
                <a:latin typeface="Consolas"/>
              </a:rPr>
              <a:t>xsl:value-of</a:t>
            </a:r>
            <a:r>
              <a:rPr lang="fr-FR" sz="1200" dirty="0">
                <a:solidFill>
                  <a:srgbClr val="7EA2B4"/>
                </a:solidFill>
                <a:latin typeface="Consolas"/>
              </a:rPr>
              <a:t> </a:t>
            </a:r>
            <a:r>
              <a:rPr lang="fr-FR" sz="1200" dirty="0">
                <a:solidFill>
                  <a:srgbClr val="935C25"/>
                </a:solidFill>
                <a:latin typeface="Consolas"/>
              </a:rPr>
              <a:t>select</a:t>
            </a:r>
            <a:r>
              <a:rPr lang="fr-FR" sz="1200" dirty="0">
                <a:solidFill>
                  <a:srgbClr val="7EA2B4"/>
                </a:solidFill>
                <a:latin typeface="Consolas"/>
              </a:rPr>
              <a:t>="</a:t>
            </a:r>
            <a:r>
              <a:rPr lang="fr-FR" sz="1200" dirty="0" err="1">
                <a:solidFill>
                  <a:srgbClr val="568C3B"/>
                </a:solidFill>
                <a:latin typeface="Consolas"/>
              </a:rPr>
              <a:t>price</a:t>
            </a:r>
            <a:r>
              <a:rPr lang="fr-FR" sz="1200" dirty="0">
                <a:solidFill>
                  <a:srgbClr val="7EA2B4"/>
                </a:solidFill>
                <a:latin typeface="Consolas"/>
              </a:rPr>
              <a:t>" /&gt;&lt;/</a:t>
            </a:r>
            <a:r>
              <a:rPr lang="fr-FR" sz="1200" dirty="0">
                <a:solidFill>
                  <a:srgbClr val="D22D72"/>
                </a:solidFill>
                <a:latin typeface="Consolas"/>
              </a:rPr>
              <a:t>td</a:t>
            </a:r>
            <a:r>
              <a:rPr lang="fr-FR" sz="1200" dirty="0">
                <a:solidFill>
                  <a:srgbClr val="7EA2B4"/>
                </a:solidFill>
                <a:latin typeface="Consolas"/>
              </a:rPr>
              <a:t>&gt;</a:t>
            </a:r>
          </a:p>
          <a:p>
            <a:pPr>
              <a:buNone/>
            </a:pPr>
            <a:r>
              <a:rPr lang="fr-FR" sz="1200" dirty="0">
                <a:solidFill>
                  <a:srgbClr val="7EA2B4"/>
                </a:solidFill>
                <a:latin typeface="Consolas"/>
              </a:rPr>
              <a:t>	&lt;/</a:t>
            </a:r>
            <a:r>
              <a:rPr lang="fr-FR" sz="1200" dirty="0" err="1">
                <a:solidFill>
                  <a:srgbClr val="D22D72"/>
                </a:solidFill>
                <a:latin typeface="Consolas"/>
              </a:rPr>
              <a:t>xsl:when</a:t>
            </a:r>
            <a:r>
              <a:rPr lang="fr-FR" sz="1200" dirty="0">
                <a:solidFill>
                  <a:srgbClr val="7EA2B4"/>
                </a:solidFill>
                <a:latin typeface="Consolas"/>
              </a:rPr>
              <a:t>&gt;</a:t>
            </a:r>
          </a:p>
          <a:p>
            <a:pPr>
              <a:buNone/>
            </a:pPr>
            <a:r>
              <a:rPr lang="fr-FR" sz="1200" dirty="0">
                <a:solidFill>
                  <a:srgbClr val="7EA2B4"/>
                </a:solidFill>
                <a:latin typeface="Consolas"/>
              </a:rPr>
              <a:t>	&lt;</a:t>
            </a:r>
            <a:r>
              <a:rPr lang="fr-FR" sz="1200" dirty="0" err="1">
                <a:solidFill>
                  <a:srgbClr val="D22D72"/>
                </a:solidFill>
                <a:latin typeface="Consolas"/>
              </a:rPr>
              <a:t>xsl:when</a:t>
            </a:r>
            <a:r>
              <a:rPr lang="fr-FR" sz="1200" dirty="0">
                <a:solidFill>
                  <a:srgbClr val="7EA2B4"/>
                </a:solidFill>
                <a:latin typeface="Consolas"/>
              </a:rPr>
              <a:t> </a:t>
            </a:r>
            <a:r>
              <a:rPr lang="fr-FR" sz="1200" dirty="0">
                <a:solidFill>
                  <a:srgbClr val="935C25"/>
                </a:solidFill>
                <a:latin typeface="Consolas"/>
              </a:rPr>
              <a:t>test</a:t>
            </a:r>
            <a:r>
              <a:rPr lang="fr-FR" sz="1200" dirty="0">
                <a:solidFill>
                  <a:srgbClr val="7EA2B4"/>
                </a:solidFill>
                <a:latin typeface="Consolas"/>
              </a:rPr>
              <a:t>="</a:t>
            </a:r>
            <a:r>
              <a:rPr lang="fr-FR" sz="1200" dirty="0" err="1">
                <a:solidFill>
                  <a:srgbClr val="568C3B"/>
                </a:solidFill>
                <a:latin typeface="Consolas"/>
              </a:rPr>
              <a:t>price</a:t>
            </a:r>
            <a:r>
              <a:rPr lang="fr-FR" sz="1200" dirty="0">
                <a:solidFill>
                  <a:srgbClr val="568C3B"/>
                </a:solidFill>
                <a:latin typeface="Consolas"/>
              </a:rPr>
              <a:t> </a:t>
            </a:r>
            <a:r>
              <a:rPr lang="fr-FR" sz="1200" dirty="0">
                <a:solidFill>
                  <a:srgbClr val="257FAD"/>
                </a:solidFill>
                <a:latin typeface="Consolas"/>
              </a:rPr>
              <a:t>&amp;</a:t>
            </a:r>
            <a:r>
              <a:rPr lang="fr-FR" sz="1200" dirty="0" err="1">
                <a:solidFill>
                  <a:srgbClr val="935C25"/>
                </a:solidFill>
                <a:latin typeface="Consolas"/>
              </a:rPr>
              <a:t>lt</a:t>
            </a:r>
            <a:r>
              <a:rPr lang="fr-FR" sz="1200" dirty="0">
                <a:solidFill>
                  <a:srgbClr val="257FAD"/>
                </a:solidFill>
                <a:latin typeface="Consolas"/>
              </a:rPr>
              <a:t>;</a:t>
            </a:r>
            <a:r>
              <a:rPr lang="fr-FR" sz="1200" dirty="0">
                <a:solidFill>
                  <a:srgbClr val="568C3B"/>
                </a:solidFill>
                <a:latin typeface="Consolas"/>
              </a:rPr>
              <a:t> 8</a:t>
            </a:r>
            <a:r>
              <a:rPr lang="fr-FR" sz="1200" dirty="0">
                <a:solidFill>
                  <a:srgbClr val="7EA2B4"/>
                </a:solidFill>
                <a:latin typeface="Consolas"/>
              </a:rPr>
              <a:t>"&gt;</a:t>
            </a:r>
          </a:p>
          <a:p>
            <a:pPr>
              <a:buNone/>
            </a:pPr>
            <a:r>
              <a:rPr lang="fr-FR" sz="1200" dirty="0">
                <a:solidFill>
                  <a:srgbClr val="7EA2B4"/>
                </a:solidFill>
                <a:latin typeface="Consolas"/>
              </a:rPr>
              <a:t>		&lt;</a:t>
            </a:r>
            <a:r>
              <a:rPr lang="fr-FR" sz="1200" dirty="0">
                <a:solidFill>
                  <a:srgbClr val="D22D72"/>
                </a:solidFill>
                <a:latin typeface="Consolas"/>
              </a:rPr>
              <a:t>td</a:t>
            </a:r>
            <a:r>
              <a:rPr lang="fr-FR" sz="1200" dirty="0">
                <a:solidFill>
                  <a:srgbClr val="7EA2B4"/>
                </a:solidFill>
                <a:latin typeface="Consolas"/>
              </a:rPr>
              <a:t> </a:t>
            </a:r>
            <a:r>
              <a:rPr lang="fr-FR" sz="1200" dirty="0" err="1">
                <a:solidFill>
                  <a:srgbClr val="935C25"/>
                </a:solidFill>
                <a:latin typeface="Consolas"/>
              </a:rPr>
              <a:t>bgcolor</a:t>
            </a:r>
            <a:r>
              <a:rPr lang="fr-FR" sz="1200" dirty="0">
                <a:solidFill>
                  <a:srgbClr val="7EA2B4"/>
                </a:solidFill>
                <a:latin typeface="Consolas"/>
              </a:rPr>
              <a:t>="</a:t>
            </a:r>
            <a:r>
              <a:rPr lang="fr-FR" sz="1200" dirty="0">
                <a:solidFill>
                  <a:srgbClr val="568C3B"/>
                </a:solidFill>
                <a:latin typeface="Consolas"/>
              </a:rPr>
              <a:t>#ffff88</a:t>
            </a:r>
            <a:r>
              <a:rPr lang="fr-FR" sz="1200" dirty="0">
                <a:solidFill>
                  <a:srgbClr val="7EA2B4"/>
                </a:solidFill>
                <a:latin typeface="Consolas"/>
              </a:rPr>
              <a:t>"&gt;&lt;</a:t>
            </a:r>
            <a:r>
              <a:rPr lang="fr-FR" sz="1200" dirty="0" err="1">
                <a:solidFill>
                  <a:srgbClr val="D22D72"/>
                </a:solidFill>
                <a:latin typeface="Consolas"/>
              </a:rPr>
              <a:t>xsl:value-of</a:t>
            </a:r>
            <a:r>
              <a:rPr lang="fr-FR" sz="1200" dirty="0">
                <a:solidFill>
                  <a:srgbClr val="7EA2B4"/>
                </a:solidFill>
                <a:latin typeface="Consolas"/>
              </a:rPr>
              <a:t> </a:t>
            </a:r>
            <a:r>
              <a:rPr lang="fr-FR" sz="1200" dirty="0">
                <a:solidFill>
                  <a:srgbClr val="935C25"/>
                </a:solidFill>
                <a:latin typeface="Consolas"/>
              </a:rPr>
              <a:t>select</a:t>
            </a:r>
            <a:r>
              <a:rPr lang="fr-FR" sz="1200" dirty="0">
                <a:solidFill>
                  <a:srgbClr val="7EA2B4"/>
                </a:solidFill>
                <a:latin typeface="Consolas"/>
              </a:rPr>
              <a:t>="</a:t>
            </a:r>
            <a:r>
              <a:rPr lang="fr-FR" sz="1200" dirty="0" err="1">
                <a:solidFill>
                  <a:srgbClr val="568C3B"/>
                </a:solidFill>
                <a:latin typeface="Consolas"/>
              </a:rPr>
              <a:t>price</a:t>
            </a:r>
            <a:r>
              <a:rPr lang="fr-FR" sz="1200" dirty="0">
                <a:solidFill>
                  <a:srgbClr val="7EA2B4"/>
                </a:solidFill>
                <a:latin typeface="Consolas"/>
              </a:rPr>
              <a:t>" /&gt;&lt;/</a:t>
            </a:r>
            <a:r>
              <a:rPr lang="fr-FR" sz="1200" dirty="0">
                <a:solidFill>
                  <a:srgbClr val="D22D72"/>
                </a:solidFill>
                <a:latin typeface="Consolas"/>
              </a:rPr>
              <a:t>td</a:t>
            </a:r>
            <a:r>
              <a:rPr lang="fr-FR" sz="1200" dirty="0">
                <a:solidFill>
                  <a:srgbClr val="7EA2B4"/>
                </a:solidFill>
                <a:latin typeface="Consolas"/>
              </a:rPr>
              <a:t>&gt;</a:t>
            </a:r>
          </a:p>
          <a:p>
            <a:pPr>
              <a:buNone/>
            </a:pPr>
            <a:r>
              <a:rPr lang="fr-FR" sz="1200" dirty="0">
                <a:solidFill>
                  <a:srgbClr val="7EA2B4"/>
                </a:solidFill>
                <a:latin typeface="Consolas"/>
              </a:rPr>
              <a:t>	&lt;/</a:t>
            </a:r>
            <a:r>
              <a:rPr lang="fr-FR" sz="1200" dirty="0" err="1">
                <a:solidFill>
                  <a:srgbClr val="D22D72"/>
                </a:solidFill>
                <a:latin typeface="Consolas"/>
              </a:rPr>
              <a:t>xsl:when</a:t>
            </a:r>
            <a:r>
              <a:rPr lang="fr-FR" sz="1200" dirty="0">
                <a:solidFill>
                  <a:srgbClr val="7EA2B4"/>
                </a:solidFill>
                <a:latin typeface="Consolas"/>
              </a:rPr>
              <a:t>&gt;</a:t>
            </a:r>
          </a:p>
          <a:p>
            <a:pPr>
              <a:buNone/>
            </a:pPr>
            <a:r>
              <a:rPr lang="fr-FR" sz="1200" dirty="0">
                <a:solidFill>
                  <a:srgbClr val="7EA2B4"/>
                </a:solidFill>
                <a:latin typeface="Consolas"/>
              </a:rPr>
              <a:t>	&lt;</a:t>
            </a:r>
            <a:r>
              <a:rPr lang="fr-FR" sz="1200" dirty="0" err="1">
                <a:solidFill>
                  <a:srgbClr val="D22D72"/>
                </a:solidFill>
                <a:latin typeface="Consolas"/>
              </a:rPr>
              <a:t>xsl:otherwise</a:t>
            </a:r>
            <a:r>
              <a:rPr lang="fr-FR" sz="1200" dirty="0">
                <a:solidFill>
                  <a:srgbClr val="7EA2B4"/>
                </a:solidFill>
                <a:latin typeface="Consolas"/>
              </a:rPr>
              <a:t>&gt;</a:t>
            </a:r>
          </a:p>
          <a:p>
            <a:pPr>
              <a:buNone/>
            </a:pPr>
            <a:r>
              <a:rPr lang="fr-FR" sz="1200" dirty="0">
                <a:solidFill>
                  <a:srgbClr val="7EA2B4"/>
                </a:solidFill>
                <a:latin typeface="Consolas"/>
              </a:rPr>
              <a:t>		&lt;</a:t>
            </a:r>
            <a:r>
              <a:rPr lang="fr-FR" sz="1200" dirty="0">
                <a:solidFill>
                  <a:srgbClr val="D22D72"/>
                </a:solidFill>
                <a:latin typeface="Consolas"/>
              </a:rPr>
              <a:t>td</a:t>
            </a:r>
            <a:r>
              <a:rPr lang="fr-FR" sz="1200" dirty="0">
                <a:solidFill>
                  <a:srgbClr val="7EA2B4"/>
                </a:solidFill>
                <a:latin typeface="Consolas"/>
              </a:rPr>
              <a:t>&gt;&lt;</a:t>
            </a:r>
            <a:r>
              <a:rPr lang="fr-FR" sz="1200" dirty="0" err="1">
                <a:solidFill>
                  <a:srgbClr val="D22D72"/>
                </a:solidFill>
                <a:latin typeface="Consolas"/>
              </a:rPr>
              <a:t>xsl:value-of</a:t>
            </a:r>
            <a:r>
              <a:rPr lang="fr-FR" sz="1200" dirty="0">
                <a:solidFill>
                  <a:srgbClr val="7EA2B4"/>
                </a:solidFill>
                <a:latin typeface="Consolas"/>
              </a:rPr>
              <a:t> </a:t>
            </a:r>
            <a:r>
              <a:rPr lang="fr-FR" sz="1200" dirty="0">
                <a:solidFill>
                  <a:srgbClr val="935C25"/>
                </a:solidFill>
                <a:latin typeface="Consolas"/>
              </a:rPr>
              <a:t>select</a:t>
            </a:r>
            <a:r>
              <a:rPr lang="fr-FR" sz="1200" dirty="0">
                <a:solidFill>
                  <a:srgbClr val="7EA2B4"/>
                </a:solidFill>
                <a:latin typeface="Consolas"/>
              </a:rPr>
              <a:t>="</a:t>
            </a:r>
            <a:r>
              <a:rPr lang="fr-FR" sz="1200" dirty="0" err="1">
                <a:solidFill>
                  <a:srgbClr val="568C3B"/>
                </a:solidFill>
                <a:latin typeface="Consolas"/>
              </a:rPr>
              <a:t>price</a:t>
            </a:r>
            <a:r>
              <a:rPr lang="fr-FR" sz="1200" dirty="0">
                <a:solidFill>
                  <a:srgbClr val="7EA2B4"/>
                </a:solidFill>
                <a:latin typeface="Consolas"/>
              </a:rPr>
              <a:t>" /&gt;&lt;/</a:t>
            </a:r>
            <a:r>
              <a:rPr lang="fr-FR" sz="1200" dirty="0">
                <a:solidFill>
                  <a:srgbClr val="D22D72"/>
                </a:solidFill>
                <a:latin typeface="Consolas"/>
              </a:rPr>
              <a:t>td</a:t>
            </a:r>
            <a:r>
              <a:rPr lang="fr-FR" sz="1200" dirty="0">
                <a:solidFill>
                  <a:srgbClr val="7EA2B4"/>
                </a:solidFill>
                <a:latin typeface="Consolas"/>
              </a:rPr>
              <a:t>&gt;</a:t>
            </a:r>
          </a:p>
          <a:p>
            <a:pPr>
              <a:buNone/>
            </a:pPr>
            <a:r>
              <a:rPr lang="fr-FR" sz="1200" dirty="0">
                <a:solidFill>
                  <a:srgbClr val="7EA2B4"/>
                </a:solidFill>
                <a:latin typeface="Consolas"/>
              </a:rPr>
              <a:t>	&lt;/</a:t>
            </a:r>
            <a:r>
              <a:rPr lang="fr-FR" sz="1200" dirty="0" err="1">
                <a:solidFill>
                  <a:srgbClr val="D22D72"/>
                </a:solidFill>
                <a:latin typeface="Consolas"/>
              </a:rPr>
              <a:t>xsl:otherwise</a:t>
            </a:r>
            <a:r>
              <a:rPr lang="fr-FR" sz="1200" dirty="0">
                <a:solidFill>
                  <a:srgbClr val="7EA2B4"/>
                </a:solidFill>
                <a:latin typeface="Consolas"/>
              </a:rPr>
              <a:t>&gt;</a:t>
            </a:r>
          </a:p>
          <a:p>
            <a:pPr>
              <a:buNone/>
            </a:pPr>
            <a:r>
              <a:rPr lang="fr-FR" sz="1200" dirty="0">
                <a:solidFill>
                  <a:srgbClr val="7EA2B4"/>
                </a:solidFill>
                <a:latin typeface="Consolas"/>
              </a:rPr>
              <a:t>&lt;/</a:t>
            </a:r>
            <a:r>
              <a:rPr lang="fr-FR" sz="1200" dirty="0" err="1">
                <a:solidFill>
                  <a:srgbClr val="D22D72"/>
                </a:solidFill>
                <a:latin typeface="Consolas"/>
              </a:rPr>
              <a:t>xsl:choose</a:t>
            </a:r>
            <a:r>
              <a:rPr lang="fr-FR" sz="1200" dirty="0">
                <a:solidFill>
                  <a:srgbClr val="7EA2B4"/>
                </a:solidFill>
                <a:latin typeface="Consolas"/>
              </a:rPr>
              <a:t>&gt;</a:t>
            </a:r>
          </a:p>
          <a:p>
            <a:pPr lvl="2">
              <a:buNone/>
            </a:pPr>
            <a:r>
              <a:rPr lang="fr-FR" sz="1000" b="1" i="1" dirty="0">
                <a:solidFill>
                  <a:srgbClr val="C00000"/>
                </a:solidFill>
                <a:ea typeface="MS Mincho" pitchFamily="49" charset="-128"/>
              </a:rPr>
              <a:t> </a:t>
            </a:r>
            <a:endParaRPr lang="fr-FR" sz="1000" dirty="0">
              <a:ea typeface="MS Mincho" pitchFamily="49" charset="-128"/>
            </a:endParaRPr>
          </a:p>
          <a:p>
            <a:pPr lvl="2" eaLnBrk="1" hangingPunct="1">
              <a:buNone/>
            </a:pPr>
            <a:endParaRPr lang="fr-FR" sz="1000" dirty="0">
              <a:ea typeface="MS Mincho" pitchFamily="49" charset="-128"/>
            </a:endParaRPr>
          </a:p>
          <a:p>
            <a:pPr lvl="2" eaLnBrk="1" hangingPunct="1">
              <a:buNone/>
            </a:pPr>
            <a:endParaRPr lang="fr-FR" sz="1000" dirty="0">
              <a:ea typeface="MS Mincho" pitchFamily="49" charset="-128"/>
            </a:endParaRPr>
          </a:p>
          <a:p>
            <a:pPr lvl="2" eaLnBrk="1" hangingPunct="1">
              <a:buNone/>
            </a:pPr>
            <a:r>
              <a:rPr lang="fr-FR" sz="1000" dirty="0">
                <a:ea typeface="MS Mincho" pitchFamily="49" charset="-128"/>
              </a:rPr>
              <a:t> </a:t>
            </a:r>
            <a:r>
              <a:rPr lang="fr-FR" sz="1000" u="sng" dirty="0">
                <a:ea typeface="MS Mincho" pitchFamily="49" charset="-128"/>
              </a:rPr>
              <a:t>Remarque :</a:t>
            </a:r>
            <a:r>
              <a:rPr lang="fr-FR" sz="1000" dirty="0">
                <a:ea typeface="MS Mincho" pitchFamily="49" charset="-128"/>
              </a:rPr>
              <a:t> les fichiers XML devant être bien formés, l'usage d'expressions conditionnelles nécessite souvent l'emploi de code redondant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181</a:t>
            </a:fld>
            <a:endParaRPr lang="fr-FR"/>
          </a:p>
        </p:txBody>
      </p:sp>
      <p:sp>
        <p:nvSpPr>
          <p:cNvPr id="151554" name="Rectangle 13"/>
          <p:cNvSpPr>
            <a:spLocks noGrp="1" noChangeArrowheads="1"/>
          </p:cNvSpPr>
          <p:nvPr>
            <p:ph type="sldNum" sz="quarter" idx="4294967295"/>
          </p:nvPr>
        </p:nvSpPr>
        <p:spPr>
          <a:xfrm>
            <a:off x="0" y="6362700"/>
            <a:ext cx="762000" cy="488950"/>
          </a:xfrm>
          <a:prstGeom prst="rect">
            <a:avLst/>
          </a:prstGeom>
          <a:noFill/>
        </p:spPr>
        <p:txBody>
          <a:bodyPr/>
          <a:lstStyle/>
          <a:p>
            <a:fld id="{AA7DAFFB-0AFA-4DE9-BA05-DE967F2D23F8}" type="slidenum">
              <a:rPr lang="fr-FR" smtClean="0"/>
              <a:pPr/>
              <a:t>181</a:t>
            </a:fld>
            <a:endParaRPr lang="fr-FR"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AutoShape 2"/>
          <p:cNvSpPr>
            <a:spLocks noGrp="1" noChangeArrowheads="1"/>
          </p:cNvSpPr>
          <p:nvPr>
            <p:ph type="title"/>
          </p:nvPr>
        </p:nvSpPr>
        <p:spPr/>
        <p:txBody>
          <a:bodyPr>
            <a:normAutofit fontScale="90000"/>
          </a:bodyPr>
          <a:lstStyle/>
          <a:p>
            <a:r>
              <a:rPr lang="fr-FR" dirty="0"/>
              <a:t>Le langage XSL-T</a:t>
            </a:r>
            <a:br>
              <a:rPr lang="fr-FR" dirty="0"/>
            </a:br>
            <a:r>
              <a:rPr lang="fr-FR" dirty="0"/>
              <a:t>	</a:t>
            </a:r>
            <a:r>
              <a:rPr lang="fr-FR" dirty="0" err="1"/>
              <a:t>xsl:for-each</a:t>
            </a:r>
            <a:r>
              <a:rPr lang="fr-FR" sz="1800" dirty="0"/>
              <a:t>, boucles &amp; traitement itératif</a:t>
            </a:r>
          </a:p>
        </p:txBody>
      </p:sp>
      <p:sp>
        <p:nvSpPr>
          <p:cNvPr id="152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Traitements itératifs (boucles)</a:t>
            </a:r>
          </a:p>
          <a:p>
            <a:pPr lvl="1" eaLnBrk="1" hangingPunct="1"/>
            <a:r>
              <a:rPr lang="fr-FR" dirty="0">
                <a:ea typeface="MS Mincho" pitchFamily="49" charset="-128"/>
              </a:rPr>
              <a:t> Pour simuler les boucles XSL-T on utilise la balise &lt;for-</a:t>
            </a:r>
            <a:r>
              <a:rPr lang="fr-FR" dirty="0" err="1">
                <a:ea typeface="MS Mincho" pitchFamily="49" charset="-128"/>
              </a:rPr>
              <a:t>each</a:t>
            </a:r>
            <a:r>
              <a:rPr lang="fr-FR" dirty="0">
                <a:ea typeface="MS Mincho" pitchFamily="49" charset="-128"/>
              </a:rPr>
              <a:t>&gt;, exemple :</a:t>
            </a:r>
          </a:p>
          <a:p>
            <a:pPr lvl="2" eaLnBrk="1" hangingPunct="1"/>
            <a:r>
              <a:rPr lang="fr-FR" dirty="0">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xsl:for-each</a:t>
            </a:r>
            <a:r>
              <a:rPr lang="fr-FR" b="1" i="1" dirty="0">
                <a:solidFill>
                  <a:srgbClr val="C00000"/>
                </a:solidFill>
                <a:ea typeface="MS Mincho" pitchFamily="49" charset="-128"/>
              </a:rPr>
              <a:t> select="groupe/personne"&gt; </a:t>
            </a:r>
            <a:r>
              <a:rPr lang="fr-FR" dirty="0">
                <a:ea typeface="MS Mincho" pitchFamily="49" charset="-128"/>
              </a:rPr>
              <a:t>traite toutes les personnes du groupe</a:t>
            </a:r>
          </a:p>
          <a:p>
            <a:pPr lvl="2" eaLnBrk="1" hangingPunct="1"/>
            <a:endParaRPr lang="fr-FR" dirty="0">
              <a:ea typeface="MS Mincho" pitchFamily="49" charset="-128"/>
            </a:endParaRPr>
          </a:p>
          <a:p>
            <a:pPr lvl="1"/>
            <a:r>
              <a:rPr lang="fr-FR" dirty="0">
                <a:ea typeface="MS Mincho" pitchFamily="49" charset="-128"/>
              </a:rPr>
              <a:t>For-</a:t>
            </a:r>
            <a:r>
              <a:rPr lang="fr-FR" dirty="0" err="1">
                <a:ea typeface="MS Mincho" pitchFamily="49" charset="-128"/>
              </a:rPr>
              <a:t>each</a:t>
            </a:r>
            <a:r>
              <a:rPr lang="fr-FR" dirty="0">
                <a:ea typeface="MS Mincho" pitchFamily="49" charset="-128"/>
              </a:rPr>
              <a:t> possède la faculté de placer le contexte actuel au nœud en cours de parcours pour les appels </a:t>
            </a:r>
            <a:r>
              <a:rPr lang="fr-FR" dirty="0" err="1">
                <a:ea typeface="MS Mincho" pitchFamily="49" charset="-128"/>
              </a:rPr>
              <a:t>Xpath</a:t>
            </a:r>
            <a:r>
              <a:rPr lang="fr-FR" dirty="0">
                <a:ea typeface="MS Mincho" pitchFamily="49" charset="-128"/>
              </a:rPr>
              <a:t> par chemins relatifs</a:t>
            </a:r>
          </a:p>
          <a:p>
            <a:pPr lvl="1"/>
            <a:endParaRPr lang="fr-FR" dirty="0">
              <a:ea typeface="MS Mincho" pitchFamily="49" charset="-128"/>
            </a:endParaRPr>
          </a:p>
          <a:p>
            <a:pPr lvl="1" eaLnBrk="1" hangingPunct="1"/>
            <a:r>
              <a:rPr lang="fr-FR" u="sng" dirty="0">
                <a:ea typeface="MS Mincho" pitchFamily="49" charset="-128"/>
              </a:rPr>
              <a:t>Rappel :</a:t>
            </a:r>
            <a:r>
              <a:rPr lang="fr-FR" dirty="0">
                <a:ea typeface="MS Mincho" pitchFamily="49" charset="-128"/>
              </a:rPr>
              <a:t> On peut aussi procéder par &lt;template match=""&gt; et &lt;</a:t>
            </a:r>
            <a:r>
              <a:rPr lang="fr-FR" dirty="0" err="1">
                <a:ea typeface="MS Mincho" pitchFamily="49" charset="-128"/>
              </a:rPr>
              <a:t>apply</a:t>
            </a:r>
            <a:r>
              <a:rPr lang="fr-FR" dirty="0">
                <a:ea typeface="MS Mincho" pitchFamily="49" charset="-128"/>
              </a:rPr>
              <a:t>-templates&gt; avec des templates nommés ou non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182</a:t>
            </a:fld>
            <a:endParaRPr lang="fr-F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 langage XSL-T</a:t>
            </a:r>
            <a:br>
              <a:rPr lang="fr-FR" dirty="0"/>
            </a:br>
            <a:r>
              <a:rPr lang="fr-FR" dirty="0"/>
              <a:t>	</a:t>
            </a:r>
            <a:r>
              <a:rPr lang="fr-FR" dirty="0" err="1"/>
              <a:t>Xsl:sort</a:t>
            </a:r>
            <a:r>
              <a:rPr lang="fr-FR" dirty="0"/>
              <a:t>, trie de branches</a:t>
            </a:r>
          </a:p>
        </p:txBody>
      </p:sp>
      <p:sp>
        <p:nvSpPr>
          <p:cNvPr id="3" name="Espace réservé du contenu 2"/>
          <p:cNvSpPr>
            <a:spLocks noGrp="1"/>
          </p:cNvSpPr>
          <p:nvPr>
            <p:ph idx="1"/>
          </p:nvPr>
        </p:nvSpPr>
        <p:spPr/>
        <p:txBody>
          <a:bodyPr>
            <a:normAutofit/>
          </a:bodyPr>
          <a:lstStyle/>
          <a:p>
            <a:r>
              <a:rPr lang="fr-FR" dirty="0">
                <a:ea typeface="MS Mincho" pitchFamily="49" charset="-128"/>
              </a:rPr>
              <a:t>XSL nous offre </a:t>
            </a:r>
            <a:r>
              <a:rPr lang="fr-FR" b="1" dirty="0">
                <a:ea typeface="MS Mincho" pitchFamily="49" charset="-128"/>
              </a:rPr>
              <a:t>dès la version 1.0 </a:t>
            </a:r>
            <a:r>
              <a:rPr lang="fr-FR" dirty="0">
                <a:ea typeface="MS Mincho" pitchFamily="49" charset="-128"/>
              </a:rPr>
              <a:t>une balise </a:t>
            </a:r>
            <a:r>
              <a:rPr lang="fr-FR" b="1" dirty="0">
                <a:ea typeface="MS Mincho" pitchFamily="49" charset="-128"/>
              </a:rPr>
              <a:t>pour trier les arbres </a:t>
            </a:r>
            <a:r>
              <a:rPr lang="fr-FR" dirty="0">
                <a:ea typeface="MS Mincho" pitchFamily="49" charset="-128"/>
              </a:rPr>
              <a:t>et permettre un parcours ordonné</a:t>
            </a:r>
          </a:p>
          <a:p>
            <a:r>
              <a:rPr lang="fr-FR" dirty="0">
                <a:ea typeface="MS Mincho" pitchFamily="49" charset="-128"/>
              </a:rPr>
              <a:t>Plusieurs modes de tri sont disponibles suivant les types de données afférentes au tri</a:t>
            </a:r>
          </a:p>
          <a:p>
            <a:endParaRPr lang="fr-FR" dirty="0">
              <a:ea typeface="MS Mincho" pitchFamily="49" charset="-128"/>
            </a:endParaRPr>
          </a:p>
          <a:p>
            <a:r>
              <a:rPr lang="fr-FR" dirty="0">
                <a:ea typeface="MS Mincho" pitchFamily="49" charset="-128"/>
              </a:rPr>
              <a:t>On peut trier les nœuds sélectionnés sur un ou plusieurs critères à l'aide de la balise &lt;</a:t>
            </a:r>
            <a:r>
              <a:rPr lang="fr-FR" b="1" dirty="0" err="1">
                <a:ea typeface="MS Mincho" pitchFamily="49" charset="-128"/>
              </a:rPr>
              <a:t>xsl:sort</a:t>
            </a:r>
            <a:r>
              <a:rPr lang="fr-FR" dirty="0">
                <a:ea typeface="MS Mincho" pitchFamily="49" charset="-128"/>
              </a:rPr>
              <a:t>&gt;. On peut trier sur plusieurs champs en mettant plusieurs &lt;sort&gt;</a:t>
            </a:r>
          </a:p>
          <a:p>
            <a:endParaRPr lang="fr-FR" dirty="0">
              <a:ea typeface="MS Mincho" pitchFamily="49" charset="-128"/>
            </a:endParaRPr>
          </a:p>
          <a:p>
            <a:pPr lvl="2">
              <a:buNone/>
            </a:pPr>
            <a:endParaRPr lang="fr-FR" b="1" i="1" dirty="0">
              <a:solidFill>
                <a:srgbClr val="C00000"/>
              </a:solidFill>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183</a:t>
            </a:fld>
            <a:endParaRPr lang="fr-F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AutoShape 2"/>
          <p:cNvSpPr>
            <a:spLocks noGrp="1" noChangeArrowheads="1"/>
          </p:cNvSpPr>
          <p:nvPr>
            <p:ph type="title"/>
          </p:nvPr>
        </p:nvSpPr>
        <p:spPr/>
        <p:txBody>
          <a:bodyPr>
            <a:normAutofit fontScale="90000"/>
          </a:bodyPr>
          <a:lstStyle/>
          <a:p>
            <a:r>
              <a:rPr lang="fr-FR" dirty="0"/>
              <a:t>Le langage XSL-T</a:t>
            </a:r>
            <a:br>
              <a:rPr lang="fr-FR" dirty="0"/>
            </a:br>
            <a:r>
              <a:rPr lang="fr-FR" dirty="0"/>
              <a:t> </a:t>
            </a:r>
            <a:r>
              <a:rPr lang="fr-FR" dirty="0" err="1"/>
              <a:t>xsl:import</a:t>
            </a:r>
            <a:r>
              <a:rPr lang="fr-FR" dirty="0"/>
              <a:t>, </a:t>
            </a:r>
            <a:r>
              <a:rPr lang="fr-FR" dirty="0" err="1"/>
              <a:t>xsl:include</a:t>
            </a:r>
            <a:endParaRPr lang="fr-FR" dirty="0"/>
          </a:p>
        </p:txBody>
      </p:sp>
      <p:sp>
        <p:nvSpPr>
          <p:cNvPr id="155652" name="Rectangle 3"/>
          <p:cNvSpPr>
            <a:spLocks noGrp="1" noChangeArrowheads="1"/>
          </p:cNvSpPr>
          <p:nvPr>
            <p:ph idx="1"/>
          </p:nvPr>
        </p:nvSpPr>
        <p:spPr/>
        <p:txBody>
          <a:bodyPr>
            <a:normAutofit/>
          </a:bodyPr>
          <a:lstStyle/>
          <a:p>
            <a:r>
              <a:rPr lang="fr-FR" dirty="0" err="1"/>
              <a:t>Modularisation</a:t>
            </a:r>
            <a:r>
              <a:rPr lang="fr-FR" dirty="0"/>
              <a:t> via la balise &lt;import&gt;,&lt;</a:t>
            </a:r>
            <a:r>
              <a:rPr lang="fr-FR" dirty="0" err="1"/>
              <a:t>include</a:t>
            </a:r>
            <a:r>
              <a:rPr lang="fr-FR" dirty="0"/>
              <a:t>&gt;</a:t>
            </a:r>
          </a:p>
          <a:p>
            <a:pPr>
              <a:buNone/>
            </a:pPr>
            <a:r>
              <a:rPr lang="fr-FR" sz="1800" dirty="0">
                <a:cs typeface="Courier New" pitchFamily="49" charset="0"/>
              </a:rPr>
              <a:t>	on peut importer du </a:t>
            </a:r>
            <a:r>
              <a:rPr lang="fr-FR" sz="1800" dirty="0" err="1">
                <a:cs typeface="Courier New" pitchFamily="49" charset="0"/>
              </a:rPr>
              <a:t>xsl</a:t>
            </a:r>
            <a:r>
              <a:rPr lang="fr-FR" sz="1800" dirty="0">
                <a:cs typeface="Courier New" pitchFamily="49" charset="0"/>
              </a:rPr>
              <a:t> (ex: bibliothèques de templates nommés et paramétrés, avec liste de paramètres). Il existe 2 manières de déclarer du contenu </a:t>
            </a:r>
            <a:r>
              <a:rPr lang="fr-FR" sz="1800" dirty="0" err="1">
                <a:cs typeface="Courier New" pitchFamily="49" charset="0"/>
              </a:rPr>
              <a:t>xsl</a:t>
            </a:r>
            <a:r>
              <a:rPr lang="fr-FR" sz="1800" dirty="0">
                <a:cs typeface="Courier New" pitchFamily="49" charset="0"/>
              </a:rPr>
              <a:t> externe à la page en cours, l’import et l’include. Ces 2 méthodes ont une légère nuance de fonctionnement</a:t>
            </a:r>
          </a:p>
          <a:p>
            <a:pPr>
              <a:buNone/>
            </a:pPr>
            <a:r>
              <a:rPr lang="fr-FR" sz="1800" dirty="0">
                <a:cs typeface="Courier New" pitchFamily="49" charset="0"/>
              </a:rPr>
              <a:t> </a:t>
            </a:r>
          </a:p>
          <a:p>
            <a:pPr lvl="1"/>
            <a:r>
              <a:rPr lang="fr-FR" sz="2000" b="1" dirty="0">
                <a:cs typeface="Courier New" pitchFamily="49" charset="0"/>
              </a:rPr>
              <a:t>Import : </a:t>
            </a:r>
            <a:r>
              <a:rPr lang="fr-FR" sz="1600" dirty="0">
                <a:cs typeface="Courier New" pitchFamily="49" charset="0"/>
              </a:rPr>
              <a:t>Priorité basse, en cas de conflit, les éléments définis dans la feuille appelante restent prioritaires</a:t>
            </a:r>
            <a:endParaRPr lang="fr-FR" sz="2000" dirty="0">
              <a:cs typeface="Courier New" pitchFamily="49" charset="0"/>
            </a:endParaRPr>
          </a:p>
          <a:p>
            <a:pPr lvl="2"/>
            <a:r>
              <a:rPr lang="fr-FR" sz="2000" dirty="0">
                <a:cs typeface="Courier New" pitchFamily="49" charset="0"/>
              </a:rPr>
              <a:t>Ex import  : </a:t>
            </a:r>
            <a:r>
              <a:rPr lang="fr-FR" sz="2200" dirty="0">
                <a:cs typeface="Courier New" pitchFamily="49" charset="0"/>
              </a:rPr>
              <a:t>	</a:t>
            </a:r>
          </a:p>
          <a:p>
            <a:pPr lvl="2">
              <a:buNone/>
            </a:pPr>
            <a:endParaRPr lang="fr-FR" sz="2200" b="1" i="1" dirty="0">
              <a:solidFill>
                <a:srgbClr val="C00000"/>
              </a:solidFill>
              <a:cs typeface="Courier New" pitchFamily="49" charset="0"/>
            </a:endParaRPr>
          </a:p>
          <a:p>
            <a:pPr lvl="2">
              <a:buNone/>
            </a:pPr>
            <a:endParaRPr lang="fr-FR" sz="2200" b="1" i="1" dirty="0">
              <a:solidFill>
                <a:srgbClr val="C00000"/>
              </a:solidFill>
              <a:cs typeface="Courier New" pitchFamily="49" charset="0"/>
            </a:endParaRPr>
          </a:p>
          <a:p>
            <a:pPr lvl="1"/>
            <a:r>
              <a:rPr lang="fr-FR" sz="2000" b="1" dirty="0">
                <a:cs typeface="Courier New" pitchFamily="49" charset="0"/>
              </a:rPr>
              <a:t>Include :</a:t>
            </a:r>
            <a:r>
              <a:rPr lang="fr-FR" sz="2000" dirty="0">
                <a:cs typeface="Courier New" pitchFamily="49" charset="0"/>
              </a:rPr>
              <a:t> </a:t>
            </a:r>
            <a:r>
              <a:rPr lang="fr-FR" sz="1600" dirty="0">
                <a:cs typeface="Courier New" pitchFamily="49" charset="0"/>
              </a:rPr>
              <a:t>Priorité haute en cas de conflit, la feuille appelée sera prioritaire</a:t>
            </a:r>
            <a:endParaRPr lang="fr-FR" sz="2000" b="1" i="1" dirty="0">
              <a:solidFill>
                <a:srgbClr val="C00000"/>
              </a:solidFill>
            </a:endParaRPr>
          </a:p>
          <a:p>
            <a:pPr lvl="2"/>
            <a:r>
              <a:rPr lang="fr-FR" sz="2000" dirty="0">
                <a:cs typeface="Courier New" pitchFamily="49" charset="0"/>
              </a:rPr>
              <a:t>Ex include : </a:t>
            </a:r>
            <a:r>
              <a:rPr lang="fr-FR" dirty="0">
                <a:cs typeface="Courier New" pitchFamily="49" charset="0"/>
              </a:rPr>
              <a:t>	</a:t>
            </a:r>
          </a:p>
          <a:p>
            <a:pPr lvl="2"/>
            <a:endParaRPr lang="fr-FR" b="1" i="1" dirty="0">
              <a:solidFill>
                <a:srgbClr val="C00000"/>
              </a:solidFill>
            </a:endParaRPr>
          </a:p>
          <a:p>
            <a:pPr lvl="2"/>
            <a:endParaRPr lang="fr-FR" b="1" i="1" dirty="0">
              <a:solidFill>
                <a:srgbClr val="C00000"/>
              </a:solidFill>
            </a:endParaRPr>
          </a:p>
          <a:p>
            <a:endParaRPr lang="fr-FR" dirty="0"/>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184</a:t>
            </a:fld>
            <a:endParaRPr lang="fr-FR"/>
          </a:p>
        </p:txBody>
      </p:sp>
      <p:sp>
        <p:nvSpPr>
          <p:cNvPr id="5" name="ZoneTexte 4"/>
          <p:cNvSpPr txBox="1"/>
          <p:nvPr/>
        </p:nvSpPr>
        <p:spPr>
          <a:xfrm>
            <a:off x="2051720" y="4357694"/>
            <a:ext cx="452880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b="1" i="1" dirty="0">
                <a:cs typeface="Courier New" pitchFamily="49" charset="0"/>
              </a:rPr>
              <a:t>&lt;</a:t>
            </a:r>
            <a:r>
              <a:rPr lang="fr-FR" b="1" i="1" dirty="0" err="1">
                <a:cs typeface="Courier New" pitchFamily="49" charset="0"/>
              </a:rPr>
              <a:t>xsl:import</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
        <p:nvSpPr>
          <p:cNvPr id="7" name="ZoneTexte 6"/>
          <p:cNvSpPr txBox="1"/>
          <p:nvPr/>
        </p:nvSpPr>
        <p:spPr>
          <a:xfrm>
            <a:off x="2051720" y="5857892"/>
            <a:ext cx="459773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b="1" i="1" dirty="0">
                <a:cs typeface="Courier New" pitchFamily="49" charset="0"/>
              </a:rPr>
              <a:t>&lt;</a:t>
            </a:r>
            <a:r>
              <a:rPr lang="fr-FR" b="1" i="1" dirty="0" err="1">
                <a:cs typeface="Courier New" pitchFamily="49" charset="0"/>
              </a:rPr>
              <a:t>xsl:include</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 langage XSL-T Fonctions</a:t>
            </a:r>
            <a:endParaRPr lang="en-US" dirty="0"/>
          </a:p>
        </p:txBody>
      </p:sp>
      <p:sp>
        <p:nvSpPr>
          <p:cNvPr id="3" name="Espace réservé du contenu 2"/>
          <p:cNvSpPr>
            <a:spLocks noGrp="1"/>
          </p:cNvSpPr>
          <p:nvPr>
            <p:ph idx="1"/>
          </p:nvPr>
        </p:nvSpPr>
        <p:spPr/>
        <p:txBody>
          <a:bodyPr>
            <a:normAutofit fontScale="70000" lnSpcReduction="20000"/>
          </a:bodyPr>
          <a:lstStyle/>
          <a:p>
            <a:r>
              <a:rPr lang="fr-FR" dirty="0"/>
              <a:t>Les fonctions pour XSLT</a:t>
            </a:r>
          </a:p>
          <a:p>
            <a:pPr lvl="1"/>
            <a:endParaRPr lang="fr-FR" b="1" dirty="0"/>
          </a:p>
          <a:p>
            <a:pPr lvl="1"/>
            <a:r>
              <a:rPr lang="fr-FR" b="1" dirty="0"/>
              <a:t>curent</a:t>
            </a:r>
            <a:r>
              <a:rPr lang="fr-FR" dirty="0"/>
              <a:t>() renvoie le nœud courant</a:t>
            </a:r>
          </a:p>
          <a:p>
            <a:pPr lvl="1"/>
            <a:endParaRPr lang="fr-FR" b="1" dirty="0"/>
          </a:p>
          <a:p>
            <a:pPr lvl="1"/>
            <a:endParaRPr lang="fr-FR" b="1" dirty="0"/>
          </a:p>
          <a:p>
            <a:pPr lvl="1"/>
            <a:r>
              <a:rPr lang="fr-FR" b="1" dirty="0"/>
              <a:t>document</a:t>
            </a:r>
            <a:r>
              <a:rPr lang="fr-FR" dirty="0"/>
              <a:t>(‘doc.xml’[,</a:t>
            </a:r>
            <a:r>
              <a:rPr lang="fr-FR" dirty="0" err="1"/>
              <a:t>NodeSet</a:t>
            </a:r>
            <a:r>
              <a:rPr lang="fr-FR" dirty="0"/>
              <a:t>]) renvoie le nœud racine ou </a:t>
            </a:r>
            <a:r>
              <a:rPr lang="fr-FR" dirty="0" err="1"/>
              <a:t>nodeset</a:t>
            </a:r>
            <a:r>
              <a:rPr lang="fr-FR" dirty="0"/>
              <a:t> du document doc.xml</a:t>
            </a:r>
          </a:p>
          <a:p>
            <a:pPr lvl="1"/>
            <a:endParaRPr lang="fr-FR" dirty="0"/>
          </a:p>
          <a:p>
            <a:pPr lvl="1"/>
            <a:endParaRPr lang="fr-FR" b="1" dirty="0"/>
          </a:p>
          <a:p>
            <a:pPr lvl="1"/>
            <a:r>
              <a:rPr lang="fr-FR" b="1" dirty="0" err="1"/>
              <a:t>element</a:t>
            </a:r>
            <a:r>
              <a:rPr lang="fr-FR" b="1" dirty="0"/>
              <a:t>-</a:t>
            </a:r>
            <a:r>
              <a:rPr lang="fr-FR" b="1" dirty="0" err="1"/>
              <a:t>avaible</a:t>
            </a:r>
            <a:r>
              <a:rPr lang="fr-FR" dirty="0"/>
              <a:t>(</a:t>
            </a:r>
            <a:r>
              <a:rPr lang="fr-FR" dirty="0" err="1"/>
              <a:t>str</a:t>
            </a:r>
            <a:r>
              <a:rPr lang="fr-FR" dirty="0"/>
              <a:t>) renvoie vrai si le processor prend en charge la balise nommée par </a:t>
            </a:r>
            <a:r>
              <a:rPr lang="fr-FR" dirty="0" err="1"/>
              <a:t>str</a:t>
            </a:r>
            <a:endParaRPr lang="fr-FR" dirty="0"/>
          </a:p>
          <a:p>
            <a:pPr lvl="5"/>
            <a:endParaRPr lang="fr-FR" dirty="0"/>
          </a:p>
          <a:p>
            <a:pPr lvl="5"/>
            <a:endParaRPr lang="fr-FR" b="1" dirty="0"/>
          </a:p>
          <a:p>
            <a:pPr lvl="5"/>
            <a:endParaRPr lang="fr-FR" b="1" dirty="0"/>
          </a:p>
          <a:p>
            <a:pPr lvl="5"/>
            <a:endParaRPr lang="fr-FR" b="1" dirty="0"/>
          </a:p>
          <a:p>
            <a:pPr lvl="5"/>
            <a:endParaRPr lang="fr-FR" b="1" dirty="0"/>
          </a:p>
          <a:p>
            <a:pPr lvl="5"/>
            <a:endParaRPr lang="fr-FR" b="1" dirty="0"/>
          </a:p>
          <a:p>
            <a:pPr lvl="5"/>
            <a:r>
              <a:rPr lang="fr-FR" b="1" dirty="0" err="1"/>
              <a:t>function</a:t>
            </a:r>
            <a:r>
              <a:rPr lang="fr-FR" b="1" dirty="0"/>
              <a:t>-</a:t>
            </a:r>
            <a:r>
              <a:rPr lang="fr-FR" b="1" dirty="0" err="1"/>
              <a:t>avaible</a:t>
            </a:r>
            <a:r>
              <a:rPr lang="fr-FR" dirty="0"/>
              <a:t>(</a:t>
            </a:r>
            <a:r>
              <a:rPr lang="fr-FR" dirty="0" err="1"/>
              <a:t>str</a:t>
            </a:r>
            <a:r>
              <a:rPr lang="fr-FR" dirty="0"/>
              <a:t>) idem que </a:t>
            </a:r>
            <a:r>
              <a:rPr lang="fr-FR" dirty="0" err="1"/>
              <a:t>element</a:t>
            </a:r>
            <a:r>
              <a:rPr lang="fr-FR" dirty="0"/>
              <a:t>-</a:t>
            </a:r>
            <a:r>
              <a:rPr lang="fr-FR" dirty="0" err="1"/>
              <a:t>avaible</a:t>
            </a:r>
            <a:r>
              <a:rPr lang="fr-FR" dirty="0"/>
              <a:t> mais pour les fonctions</a:t>
            </a:r>
          </a:p>
          <a:p>
            <a:pPr lvl="1"/>
            <a:r>
              <a:rPr lang="fr-FR" b="1" dirty="0" err="1"/>
              <a:t>generate</a:t>
            </a:r>
            <a:r>
              <a:rPr lang="fr-FR" b="1" dirty="0"/>
              <a:t>-id</a:t>
            </a:r>
            <a:r>
              <a:rPr lang="fr-FR" dirty="0"/>
              <a:t>(</a:t>
            </a:r>
            <a:r>
              <a:rPr lang="fr-FR" dirty="0" err="1"/>
              <a:t>NodeSet</a:t>
            </a:r>
            <a:r>
              <a:rPr lang="fr-FR" dirty="0"/>
              <a:t>) permet de générer un id unique pour le </a:t>
            </a:r>
            <a:r>
              <a:rPr lang="fr-FR" dirty="0" err="1"/>
              <a:t>NodeSet</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185</a:t>
            </a:fld>
            <a:endParaRPr lang="fr-FR"/>
          </a:p>
        </p:txBody>
      </p:sp>
      <p:sp>
        <p:nvSpPr>
          <p:cNvPr id="5" name="Rectangle 4"/>
          <p:cNvSpPr/>
          <p:nvPr/>
        </p:nvSpPr>
        <p:spPr>
          <a:xfrm>
            <a:off x="2555776" y="2202248"/>
            <a:ext cx="4176464"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5"/>
            <a:r>
              <a:rPr lang="fr-FR" i="1" dirty="0"/>
              <a:t>&lt;</a:t>
            </a:r>
            <a:r>
              <a:rPr lang="fr-FR" i="1" dirty="0" err="1"/>
              <a:t>xsl:value-of</a:t>
            </a:r>
            <a:r>
              <a:rPr lang="fr-FR" i="1" dirty="0"/>
              <a:t> select="</a:t>
            </a:r>
            <a:r>
              <a:rPr lang="fr-FR" b="1" i="1" dirty="0" err="1"/>
              <a:t>current</a:t>
            </a:r>
            <a:r>
              <a:rPr lang="fr-FR" i="1" dirty="0"/>
              <a:t>()"/&gt;</a:t>
            </a:r>
          </a:p>
        </p:txBody>
      </p:sp>
      <p:sp>
        <p:nvSpPr>
          <p:cNvPr id="6" name="Rectangle 5"/>
          <p:cNvSpPr/>
          <p:nvPr/>
        </p:nvSpPr>
        <p:spPr>
          <a:xfrm>
            <a:off x="1475656" y="3345084"/>
            <a:ext cx="6768752"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5"/>
            <a:r>
              <a:rPr lang="fr-FR" i="1" dirty="0">
                <a:solidFill>
                  <a:schemeClr val="tx1"/>
                </a:solidFill>
              </a:rPr>
              <a:t>&lt;</a:t>
            </a:r>
            <a:r>
              <a:rPr lang="fr-FR" i="1" dirty="0" err="1">
                <a:solidFill>
                  <a:schemeClr val="tx1"/>
                </a:solidFill>
              </a:rPr>
              <a:t>xsl:value-of</a:t>
            </a:r>
            <a:r>
              <a:rPr lang="fr-FR" i="1" dirty="0">
                <a:solidFill>
                  <a:schemeClr val="tx1"/>
                </a:solidFill>
              </a:rPr>
              <a:t> select="</a:t>
            </a:r>
            <a:r>
              <a:rPr lang="fr-FR" b="1" i="1" dirty="0">
                <a:solidFill>
                  <a:schemeClr val="tx1"/>
                </a:solidFill>
              </a:rPr>
              <a:t>document</a:t>
            </a:r>
            <a:r>
              <a:rPr lang="fr-FR" i="1" dirty="0">
                <a:solidFill>
                  <a:schemeClr val="tx1"/>
                </a:solidFill>
              </a:rPr>
              <a:t>(‘doc.xml‘[, </a:t>
            </a:r>
            <a:r>
              <a:rPr lang="fr-FR" i="1" dirty="0" err="1">
                <a:solidFill>
                  <a:schemeClr val="tx1"/>
                </a:solidFill>
              </a:rPr>
              <a:t>NodeSet</a:t>
            </a:r>
            <a:r>
              <a:rPr lang="fr-FR" i="1" dirty="0">
                <a:solidFill>
                  <a:schemeClr val="tx1"/>
                </a:solidFill>
              </a:rPr>
              <a:t>]) "/&gt;</a:t>
            </a:r>
          </a:p>
        </p:txBody>
      </p:sp>
      <p:sp>
        <p:nvSpPr>
          <p:cNvPr id="7" name="Rectangle 6"/>
          <p:cNvSpPr/>
          <p:nvPr/>
        </p:nvSpPr>
        <p:spPr>
          <a:xfrm>
            <a:off x="1979712" y="4434496"/>
            <a:ext cx="529356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5"/>
            <a:r>
              <a:rPr lang="fr-FR" i="1" dirty="0">
                <a:solidFill>
                  <a:schemeClr val="tx1"/>
                </a:solidFill>
              </a:rPr>
              <a:t>&lt;</a:t>
            </a:r>
            <a:r>
              <a:rPr lang="fr-FR" i="1" dirty="0" err="1">
                <a:solidFill>
                  <a:schemeClr val="tx1"/>
                </a:solidFill>
              </a:rPr>
              <a:t>xsl:if</a:t>
            </a:r>
            <a:r>
              <a:rPr lang="fr-FR" i="1" dirty="0">
                <a:solidFill>
                  <a:schemeClr val="tx1"/>
                </a:solidFill>
              </a:rPr>
              <a:t> test=“</a:t>
            </a:r>
            <a:r>
              <a:rPr lang="fr-FR" b="1" i="1" dirty="0" err="1">
                <a:solidFill>
                  <a:schemeClr val="tx1"/>
                </a:solidFill>
              </a:rPr>
              <a:t>element</a:t>
            </a:r>
            <a:r>
              <a:rPr lang="fr-FR" b="1" i="1" dirty="0">
                <a:solidFill>
                  <a:schemeClr val="tx1"/>
                </a:solidFill>
              </a:rPr>
              <a:t>-</a:t>
            </a:r>
            <a:r>
              <a:rPr lang="fr-FR" b="1" i="1" dirty="0" err="1">
                <a:solidFill>
                  <a:schemeClr val="tx1"/>
                </a:solidFill>
              </a:rPr>
              <a:t>avaible</a:t>
            </a:r>
            <a:r>
              <a:rPr lang="fr-FR" i="1" dirty="0">
                <a:solidFill>
                  <a:schemeClr val="tx1"/>
                </a:solidFill>
              </a:rPr>
              <a:t>(‘</a:t>
            </a:r>
            <a:r>
              <a:rPr lang="fr-FR" i="1" dirty="0" err="1">
                <a:solidFill>
                  <a:schemeClr val="tx1"/>
                </a:solidFill>
              </a:rPr>
              <a:t>xsl:delete</a:t>
            </a:r>
            <a:r>
              <a:rPr lang="fr-FR" i="1" dirty="0">
                <a:solidFill>
                  <a:schemeClr val="tx1"/>
                </a:solidFill>
              </a:rPr>
              <a:t>’)”&gt;</a:t>
            </a:r>
          </a:p>
          <a:p>
            <a:pPr marL="95250" lvl="8">
              <a:buNone/>
            </a:pPr>
            <a:r>
              <a:rPr lang="fr-FR" i="1" dirty="0">
                <a:solidFill>
                  <a:schemeClr val="tx1"/>
                </a:solidFill>
              </a:rPr>
              <a:t>	Prise en charge du </a:t>
            </a:r>
            <a:r>
              <a:rPr lang="fr-FR" i="1" dirty="0" err="1">
                <a:solidFill>
                  <a:schemeClr val="tx1"/>
                </a:solidFill>
              </a:rPr>
              <a:t>xsl:delete</a:t>
            </a:r>
            <a:endParaRPr lang="fr-FR" i="1" dirty="0">
              <a:solidFill>
                <a:schemeClr val="tx1"/>
              </a:solidFill>
            </a:endParaRPr>
          </a:p>
          <a:p>
            <a:pPr marL="95250" lvl="8">
              <a:buNone/>
            </a:pPr>
            <a:r>
              <a:rPr lang="fr-FR" i="1" dirty="0">
                <a:solidFill>
                  <a:schemeClr val="tx1"/>
                </a:solidFill>
              </a:rPr>
              <a:t>   &lt;/</a:t>
            </a:r>
            <a:r>
              <a:rPr lang="fr-FR" i="1" dirty="0" err="1">
                <a:solidFill>
                  <a:schemeClr val="tx1"/>
                </a:solidFill>
              </a:rPr>
              <a:t>xsl:if</a:t>
            </a:r>
            <a:r>
              <a:rPr lang="fr-FR" i="1" dirty="0">
                <a:solidFill>
                  <a:schemeClr val="tx1"/>
                </a:solidFill>
              </a:rPr>
              <a:t>&gt;</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 langage XSL-T</a:t>
            </a:r>
            <a:br>
              <a:rPr lang="fr-FR" dirty="0"/>
            </a:br>
            <a:r>
              <a:rPr lang="fr-FR" dirty="0"/>
              <a:t>	 XSL Applications courante</a:t>
            </a:r>
          </a:p>
        </p:txBody>
      </p:sp>
      <p:sp>
        <p:nvSpPr>
          <p:cNvPr id="3" name="Espace réservé du contenu 2"/>
          <p:cNvSpPr>
            <a:spLocks noGrp="1"/>
          </p:cNvSpPr>
          <p:nvPr>
            <p:ph idx="1"/>
          </p:nvPr>
        </p:nvSpPr>
        <p:spPr/>
        <p:txBody>
          <a:bodyPr>
            <a:normAutofit fontScale="85000" lnSpcReduction="20000"/>
          </a:bodyPr>
          <a:lstStyle/>
          <a:p>
            <a:r>
              <a:rPr lang="fr-FR" dirty="0"/>
              <a:t>Il est très courant que plusieurs fichiers xml soient nécessaires au traitement </a:t>
            </a:r>
            <a:r>
              <a:rPr lang="fr-FR" dirty="0" err="1"/>
              <a:t>xsl</a:t>
            </a:r>
            <a:r>
              <a:rPr lang="fr-FR" dirty="0"/>
              <a:t> que vous souhaiterez effectuer. Ex: liste d’éléments faisant référence à des éléments présents sur un autre fichier xml que celui chargé</a:t>
            </a:r>
          </a:p>
          <a:p>
            <a:endParaRPr lang="fr-FR" dirty="0"/>
          </a:p>
          <a:p>
            <a:r>
              <a:rPr lang="fr-FR" dirty="0"/>
              <a:t>Pour garder un coté logique a l’appel de transformation nous allons dissocié les données en plusieurs types les fichiers xml :</a:t>
            </a:r>
          </a:p>
          <a:p>
            <a:pPr lvl="3"/>
            <a:r>
              <a:rPr lang="fr-FR" dirty="0"/>
              <a:t>Données référencées</a:t>
            </a:r>
          </a:p>
          <a:p>
            <a:pPr lvl="3"/>
            <a:r>
              <a:rPr lang="fr-FR" dirty="0"/>
              <a:t>Document d’appel unique</a:t>
            </a:r>
          </a:p>
          <a:p>
            <a:pPr lvl="3"/>
            <a:endParaRPr lang="fr-FR" dirty="0"/>
          </a:p>
          <a:p>
            <a:r>
              <a:rPr lang="fr-FR" dirty="0"/>
              <a:t>Dans le </a:t>
            </a:r>
            <a:r>
              <a:rPr lang="fr-FR" dirty="0" err="1"/>
              <a:t>xsl</a:t>
            </a:r>
            <a:r>
              <a:rPr lang="fr-FR" dirty="0"/>
              <a:t> nous accéderons aux nœuds grâce au document(uriXmlLocation.xml) qui nous place a la racine du document placé à </a:t>
            </a:r>
            <a:r>
              <a:rPr lang="fr-FR" dirty="0" err="1"/>
              <a:t>uriXmlLocation</a:t>
            </a:r>
            <a:endParaRPr lang="fr-FR" dirty="0"/>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186</a:t>
            </a:fld>
            <a:endParaRPr lang="fr-F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3600" dirty="0"/>
              <a:t>Le langage XSL-T</a:t>
            </a:r>
            <a:br>
              <a:rPr lang="fr-FR" sz="3600" dirty="0"/>
            </a:br>
            <a:r>
              <a:rPr lang="fr-FR" sz="2400" dirty="0"/>
              <a:t>	</a:t>
            </a:r>
            <a:r>
              <a:rPr lang="fr-FR" sz="2000" dirty="0"/>
              <a:t>XSL Applications courante conversion de base</a:t>
            </a:r>
            <a:endParaRPr lang="fr-FR" sz="3600" dirty="0"/>
          </a:p>
        </p:txBody>
      </p:sp>
      <p:sp>
        <p:nvSpPr>
          <p:cNvPr id="3" name="Espace réservé du contenu 2"/>
          <p:cNvSpPr>
            <a:spLocks noGrp="1"/>
          </p:cNvSpPr>
          <p:nvPr>
            <p:ph idx="1"/>
          </p:nvPr>
        </p:nvSpPr>
        <p:spPr/>
        <p:txBody>
          <a:bodyPr>
            <a:normAutofit fontScale="92500" lnSpcReduction="10000"/>
          </a:bodyPr>
          <a:lstStyle/>
          <a:p>
            <a:r>
              <a:rPr lang="fr-FR" dirty="0"/>
              <a:t>Transformation de structure xml</a:t>
            </a:r>
            <a:r>
              <a:rPr lang="fr-FR" dirty="0">
                <a:sym typeface="Wingdings" pitchFamily="2" charset="2"/>
              </a:rPr>
              <a:t>rss</a:t>
            </a:r>
          </a:p>
          <a:p>
            <a:endParaRPr lang="fr-FR" dirty="0">
              <a:sym typeface="Wingdings" pitchFamily="2" charset="2"/>
            </a:endParaRPr>
          </a:p>
          <a:p>
            <a:r>
              <a:rPr lang="fr-FR" dirty="0">
                <a:sym typeface="Wingdings" pitchFamily="2" charset="2"/>
              </a:rPr>
              <a:t>Imaginons 2 bases de données contenant les mêmes données mais avec une structure différente, auxquelles nous voulons permettre l’intégration par xml des données de l’un vers l’autre et inversement.</a:t>
            </a:r>
          </a:p>
          <a:p>
            <a:endParaRPr lang="fr-FR" dirty="0">
              <a:sym typeface="Wingdings" pitchFamily="2" charset="2"/>
            </a:endParaRPr>
          </a:p>
          <a:p>
            <a:r>
              <a:rPr lang="fr-FR" dirty="0">
                <a:sym typeface="Wingdings" pitchFamily="2" charset="2"/>
              </a:rPr>
              <a:t>Les balises suivantes remplissent cette mission </a:t>
            </a:r>
          </a:p>
          <a:p>
            <a:pPr lvl="2"/>
            <a:r>
              <a:rPr lang="fr-FR" b="1" dirty="0" err="1">
                <a:sym typeface="Wingdings" pitchFamily="2" charset="2"/>
              </a:rPr>
              <a:t>Xsl:element</a:t>
            </a:r>
            <a:r>
              <a:rPr lang="fr-FR" dirty="0">
                <a:sym typeface="Wingdings" pitchFamily="2" charset="2"/>
              </a:rPr>
              <a:t> : permet de créer une balise de sortie en ne se souciant ni de l’ouverture,  ni de la fermeture</a:t>
            </a:r>
          </a:p>
          <a:p>
            <a:pPr lvl="2"/>
            <a:r>
              <a:rPr lang="fr-FR" b="1" dirty="0" err="1">
                <a:sym typeface="Wingdings" pitchFamily="2" charset="2"/>
              </a:rPr>
              <a:t>Xsl:attribut</a:t>
            </a:r>
            <a:r>
              <a:rPr lang="fr-FR" dirty="0">
                <a:sym typeface="Wingdings" pitchFamily="2" charset="2"/>
              </a:rPr>
              <a:t> : (enfant de </a:t>
            </a:r>
            <a:r>
              <a:rPr lang="fr-FR" dirty="0" err="1">
                <a:sym typeface="Wingdings" pitchFamily="2" charset="2"/>
              </a:rPr>
              <a:t>xs:element</a:t>
            </a:r>
            <a:r>
              <a:rPr lang="fr-FR" dirty="0">
                <a:sym typeface="Wingdings" pitchFamily="2" charset="2"/>
              </a:rPr>
              <a:t>) permet de fixer un attribut à l’élément dont il est l’enfant</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187</a:t>
            </a:fld>
            <a:endParaRPr lang="fr-F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AutoShape 2"/>
          <p:cNvSpPr>
            <a:spLocks noGrp="1" noChangeArrowheads="1"/>
          </p:cNvSpPr>
          <p:nvPr>
            <p:ph type="title"/>
          </p:nvPr>
        </p:nvSpPr>
        <p:spPr/>
        <p:txBody>
          <a:bodyPr/>
          <a:lstStyle/>
          <a:p>
            <a:pPr eaLnBrk="1" hangingPunct="1"/>
            <a:r>
              <a:rPr lang="fr-FR" dirty="0"/>
              <a:t>Le langage XSL-T</a:t>
            </a:r>
          </a:p>
        </p:txBody>
      </p:sp>
      <p:sp>
        <p:nvSpPr>
          <p:cNvPr id="156676" name="Rectangle 3"/>
          <p:cNvSpPr>
            <a:spLocks noGrp="1" noChangeArrowheads="1"/>
          </p:cNvSpPr>
          <p:nvPr>
            <p:ph idx="1"/>
          </p:nvPr>
        </p:nvSpPr>
        <p:spPr/>
        <p:txBody>
          <a:bodyPr>
            <a:normAutofit fontScale="77500" lnSpcReduction="20000"/>
          </a:bodyPr>
          <a:lstStyle/>
          <a:p>
            <a:r>
              <a:rPr lang="fr-FR" dirty="0"/>
              <a:t>On peut aussi utiliser XSL-T pour générer des XSD dynamiques (règles dynamiques selon le contenu)</a:t>
            </a:r>
          </a:p>
          <a:p>
            <a:pPr lvl="1"/>
            <a:endParaRPr lang="fr-FR" dirty="0"/>
          </a:p>
          <a:p>
            <a:pPr lvl="1"/>
            <a:endParaRPr lang="fr-FR" dirty="0"/>
          </a:p>
          <a:p>
            <a:r>
              <a:rPr lang="fr-FR" dirty="0"/>
              <a:t>Les modèles de contenu extensible</a:t>
            </a:r>
          </a:p>
          <a:p>
            <a:pPr lvl="1"/>
            <a:r>
              <a:rPr lang="fr-FR" dirty="0"/>
              <a:t> il existe des design patterns pour les schémas classiques et des catalogues, mais aussi des modèles de contenu extensibles (en XSL-T ou via un </a:t>
            </a:r>
            <a:r>
              <a:rPr lang="fr-FR" dirty="0" err="1"/>
              <a:t>Schematron</a:t>
            </a:r>
            <a:r>
              <a:rPr lang="fr-FR" dirty="0"/>
              <a:t>)</a:t>
            </a:r>
          </a:p>
          <a:p>
            <a:pPr lvl="1"/>
            <a:endParaRPr lang="fr-FR" dirty="0"/>
          </a:p>
          <a:p>
            <a:pPr lvl="1"/>
            <a:endParaRPr lang="fr-FR" dirty="0"/>
          </a:p>
          <a:p>
            <a:r>
              <a:rPr lang="fr-FR" dirty="0"/>
              <a:t>Étendre un schéma XML à l'aide d'un </a:t>
            </a:r>
            <a:r>
              <a:rPr lang="fr-FR" dirty="0" err="1"/>
              <a:t>Schematron</a:t>
            </a:r>
            <a:r>
              <a:rPr lang="fr-FR" dirty="0"/>
              <a:t>*</a:t>
            </a:r>
          </a:p>
          <a:p>
            <a:pPr lvl="1"/>
            <a:r>
              <a:rPr lang="fr-FR" dirty="0"/>
              <a:t> </a:t>
            </a:r>
            <a:r>
              <a:rPr lang="fr-FR" dirty="0" err="1"/>
              <a:t>Schematron</a:t>
            </a:r>
            <a:r>
              <a:rPr lang="fr-FR" dirty="0"/>
              <a:t> : langage permettant d’effectuer des assertions concernant la validité d’un document XML à l’aide des expressions XPath</a:t>
            </a:r>
          </a:p>
          <a:p>
            <a:pPr lvl="1"/>
            <a:r>
              <a:rPr lang="fr-FR" dirty="0"/>
              <a:t> Inconvénients : le </a:t>
            </a:r>
            <a:r>
              <a:rPr lang="fr-FR" dirty="0" err="1"/>
              <a:t>Schematron</a:t>
            </a:r>
            <a:r>
              <a:rPr lang="fr-FR" dirty="0"/>
              <a:t> rend la spécification de la structure d’un document XML difficile à lire et à gérer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188</a:t>
            </a:fld>
            <a:endParaRPr lang="fr-F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a:bodyPr>
          <a:lstStyle/>
          <a:p>
            <a:pPr eaLnBrk="1" hangingPunct="1"/>
            <a:r>
              <a:rPr lang="fr-FR" dirty="0"/>
              <a:t>Exploitation XML Côté client</a:t>
            </a:r>
          </a:p>
        </p:txBody>
      </p:sp>
      <p:sp>
        <p:nvSpPr>
          <p:cNvPr id="154628"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Visualisation dynamique côté client</a:t>
            </a:r>
          </a:p>
          <a:p>
            <a:pPr lvl="1" eaLnBrk="1" hangingPunct="1"/>
            <a:endParaRPr lang="fr-FR" dirty="0">
              <a:ea typeface="MS Mincho" pitchFamily="49" charset="-128"/>
            </a:endParaRPr>
          </a:p>
          <a:p>
            <a:pPr lvl="1" eaLnBrk="1" hangingPunct="1"/>
            <a:r>
              <a:rPr lang="fr-FR" dirty="0">
                <a:ea typeface="MS Mincho" pitchFamily="49" charset="-128"/>
              </a:rPr>
              <a:t> Enfin, on peut lier directement 2 fichiers (XML + XSL) dynamiquement via le DOM (normalement </a:t>
            </a:r>
            <a:r>
              <a:rPr lang="fr-FR" dirty="0" err="1">
                <a:ea typeface="MS Mincho" pitchFamily="49" charset="-128"/>
              </a:rPr>
              <a:t>document.implementation</a:t>
            </a:r>
            <a:r>
              <a:rPr lang="fr-FR" dirty="0">
                <a:ea typeface="MS Mincho" pitchFamily="49" charset="-128"/>
              </a:rPr>
              <a:t>) mais MSIE utilise son ActiveX</a:t>
            </a:r>
          </a:p>
          <a:p>
            <a:pPr lvl="1" eaLnBrk="1" hangingPunct="1"/>
            <a:endParaRPr lang="fr-FR" dirty="0">
              <a:ea typeface="MS Mincho" pitchFamily="49" charset="-128"/>
            </a:endParaRPr>
          </a:p>
          <a:p>
            <a:pPr lvl="1" eaLnBrk="1" hangingPunct="1"/>
            <a:r>
              <a:rPr lang="fr-FR" dirty="0">
                <a:ea typeface="MS Mincho" pitchFamily="49" charset="-128"/>
              </a:rPr>
              <a:t> Pour créer une interface DOM comprenant XML on utilise donc soit :</a:t>
            </a:r>
            <a:br>
              <a:rPr lang="fr-FR" dirty="0">
                <a:ea typeface="MS Mincho" pitchFamily="49" charset="-128"/>
              </a:rPr>
            </a:br>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 On passe ensuite le xml à la moulinette </a:t>
            </a:r>
            <a:r>
              <a:rPr lang="fr-FR" dirty="0" err="1">
                <a:ea typeface="MS Mincho" pitchFamily="49" charset="-128"/>
              </a:rPr>
              <a:t>xsl</a:t>
            </a:r>
            <a:r>
              <a:rPr lang="fr-FR" dirty="0">
                <a:ea typeface="MS Mincho" pitchFamily="49" charset="-128"/>
              </a:rPr>
              <a:t> via un processeur XSLT</a:t>
            </a:r>
            <a:br>
              <a:rPr lang="fr-FR" dirty="0">
                <a:ea typeface="MS Mincho" pitchFamily="49" charset="-128"/>
              </a:rPr>
            </a:br>
            <a:r>
              <a:rPr lang="fr-FR" dirty="0">
                <a:ea typeface="MS Mincho" pitchFamily="49" charset="-128"/>
              </a:rPr>
              <a:t>		            </a:t>
            </a: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a:t>
            </a:r>
            <a:r>
              <a:rPr lang="fr-FR" b="1" i="1" dirty="0" err="1">
                <a:solidFill>
                  <a:srgbClr val="C00000"/>
                </a:solidFill>
                <a:ea typeface="MS Mincho" pitchFamily="49" charset="-128"/>
              </a:rPr>
              <a:t>xsl</a:t>
            </a:r>
            <a:r>
              <a:rPr lang="fr-FR" dirty="0">
                <a:ea typeface="MS Mincho" pitchFamily="49" charset="-128"/>
              </a:rPr>
              <a:t>) </a:t>
            </a:r>
          </a:p>
          <a:p>
            <a:pPr lvl="2"/>
            <a:endParaRPr lang="fr-FR" dirty="0">
              <a:ea typeface="MS Mincho" pitchFamily="49" charset="-128"/>
            </a:endParaRPr>
          </a:p>
          <a:p>
            <a:pPr lvl="2"/>
            <a:r>
              <a:rPr lang="fr-FR" dirty="0">
                <a:ea typeface="MS Mincho" pitchFamily="49" charset="-128"/>
              </a:rPr>
              <a:t>et on affecte le DOM avec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189</a:t>
            </a:fld>
            <a:endParaRPr lang="fr-FR"/>
          </a:p>
        </p:txBody>
      </p:sp>
      <p:sp>
        <p:nvSpPr>
          <p:cNvPr id="5" name="ZoneTexte 4"/>
          <p:cNvSpPr txBox="1"/>
          <p:nvPr/>
        </p:nvSpPr>
        <p:spPr>
          <a:xfrm>
            <a:off x="373801" y="3357562"/>
            <a:ext cx="8518679" cy="1077218"/>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fr-FR" sz="1600" i="1" dirty="0">
                <a:ea typeface="MS Mincho" pitchFamily="49" charset="-128"/>
              </a:rPr>
              <a:t>xml = </a:t>
            </a:r>
            <a:r>
              <a:rPr lang="fr-FR" sz="1600" b="1" i="1" dirty="0">
                <a:ea typeface="MS Mincho" pitchFamily="49" charset="-128"/>
              </a:rPr>
              <a:t>new</a:t>
            </a:r>
            <a:r>
              <a:rPr lang="fr-FR" sz="1600" i="1" dirty="0">
                <a:ea typeface="MS Mincho" pitchFamily="49" charset="-128"/>
              </a:rPr>
              <a:t> </a:t>
            </a:r>
            <a:r>
              <a:rPr lang="fr-FR" sz="1600" i="1" dirty="0" err="1">
                <a:ea typeface="MS Mincho" pitchFamily="49" charset="-128"/>
              </a:rPr>
              <a:t>ActiveXObject</a:t>
            </a:r>
            <a:r>
              <a:rPr lang="fr-FR" sz="1600" i="1" dirty="0">
                <a:ea typeface="MS Mincho" pitchFamily="49" charset="-128"/>
              </a:rPr>
              <a:t>( ‘</a:t>
            </a:r>
            <a:r>
              <a:rPr lang="fr-FR" sz="1600" i="1" dirty="0" err="1">
                <a:ea typeface="MS Mincho" pitchFamily="49" charset="-128"/>
              </a:rPr>
              <a:t>Microsoft.XMLDOM</a:t>
            </a:r>
            <a:r>
              <a:rPr lang="fr-FR" sz="1600" i="1" dirty="0">
                <a:ea typeface="MS Mincho" pitchFamily="49" charset="-128"/>
              </a:rPr>
              <a:t>’)</a:t>
            </a:r>
            <a:r>
              <a:rPr lang="fr-FR" sz="1600" dirty="0">
                <a:ea typeface="MS Mincho" pitchFamily="49" charset="-128"/>
              </a:rPr>
              <a:t>; </a:t>
            </a:r>
          </a:p>
          <a:p>
            <a:r>
              <a:rPr lang="fr-FR" sz="1600" dirty="0">
                <a:ea typeface="MS Mincho" pitchFamily="49" charset="-128"/>
              </a:rPr>
              <a:t>        // sous MSIE, soit :</a:t>
            </a:r>
            <a:br>
              <a:rPr lang="fr-FR" sz="1600" dirty="0">
                <a:ea typeface="MS Mincho" pitchFamily="49" charset="-128"/>
              </a:rPr>
            </a:br>
            <a:r>
              <a:rPr lang="fr-FR" sz="1600" i="1" dirty="0">
                <a:ea typeface="MS Mincho" pitchFamily="49" charset="-128"/>
              </a:rPr>
              <a:t>xml = </a:t>
            </a:r>
            <a:r>
              <a:rPr lang="fr-FR" sz="1600" i="1" dirty="0" err="1">
                <a:ea typeface="MS Mincho" pitchFamily="49" charset="-128"/>
              </a:rPr>
              <a:t>document.implementation.createDocument</a:t>
            </a:r>
            <a:r>
              <a:rPr lang="fr-FR" sz="1600" i="1" dirty="0">
                <a:ea typeface="MS Mincho" pitchFamily="49" charset="-128"/>
              </a:rPr>
              <a:t>('','',</a:t>
            </a:r>
            <a:r>
              <a:rPr lang="fr-FR" sz="1600" b="1" i="1" dirty="0">
                <a:ea typeface="MS Mincho" pitchFamily="49" charset="-128"/>
              </a:rPr>
              <a:t>null</a:t>
            </a:r>
            <a:r>
              <a:rPr lang="fr-FR" sz="1600" i="1" dirty="0">
                <a:ea typeface="MS Mincho" pitchFamily="49" charset="-128"/>
              </a:rPr>
              <a:t>); </a:t>
            </a:r>
          </a:p>
          <a:p>
            <a:r>
              <a:rPr lang="fr-FR" sz="1600" dirty="0">
                <a:ea typeface="MS Mincho" pitchFamily="49" charset="-128"/>
              </a:rPr>
              <a:t>       //natif et on charge le fichier XML (puis XSL) avec la méthode «</a:t>
            </a:r>
            <a:r>
              <a:rPr lang="fr-FR" sz="1600" i="1" dirty="0">
                <a:ea typeface="MS Mincho" pitchFamily="49" charset="-128"/>
              </a:rPr>
              <a:t> </a:t>
            </a:r>
            <a:r>
              <a:rPr lang="fr-FR" sz="1600" i="1" dirty="0" err="1">
                <a:ea typeface="MS Mincho" pitchFamily="49" charset="-128"/>
              </a:rPr>
              <a:t>xml.load</a:t>
            </a:r>
            <a:r>
              <a:rPr lang="fr-FR" sz="1600" i="1" dirty="0">
                <a:ea typeface="MS Mincho" pitchFamily="49" charset="-128"/>
              </a:rPr>
              <a:t>( </a:t>
            </a:r>
            <a:r>
              <a:rPr lang="fr-FR" sz="1600" i="1" dirty="0" err="1">
                <a:ea typeface="MS Mincho" pitchFamily="49" charset="-128"/>
              </a:rPr>
              <a:t>file_name</a:t>
            </a:r>
            <a:r>
              <a:rPr lang="fr-FR" sz="1600" i="1" dirty="0">
                <a:ea typeface="MS Mincho" pitchFamily="49" charset="-128"/>
              </a:rPr>
              <a:t>)</a:t>
            </a:r>
            <a:r>
              <a:rPr lang="fr-FR" sz="1600" dirty="0">
                <a:ea typeface="MS Mincho" pitchFamily="49" charset="-128"/>
              </a:rPr>
              <a:t> »</a:t>
            </a:r>
            <a:endParaRPr lang="fr-FR" sz="1600" dirty="0"/>
          </a:p>
        </p:txBody>
      </p:sp>
      <p:sp>
        <p:nvSpPr>
          <p:cNvPr id="7" name="Rectangle 6"/>
          <p:cNvSpPr/>
          <p:nvPr/>
        </p:nvSpPr>
        <p:spPr>
          <a:xfrm>
            <a:off x="971600" y="5229200"/>
            <a:ext cx="7560840"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361950" lvl="2">
              <a:buNone/>
            </a:pPr>
            <a:r>
              <a:rPr lang="fr-FR" i="1" dirty="0">
                <a:ea typeface="MS Mincho" pitchFamily="49" charset="-128"/>
              </a:rPr>
              <a:t>       //</a:t>
            </a:r>
            <a:r>
              <a:rPr lang="fr-FR" i="1" dirty="0" err="1">
                <a:ea typeface="MS Mincho" pitchFamily="49" charset="-128"/>
              </a:rPr>
              <a:t>document.body</a:t>
            </a:r>
            <a:r>
              <a:rPr lang="fr-FR" i="1" dirty="0">
                <a:ea typeface="MS Mincho" pitchFamily="49" charset="-128"/>
              </a:rPr>
              <a:t>.</a:t>
            </a:r>
            <a:r>
              <a:rPr lang="fr-FR" i="1" dirty="0" err="1">
                <a:ea typeface="MS Mincho" pitchFamily="49" charset="-128"/>
              </a:rPr>
              <a:t>innerHTML</a:t>
            </a:r>
            <a:r>
              <a:rPr lang="fr-FR" i="1" dirty="0">
                <a:ea typeface="MS Mincho" pitchFamily="49" charset="-128"/>
              </a:rPr>
              <a:t> ou </a:t>
            </a:r>
            <a:br>
              <a:rPr lang="fr-FR"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 new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xsltProcessor.importStylesheet</a:t>
            </a:r>
            <a:r>
              <a:rPr lang="fr-FR" i="1" dirty="0">
                <a:ea typeface="MS Mincho" pitchFamily="49" charset="-128"/>
              </a:rPr>
              <a:t>( </a:t>
            </a:r>
            <a:r>
              <a:rPr lang="fr-FR" i="1" dirty="0" err="1">
                <a:ea typeface="MS Mincho" pitchFamily="49" charset="-128"/>
              </a:rPr>
              <a:t>xsl</a:t>
            </a:r>
            <a:r>
              <a:rPr lang="fr-FR" i="1" dirty="0">
                <a:ea typeface="MS Mincho" pitchFamily="49" charset="-128"/>
              </a:rPr>
              <a:t>);</a:t>
            </a:r>
            <a:br>
              <a:rPr lang="fr-FR" i="1"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transformToFragment</a:t>
            </a:r>
            <a:r>
              <a:rPr lang="fr-FR" i="1" dirty="0">
                <a:ea typeface="MS Mincho" pitchFamily="49" charset="-128"/>
              </a:rPr>
              <a:t>( xml, documen</a:t>
            </a:r>
            <a:r>
              <a:rPr lang="fr-FR" dirty="0">
                <a:ea typeface="MS Mincho" pitchFamily="49" charset="-128"/>
              </a:rPr>
              <a:t>t); //et… </a:t>
            </a:r>
          </a:p>
          <a:p>
            <a:pPr marL="361950" lvl="2">
              <a:buNone/>
            </a:pPr>
            <a:r>
              <a:rPr lang="fr-FR" i="1" dirty="0">
                <a:ea typeface="MS Mincho" pitchFamily="49" charset="-128"/>
              </a:rPr>
              <a:t>body. </a:t>
            </a:r>
            <a:r>
              <a:rPr lang="fr-FR" i="1" dirty="0" err="1">
                <a:ea typeface="MS Mincho" pitchFamily="49" charset="-128"/>
              </a:rPr>
              <a:t>appendChild</a:t>
            </a:r>
            <a:endParaRPr lang="fr-FR" i="1" dirty="0">
              <a:ea typeface="MS Mincho" pitchFamily="49" charset="-12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Html</a:t>
            </a:r>
          </a:p>
        </p:txBody>
      </p:sp>
      <p:sp>
        <p:nvSpPr>
          <p:cNvPr id="5" name="Espace réservé du contenu 4"/>
          <p:cNvSpPr>
            <a:spLocks noGrp="1"/>
          </p:cNvSpPr>
          <p:nvPr>
            <p:ph sz="half" idx="1"/>
          </p:nvPr>
        </p:nvSpPr>
        <p:spPr/>
        <p:txBody>
          <a:bodyPr>
            <a:normAutofit fontScale="92500" lnSpcReduction="10000"/>
          </a:bodyPr>
          <a:lstStyle/>
          <a:p>
            <a:r>
              <a:rPr lang="fr-FR" dirty="0"/>
              <a:t>Dérivé SGML</a:t>
            </a:r>
          </a:p>
          <a:p>
            <a:r>
              <a:rPr lang="fr-FR" dirty="0"/>
              <a:t>Lu, compris et affiché par le navigateur</a:t>
            </a:r>
          </a:p>
          <a:p>
            <a:pPr lvl="1"/>
            <a:r>
              <a:rPr lang="fr-FR" dirty="0"/>
              <a:t>Langage statique</a:t>
            </a:r>
          </a:p>
          <a:p>
            <a:endParaRPr lang="fr-FR" dirty="0"/>
          </a:p>
          <a:p>
            <a:r>
              <a:rPr lang="fr-FR" dirty="0"/>
              <a:t>Langage a balise</a:t>
            </a:r>
          </a:p>
          <a:p>
            <a:pPr lvl="1"/>
            <a:r>
              <a:rPr lang="fr-FR" i="1" dirty="0"/>
              <a:t>&lt;balise attrib=""&gt;content&lt;/balise&gt;</a:t>
            </a:r>
          </a:p>
          <a:p>
            <a:endParaRPr lang="fr-FR" dirty="0"/>
          </a:p>
          <a:p>
            <a:r>
              <a:rPr lang="fr-FR" dirty="0"/>
              <a:t>Balise principale html</a:t>
            </a:r>
          </a:p>
          <a:p>
            <a:pPr lvl="1"/>
            <a:r>
              <a:rPr lang="fr-FR" dirty="0"/>
              <a:t>&lt;html&gt;…contenu page web&lt;/html&gt;</a:t>
            </a:r>
          </a:p>
          <a:p>
            <a:endParaRPr lang="fr-FR" dirty="0"/>
          </a:p>
          <a:p>
            <a:r>
              <a:rPr lang="fr-FR" dirty="0"/>
              <a:t>2 sections </a:t>
            </a:r>
          </a:p>
          <a:p>
            <a:pPr lvl="1"/>
            <a:r>
              <a:rPr lang="fr-FR" dirty="0"/>
              <a:t>Head : &lt;head&gt; logique métier &lt;/head&gt;</a:t>
            </a:r>
          </a:p>
          <a:p>
            <a:pPr lvl="1"/>
            <a:r>
              <a:rPr lang="fr-FR" dirty="0"/>
              <a:t>Body : &lt;body&gt; contenu présenté &lt;/body&gt;</a:t>
            </a:r>
          </a:p>
        </p:txBody>
      </p:sp>
      <p:pic>
        <p:nvPicPr>
          <p:cNvPr id="7" name="Espace réservé pour une image  6" descr="11.png"/>
          <p:cNvPicPr>
            <a:picLocks noGrp="1" noChangeAspect="1"/>
          </p:cNvPicPr>
          <p:nvPr>
            <p:ph type="pic" sz="quarter" idx="13"/>
          </p:nvPr>
        </p:nvPicPr>
        <p:blipFill>
          <a:blip r:embed="rId3"/>
          <a:srcRect l="7648" r="7648"/>
          <a:stretch>
            <a:fillRect/>
          </a:stretch>
        </p:blipFill>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a:bodyPr>
          <a:lstStyle/>
          <a:p>
            <a:pPr eaLnBrk="1" hangingPunct="1"/>
            <a:r>
              <a:rPr lang="fr-FR" dirty="0"/>
              <a:t>Exploitation XML Côté client</a:t>
            </a:r>
          </a:p>
        </p:txBody>
      </p:sp>
      <p:sp>
        <p:nvSpPr>
          <p:cNvPr id="154628" name="Rectangle 3"/>
          <p:cNvSpPr>
            <a:spLocks noGrp="1" noChangeArrowheads="1"/>
          </p:cNvSpPr>
          <p:nvPr>
            <p:ph idx="1"/>
          </p:nvPr>
        </p:nvSpPr>
        <p:spPr/>
        <p:txBody>
          <a:bodyPr>
            <a:normAutofit/>
          </a:bodyPr>
          <a:lstStyle/>
          <a:p>
            <a:pPr eaLnBrk="1" hangingPunct="1"/>
            <a:r>
              <a:rPr lang="fr-FR" dirty="0" err="1">
                <a:ea typeface="MS Mincho" pitchFamily="49" charset="-128"/>
              </a:rPr>
              <a:t>Xsltjs</a:t>
            </a:r>
            <a:r>
              <a:rPr lang="fr-FR" dirty="0">
                <a:ea typeface="MS Mincho" pitchFamily="49" charset="-128"/>
              </a:rPr>
              <a:t> (avec ou sans jQuery)</a:t>
            </a:r>
          </a:p>
          <a:p>
            <a:pPr lvl="1"/>
            <a:r>
              <a:rPr lang="fr-FR" dirty="0">
                <a:ea typeface="MS Mincho" pitchFamily="49" charset="-128"/>
              </a:rPr>
              <a:t>Facile a intégrer, java</a:t>
            </a:r>
          </a:p>
          <a:p>
            <a:pPr lvl="1" eaLnBrk="1" hangingPunct="1"/>
            <a:r>
              <a:rPr lang="fr-FR" dirty="0">
                <a:ea typeface="MS Mincho" pitchFamily="49" charset="-128"/>
              </a:rPr>
              <a:t>Transformation dans le navigateur</a:t>
            </a:r>
          </a:p>
          <a:p>
            <a:pPr lvl="1" eaLnBrk="1" hangingPunct="1"/>
            <a:r>
              <a:rPr lang="fr-FR" dirty="0">
                <a:ea typeface="MS Mincho" pitchFamily="49" charset="-128"/>
              </a:rPr>
              <a:t>Prise en charge :</a:t>
            </a:r>
          </a:p>
          <a:p>
            <a:pPr lvl="2"/>
            <a:r>
              <a:rPr lang="en-US" dirty="0"/>
              <a:t>Mozilla 0.9.4+, Ms IE 5+(6+ </a:t>
            </a:r>
            <a:r>
              <a:rPr lang="en-US" dirty="0" err="1"/>
              <a:t>si</a:t>
            </a:r>
            <a:r>
              <a:rPr lang="en-US" dirty="0"/>
              <a:t> </a:t>
            </a:r>
            <a:r>
              <a:rPr lang="en-US" dirty="0" err="1"/>
              <a:t>jQuery</a:t>
            </a:r>
            <a:r>
              <a:rPr lang="en-US" dirty="0"/>
              <a:t> </a:t>
            </a:r>
            <a:r>
              <a:rPr lang="en-US" dirty="0" err="1"/>
              <a:t>plugin</a:t>
            </a:r>
            <a:r>
              <a:rPr lang="en-US" dirty="0"/>
              <a:t>), Opera 9+, Safari 3+</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190</a:t>
            </a:fld>
            <a:endParaRPr lang="fr-FR"/>
          </a:p>
        </p:txBody>
      </p:sp>
      <p:sp>
        <p:nvSpPr>
          <p:cNvPr id="2049" name="Rectangle 1"/>
          <p:cNvSpPr>
            <a:spLocks noChangeArrowheads="1"/>
          </p:cNvSpPr>
          <p:nvPr/>
        </p:nvSpPr>
        <p:spPr bwMode="auto">
          <a:xfrm>
            <a:off x="1331640" y="4437112"/>
            <a:ext cx="6732240" cy="2133837"/>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2539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1" i="0" u="sng" strike="noStrike" cap="none" normalizeH="0" baseline="0" dirty="0">
                <a:ln>
                  <a:noFill/>
                </a:ln>
                <a:solidFill>
                  <a:srgbClr val="666600"/>
                </a:solidFill>
                <a:effectLst/>
                <a:latin typeface="+mn-lt"/>
                <a:cs typeface="Arial" pitchFamily="34" charset="0"/>
              </a:rPr>
              <a:t>Code html / jQuery :</a:t>
            </a:r>
          </a:p>
          <a:p>
            <a:pPr marL="0" marR="0" lvl="0" indent="0" algn="l" defTabSz="914400" rtl="0" eaLnBrk="1" fontAlgn="base" latinLnBrk="0" hangingPunct="1">
              <a:lnSpc>
                <a:spcPct val="100000"/>
              </a:lnSpc>
              <a:spcBef>
                <a:spcPct val="0"/>
              </a:spcBef>
              <a:spcAft>
                <a:spcPct val="0"/>
              </a:spcAft>
              <a:buClrTx/>
              <a:buSzTx/>
              <a:buFontTx/>
              <a:buNone/>
              <a:tabLst/>
            </a:pPr>
            <a:endParaRPr lang="fr-FR" sz="1000" dirty="0">
              <a:solidFill>
                <a:srgbClr val="666600"/>
              </a:solidFill>
              <a:latin typeface="mono-space"/>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0" i="0" u="none" strike="noStrike" cap="none" normalizeH="0" baseline="0" dirty="0">
                <a:ln>
                  <a:noFill/>
                </a:ln>
                <a:solidFill>
                  <a:srgbClr val="666600"/>
                </a:solidFill>
                <a:effectLst/>
                <a:latin typeface="mono-space"/>
                <a:cs typeface="Arial" pitchFamily="34" charset="0"/>
              </a:rPr>
              <a:t>  &lt;</a:t>
            </a:r>
            <a:r>
              <a:rPr kumimoji="0" lang="fr-FR" sz="1600" b="0" i="0" u="none" strike="noStrike" cap="none" normalizeH="0" baseline="0" dirty="0" err="1">
                <a:ln>
                  <a:noFill/>
                </a:ln>
                <a:solidFill>
                  <a:srgbClr val="000088"/>
                </a:solidFill>
                <a:effectLst/>
                <a:latin typeface="mono-space"/>
                <a:cs typeface="Arial" pitchFamily="34" charset="0"/>
              </a:rPr>
              <a:t>div</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000088"/>
                </a:solidFill>
                <a:effectLst/>
                <a:latin typeface="mono-space"/>
                <a:cs typeface="Arial" pitchFamily="34" charset="0"/>
              </a:rPr>
              <a:t>id</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transformResult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&gt;&lt;/</a:t>
            </a:r>
            <a:r>
              <a:rPr kumimoji="0" lang="fr-FR" sz="1600" b="0" i="0" u="none" strike="noStrike" cap="none" normalizeH="0" baseline="0" dirty="0" err="1">
                <a:ln>
                  <a:noFill/>
                </a:ln>
                <a:solidFill>
                  <a:srgbClr val="000088"/>
                </a:solidFill>
                <a:effectLst/>
                <a:latin typeface="mono-space"/>
                <a:cs typeface="Arial" pitchFamily="34" charset="0"/>
              </a:rPr>
              <a:t>div</a:t>
            </a:r>
            <a:r>
              <a:rPr kumimoji="0" lang="fr-FR" sz="1600" b="0" i="0" u="none" strike="noStrike" cap="none" normalizeH="0" baseline="0" dirty="0">
                <a:ln>
                  <a:noFill/>
                </a:ln>
                <a:solidFill>
                  <a:srgbClr val="666600"/>
                </a:solidFill>
                <a:effectLst/>
                <a:latin typeface="mono-space"/>
                <a:cs typeface="Arial" pitchFamily="34" charset="0"/>
              </a:rPr>
              <a:t>&gt;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&lt;</a:t>
            </a:r>
            <a:r>
              <a:rPr kumimoji="0" lang="fr-FR" sz="1600" b="0" i="0" u="none" strike="noStrike" cap="none" normalizeH="0" baseline="0" dirty="0">
                <a:ln>
                  <a:noFill/>
                </a:ln>
                <a:solidFill>
                  <a:srgbClr val="000088"/>
                </a:solidFill>
                <a:effectLst/>
                <a:latin typeface="mono-space"/>
                <a:cs typeface="Arial" pitchFamily="34" charset="0"/>
              </a:rPr>
              <a:t>script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000088"/>
                </a:solidFill>
                <a:effectLst/>
                <a:latin typeface="mono-space"/>
                <a:cs typeface="Arial" pitchFamily="34" charset="0"/>
              </a:rPr>
              <a:t>type</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text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javascript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&gt;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1" i="0" u="none" strike="noStrike" cap="none" normalizeH="0" baseline="0" dirty="0" err="1">
                <a:ln>
                  <a:noFill/>
                </a:ln>
                <a:solidFill>
                  <a:srgbClr val="7F0055"/>
                </a:solidFill>
                <a:effectLst/>
                <a:latin typeface="mono-space"/>
                <a:cs typeface="Arial" pitchFamily="34" charset="0"/>
              </a:rPr>
              <a:t>function</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2A00FF"/>
                </a:solidFill>
                <a:effectLst/>
                <a:latin typeface="mono-space"/>
                <a:cs typeface="Arial" pitchFamily="34" charset="0"/>
              </a:rPr>
              <a:t>'#</a:t>
            </a:r>
            <a:r>
              <a:rPr kumimoji="0" lang="fr-FR" sz="1600" b="0" i="0" u="none" strike="noStrike" cap="none" normalizeH="0" baseline="0" dirty="0" err="1">
                <a:ln>
                  <a:noFill/>
                </a:ln>
                <a:solidFill>
                  <a:srgbClr val="2A00FF"/>
                </a:solidFill>
                <a:effectLst/>
                <a:latin typeface="mono-space"/>
                <a:cs typeface="Arial" pitchFamily="34" charset="0"/>
              </a:rPr>
              <a:t>transformResult</a:t>
            </a:r>
            <a:r>
              <a:rPr kumimoji="0" lang="fr-FR" sz="1600" b="0" i="0" u="none" strike="noStrike" cap="none" normalizeH="0" baseline="0" dirty="0">
                <a:ln>
                  <a:noFill/>
                </a:ln>
                <a:solidFill>
                  <a:srgbClr val="2A00FF"/>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err="1">
                <a:ln>
                  <a:noFill/>
                </a:ln>
                <a:solidFill>
                  <a:srgbClr val="000000"/>
                </a:solidFill>
                <a:effectLst/>
                <a:latin typeface="mono-space"/>
                <a:cs typeface="Arial" pitchFamily="34" charset="0"/>
              </a:rPr>
              <a:t>xslt</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2A00FF"/>
                </a:solidFill>
                <a:effectLst/>
                <a:latin typeface="mono-space"/>
                <a:cs typeface="Arial" pitchFamily="34" charset="0"/>
              </a:rPr>
              <a:t>"document.xml"</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2A00FF"/>
                </a:solidFill>
                <a:effectLst/>
                <a:latin typeface="mono-space"/>
                <a:cs typeface="Arial" pitchFamily="34" charset="0"/>
              </a:rPr>
              <a:t>"document.xsl"</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&lt;/</a:t>
            </a:r>
            <a:r>
              <a:rPr kumimoji="0" lang="fr-FR" sz="1600" b="0" i="0" u="none" strike="noStrike" cap="none" normalizeH="0" baseline="0" dirty="0">
                <a:ln>
                  <a:noFill/>
                </a:ln>
                <a:solidFill>
                  <a:srgbClr val="000088"/>
                </a:solidFill>
                <a:effectLst/>
                <a:latin typeface="mono-space"/>
                <a:cs typeface="Arial" pitchFamily="34" charset="0"/>
              </a:rPr>
              <a:t>script</a:t>
            </a:r>
            <a:r>
              <a:rPr kumimoji="0" lang="fr-FR" sz="1600" b="0" i="0" u="none" strike="noStrike" cap="none" normalizeH="0" baseline="0" dirty="0">
                <a:ln>
                  <a:noFill/>
                </a:ln>
                <a:solidFill>
                  <a:srgbClr val="666600"/>
                </a:solidFill>
                <a:effectLst/>
                <a:latin typeface="mono-space"/>
                <a:cs typeface="Arial" pitchFamily="34" charset="0"/>
              </a:rPr>
              <a:t>&gt;</a:t>
            </a:r>
            <a:r>
              <a:rPr kumimoji="0" lang="fr-FR" sz="1400" b="0" i="0" u="none" strike="noStrike" cap="none" normalizeH="0" baseline="0" dirty="0">
                <a:ln>
                  <a:noFill/>
                </a:ln>
                <a:solidFill>
                  <a:schemeClr val="tx1"/>
                </a:solidFill>
                <a:effectLst/>
                <a:latin typeface="Arial" pitchFamily="34" charset="0"/>
                <a:cs typeface="Arial" pitchFamily="34" charset="0"/>
              </a:rPr>
              <a:t> </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a:bodyPr>
          <a:lstStyle/>
          <a:p>
            <a:r>
              <a:rPr lang="fr-FR" dirty="0"/>
              <a:t>Exploitation XML Côté serveur</a:t>
            </a:r>
          </a:p>
        </p:txBody>
      </p:sp>
      <p:sp>
        <p:nvSpPr>
          <p:cNvPr id="154628"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Visualisation dynamique côté serveur</a:t>
            </a:r>
          </a:p>
          <a:p>
            <a:pPr lvl="1" eaLnBrk="1" hangingPunct="1"/>
            <a:endParaRPr lang="fr-FR" dirty="0">
              <a:ea typeface="MS Mincho" pitchFamily="49" charset="-128"/>
            </a:endParaRPr>
          </a:p>
          <a:p>
            <a:pPr lvl="1" eaLnBrk="1" hangingPunct="1"/>
            <a:r>
              <a:rPr lang="fr-FR" dirty="0">
                <a:ea typeface="MS Mincho" pitchFamily="49" charset="-128"/>
              </a:rPr>
              <a:t> Enfin, on peut lier directement 2 fichiers (XML + XSL) dynamiquement via le DOM (normalement </a:t>
            </a:r>
            <a:r>
              <a:rPr lang="fr-FR" i="1" dirty="0" err="1">
                <a:ea typeface="MS Mincho" pitchFamily="49" charset="-128"/>
              </a:rPr>
              <a:t>document.implementation</a:t>
            </a:r>
            <a:r>
              <a:rPr lang="fr-FR" dirty="0">
                <a:ea typeface="MS Mincho" pitchFamily="49" charset="-128"/>
              </a:rPr>
              <a:t>) mais MSIE utilise son ActiveX</a:t>
            </a:r>
          </a:p>
          <a:p>
            <a:pPr lvl="1" eaLnBrk="1" hangingPunct="1"/>
            <a:endParaRPr lang="fr-FR" dirty="0">
              <a:ea typeface="MS Mincho" pitchFamily="49" charset="-128"/>
            </a:endParaRPr>
          </a:p>
          <a:p>
            <a:pPr lvl="1"/>
            <a:r>
              <a:rPr lang="fr-FR" dirty="0">
                <a:ea typeface="MS Mincho" pitchFamily="49" charset="-128"/>
              </a:rPr>
              <a:t> Pour créer une interface DOM comprenant XML on utilise donc :</a:t>
            </a:r>
            <a:r>
              <a:rPr lang="fr-FR" dirty="0"/>
              <a:t> </a:t>
            </a:r>
            <a:r>
              <a:rPr lang="fr-FR" b="1" i="1" dirty="0" err="1">
                <a:solidFill>
                  <a:srgbClr val="C00000"/>
                </a:solidFill>
              </a:rPr>
              <a:t>Server.CreateObject</a:t>
            </a:r>
            <a:r>
              <a:rPr lang="fr-FR" b="1" i="1" dirty="0">
                <a:solidFill>
                  <a:srgbClr val="C00000"/>
                </a:solidFill>
              </a:rPr>
              <a:t>("</a:t>
            </a:r>
            <a:r>
              <a:rPr lang="fr-FR" b="1" i="1" dirty="0" err="1">
                <a:solidFill>
                  <a:srgbClr val="C00000"/>
                </a:solidFill>
              </a:rPr>
              <a:t>Microsoft.XMLDOM</a:t>
            </a:r>
            <a:r>
              <a:rPr lang="fr-FR" b="1" i="1" dirty="0">
                <a:solidFill>
                  <a:srgbClr val="C00000"/>
                </a:solidFill>
              </a:rPr>
              <a:t>")</a:t>
            </a:r>
            <a:r>
              <a:rPr lang="fr-FR" dirty="0"/>
              <a:t> puis on lui charge le fichier xml avec : </a:t>
            </a:r>
            <a:r>
              <a:rPr lang="fr-FR" b="1" i="1" dirty="0" err="1">
                <a:solidFill>
                  <a:srgbClr val="C00000"/>
                </a:solidFill>
              </a:rPr>
              <a:t>load</a:t>
            </a:r>
            <a:r>
              <a:rPr lang="fr-FR" b="1" i="1" dirty="0">
                <a:solidFill>
                  <a:srgbClr val="C00000"/>
                </a:solidFill>
              </a:rPr>
              <a:t>(</a:t>
            </a:r>
            <a:r>
              <a:rPr lang="fr-FR" b="1" i="1" dirty="0" err="1">
                <a:solidFill>
                  <a:srgbClr val="C00000"/>
                </a:solidFill>
              </a:rPr>
              <a:t>Server.MapPath</a:t>
            </a:r>
            <a:r>
              <a:rPr lang="fr-FR" b="1" i="1" dirty="0">
                <a:solidFill>
                  <a:srgbClr val="C00000"/>
                </a:solidFill>
              </a:rPr>
              <a:t>(« fichier.xml »). </a:t>
            </a:r>
            <a:r>
              <a:rPr lang="fr-FR" dirty="0"/>
              <a:t>L’opération est la même pour les fichiers xml et </a:t>
            </a:r>
            <a:r>
              <a:rPr lang="fr-FR" dirty="0" err="1"/>
              <a:t>xsl</a:t>
            </a:r>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 On passe ensuite le xml à la moulinette </a:t>
            </a:r>
            <a:r>
              <a:rPr lang="fr-FR" dirty="0" err="1">
                <a:ea typeface="MS Mincho" pitchFamily="49" charset="-128"/>
              </a:rPr>
              <a:t>xsl</a:t>
            </a:r>
            <a:r>
              <a:rPr lang="fr-FR" dirty="0">
                <a:ea typeface="MS Mincho" pitchFamily="49" charset="-128"/>
              </a:rPr>
              <a:t> via un processeur XSLT</a:t>
            </a:r>
            <a:br>
              <a:rPr lang="fr-FR" dirty="0">
                <a:ea typeface="MS Mincho" pitchFamily="49" charset="-128"/>
              </a:rPr>
            </a:b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a:t>
            </a:r>
            <a:r>
              <a:rPr lang="fr-FR" b="1" i="1" dirty="0" err="1">
                <a:solidFill>
                  <a:srgbClr val="C00000"/>
                </a:solidFill>
                <a:ea typeface="MS Mincho" pitchFamily="49" charset="-128"/>
              </a:rPr>
              <a:t>xsl</a:t>
            </a:r>
            <a:r>
              <a:rPr lang="fr-FR" b="1" i="1" dirty="0">
                <a:solidFill>
                  <a:srgbClr val="C00000"/>
                </a:solidFill>
                <a:ea typeface="MS Mincho" pitchFamily="49" charset="-128"/>
              </a:rPr>
              <a:t>) </a:t>
            </a:r>
            <a:r>
              <a:rPr lang="fr-FR" dirty="0">
                <a:ea typeface="MS Mincho" pitchFamily="49" charset="-128"/>
              </a:rPr>
              <a:t>et on </a:t>
            </a:r>
            <a:r>
              <a:rPr lang="fr-FR" dirty="0" err="1">
                <a:ea typeface="MS Mincho" pitchFamily="49" charset="-128"/>
              </a:rPr>
              <a:t>ecrit</a:t>
            </a:r>
            <a:r>
              <a:rPr lang="fr-FR" dirty="0">
                <a:ea typeface="MS Mincho" pitchFamily="49" charset="-128"/>
              </a:rPr>
              <a:t> le DOM avec </a:t>
            </a:r>
            <a:r>
              <a:rPr lang="fr-FR" b="1" i="1" dirty="0" err="1">
                <a:ea typeface="MS Mincho" pitchFamily="49" charset="-128"/>
              </a:rPr>
              <a:t>Reponse.write</a:t>
            </a:r>
            <a:r>
              <a:rPr lang="fr-FR" b="1" i="1" dirty="0">
                <a:ea typeface="MS Mincho" pitchFamily="49" charset="-128"/>
              </a:rPr>
              <a:t>( </a:t>
            </a:r>
            <a:r>
              <a:rPr lang="fr-FR" b="1" i="1" dirty="0" err="1">
                <a:ea typeface="MS Mincho" pitchFamily="49" charset="-128"/>
              </a:rPr>
              <a:t>RetourTransformNode</a:t>
            </a:r>
            <a:r>
              <a:rPr lang="fr-FR" b="1" i="1" dirty="0">
                <a:ea typeface="MS Mincho" pitchFamily="49" charset="-128"/>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191</a:t>
            </a:fld>
            <a:endParaRPr lang="fr-F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B61758-8EDE-41FC-8224-971E9F8F1B6F}"/>
              </a:ext>
            </a:extLst>
          </p:cNvPr>
          <p:cNvSpPr>
            <a:spLocks noGrp="1"/>
          </p:cNvSpPr>
          <p:nvPr>
            <p:ph type="title"/>
          </p:nvPr>
        </p:nvSpPr>
        <p:spPr/>
        <p:txBody>
          <a:bodyPr/>
          <a:lstStyle/>
          <a:p>
            <a:r>
              <a:rPr lang="fr-FR" dirty="0"/>
              <a:t>XSL en C#</a:t>
            </a:r>
          </a:p>
        </p:txBody>
      </p:sp>
      <p:sp>
        <p:nvSpPr>
          <p:cNvPr id="4" name="Espace réservé du contenu 3">
            <a:extLst>
              <a:ext uri="{FF2B5EF4-FFF2-40B4-BE49-F238E27FC236}">
                <a16:creationId xmlns:a16="http://schemas.microsoft.com/office/drawing/2014/main" id="{9423C630-8478-4552-80E7-032E3F6CA8A4}"/>
              </a:ext>
            </a:extLst>
          </p:cNvPr>
          <p:cNvSpPr>
            <a:spLocks noGrp="1"/>
          </p:cNvSpPr>
          <p:nvPr>
            <p:ph idx="1"/>
          </p:nvPr>
        </p:nvSpPr>
        <p:spPr/>
        <p:txBody>
          <a:bodyPr/>
          <a:lstStyle/>
          <a:p>
            <a:r>
              <a:rPr lang="fr-FR" dirty="0"/>
              <a:t>Fortement pris en charge</a:t>
            </a:r>
          </a:p>
          <a:p>
            <a:pPr lvl="2"/>
            <a:r>
              <a:rPr lang="fr-FR"/>
              <a:t>msxml</a:t>
            </a:r>
            <a:endParaRPr lang="fr-FR" dirty="0"/>
          </a:p>
          <a:p>
            <a:r>
              <a:rPr lang="fr-FR" dirty="0"/>
              <a:t>Nécessite des </a:t>
            </a:r>
            <a:r>
              <a:rPr lang="fr-FR" dirty="0" err="1"/>
              <a:t>includes</a:t>
            </a:r>
            <a:endParaRPr lang="fr-FR" dirty="0"/>
          </a:p>
          <a:p>
            <a:pPr lvl="2"/>
            <a:r>
              <a:rPr lang="fr-FR" dirty="0" err="1"/>
              <a:t>using</a:t>
            </a:r>
            <a:r>
              <a:rPr lang="fr-FR" dirty="0"/>
              <a:t> </a:t>
            </a:r>
            <a:r>
              <a:rPr lang="fr-FR" dirty="0" err="1"/>
              <a:t>System.Xml</a:t>
            </a:r>
            <a:r>
              <a:rPr lang="fr-FR" dirty="0"/>
              <a:t>;</a:t>
            </a:r>
          </a:p>
          <a:p>
            <a:pPr lvl="2"/>
            <a:r>
              <a:rPr lang="fr-FR" dirty="0" err="1"/>
              <a:t>using</a:t>
            </a:r>
            <a:r>
              <a:rPr lang="fr-FR" dirty="0"/>
              <a:t> </a:t>
            </a:r>
            <a:r>
              <a:rPr lang="fr-FR" dirty="0" err="1"/>
              <a:t>System.Xml.Xsl</a:t>
            </a:r>
            <a:r>
              <a:rPr lang="fr-FR" dirty="0"/>
              <a:t>;</a:t>
            </a:r>
          </a:p>
          <a:p>
            <a:pPr lvl="2"/>
            <a:endParaRPr lang="fr-FR" dirty="0"/>
          </a:p>
          <a:p>
            <a:r>
              <a:rPr lang="fr-FR" dirty="0"/>
              <a:t>En 3 lignes de code</a:t>
            </a:r>
          </a:p>
          <a:p>
            <a:pPr lvl="2"/>
            <a:r>
              <a:rPr lang="fr-FR" dirty="0"/>
              <a:t>Avec rendu fichier</a:t>
            </a:r>
          </a:p>
          <a:p>
            <a:pPr lvl="2"/>
            <a:r>
              <a:rPr lang="fr-FR" dirty="0"/>
              <a:t>En flux mémoire</a:t>
            </a:r>
          </a:p>
          <a:p>
            <a:pPr lvl="2"/>
            <a:endParaRPr lang="fr-FR" dirty="0"/>
          </a:p>
        </p:txBody>
      </p:sp>
      <p:sp>
        <p:nvSpPr>
          <p:cNvPr id="5" name="Espace réservé du contenu 4">
            <a:extLst>
              <a:ext uri="{FF2B5EF4-FFF2-40B4-BE49-F238E27FC236}">
                <a16:creationId xmlns:a16="http://schemas.microsoft.com/office/drawing/2014/main" id="{070346FD-8E7B-4561-BC03-7F57B752D52C}"/>
              </a:ext>
            </a:extLst>
          </p:cNvPr>
          <p:cNvSpPr>
            <a:spLocks noGrp="1"/>
          </p:cNvSpPr>
          <p:nvPr>
            <p:ph sz="quarter" idx="14"/>
          </p:nvPr>
        </p:nvSpPr>
        <p:spPr/>
        <p:txBody>
          <a:bodyPr/>
          <a:lstStyle/>
          <a:p>
            <a:r>
              <a:rPr lang="fr-FR" dirty="0"/>
              <a:t>Exemple C #</a:t>
            </a:r>
          </a:p>
          <a:p>
            <a:pPr marL="0" indent="0">
              <a:buNone/>
            </a:pPr>
            <a:r>
              <a:rPr lang="fr-FR" sz="1800" dirty="0">
                <a:solidFill>
                  <a:schemeClr val="accent3">
                    <a:lumMod val="75000"/>
                  </a:schemeClr>
                </a:solidFill>
                <a:latin typeface="Consolas" panose="020B0609020204030204" pitchFamily="49" charset="0"/>
              </a:rPr>
              <a:t>//instanciation du transformateur</a:t>
            </a:r>
          </a:p>
          <a:p>
            <a:pPr marL="0" indent="0">
              <a:buNone/>
            </a:pPr>
            <a:r>
              <a:rPr lang="fr-FR" dirty="0">
                <a:solidFill>
                  <a:srgbClr val="000000"/>
                </a:solidFill>
                <a:latin typeface="Consolas" panose="020B0609020204030204" pitchFamily="49" charset="0"/>
              </a:rPr>
              <a:t>var </a:t>
            </a:r>
            <a:r>
              <a:rPr lang="fr-FR" dirty="0" err="1">
                <a:solidFill>
                  <a:srgbClr val="000000"/>
                </a:solidFill>
                <a:latin typeface="Consolas" panose="020B0609020204030204" pitchFamily="49" charset="0"/>
              </a:rPr>
              <a:t>myXslT</a:t>
            </a:r>
            <a:r>
              <a:rPr lang="fr-FR" dirty="0">
                <a:solidFill>
                  <a:srgbClr val="000000"/>
                </a:solidFill>
                <a:latin typeface="Consolas" panose="020B0609020204030204" pitchFamily="49" charset="0"/>
              </a:rPr>
              <a:t> =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XslCompiledTransform</a:t>
            </a:r>
            <a:r>
              <a:rPr lang="fr-FR" dirty="0">
                <a:solidFill>
                  <a:srgbClr val="000000"/>
                </a:solidFill>
                <a:latin typeface="Consolas" panose="020B0609020204030204" pitchFamily="49" charset="0"/>
              </a:rPr>
              <a:t>();</a:t>
            </a:r>
          </a:p>
          <a:p>
            <a:pPr marL="0" indent="0">
              <a:buNone/>
            </a:pPr>
            <a:endParaRPr lang="fr-FR" sz="1600" dirty="0">
              <a:solidFill>
                <a:schemeClr val="accent3">
                  <a:lumMod val="75000"/>
                </a:schemeClr>
              </a:solidFill>
              <a:latin typeface="Consolas" panose="020B0609020204030204" pitchFamily="49" charset="0"/>
            </a:endParaRPr>
          </a:p>
          <a:p>
            <a:pPr marL="0" indent="0">
              <a:buNone/>
            </a:pPr>
            <a:r>
              <a:rPr lang="fr-FR" sz="1800" dirty="0">
                <a:solidFill>
                  <a:schemeClr val="accent3">
                    <a:lumMod val="75000"/>
                  </a:schemeClr>
                </a:solidFill>
                <a:latin typeface="Consolas" panose="020B0609020204030204" pitchFamily="49" charset="0"/>
              </a:rPr>
              <a:t>//Chargement XSL</a:t>
            </a:r>
            <a:endParaRPr lang="fr-FR" sz="2800" dirty="0">
              <a:solidFill>
                <a:srgbClr val="000000"/>
              </a:solidFill>
              <a:latin typeface="Consolas" panose="020B0609020204030204" pitchFamily="49" charset="0"/>
            </a:endParaRPr>
          </a:p>
          <a:p>
            <a:pPr marL="0" indent="0">
              <a:buNone/>
            </a:pPr>
            <a:r>
              <a:rPr lang="fr-FR" dirty="0" err="1">
                <a:solidFill>
                  <a:srgbClr val="000000"/>
                </a:solidFill>
                <a:latin typeface="Consolas" panose="020B0609020204030204" pitchFamily="49" charset="0"/>
              </a:rPr>
              <a:t>myXslT.Load</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"sheet.xsl"</a:t>
            </a:r>
            <a:r>
              <a:rPr lang="fr-FR" dirty="0">
                <a:solidFill>
                  <a:srgbClr val="000000"/>
                </a:solidFill>
                <a:latin typeface="Consolas" panose="020B0609020204030204" pitchFamily="49" charset="0"/>
              </a:rPr>
              <a:t>); </a:t>
            </a:r>
          </a:p>
          <a:p>
            <a:pPr marL="0" indent="0">
              <a:buNone/>
            </a:pPr>
            <a:endParaRPr lang="fr-FR" dirty="0">
              <a:solidFill>
                <a:srgbClr val="000000"/>
              </a:solidFill>
              <a:latin typeface="Consolas" panose="020B0609020204030204" pitchFamily="49" charset="0"/>
            </a:endParaRPr>
          </a:p>
          <a:p>
            <a:pPr marL="0" lvl="0" indent="0">
              <a:buNone/>
            </a:pPr>
            <a:r>
              <a:rPr lang="fr-FR" sz="1800" dirty="0">
                <a:solidFill>
                  <a:srgbClr val="9BBB59">
                    <a:lumMod val="75000"/>
                  </a:srgbClr>
                </a:solidFill>
                <a:latin typeface="Consolas" panose="020B0609020204030204" pitchFamily="49" charset="0"/>
              </a:rPr>
              <a:t>//</a:t>
            </a:r>
            <a:r>
              <a:rPr lang="fr-FR" sz="1800" dirty="0" err="1">
                <a:solidFill>
                  <a:srgbClr val="9BBB59">
                    <a:lumMod val="75000"/>
                  </a:srgbClr>
                </a:solidFill>
                <a:latin typeface="Consolas" panose="020B0609020204030204" pitchFamily="49" charset="0"/>
              </a:rPr>
              <a:t>execution</a:t>
            </a:r>
            <a:r>
              <a:rPr lang="fr-FR" sz="1800" dirty="0">
                <a:solidFill>
                  <a:srgbClr val="9BBB59">
                    <a:lumMod val="75000"/>
                  </a:srgbClr>
                </a:solidFill>
                <a:latin typeface="Consolas" panose="020B0609020204030204" pitchFamily="49" charset="0"/>
              </a:rPr>
              <a:t> du transformateur</a:t>
            </a:r>
            <a:endParaRPr lang="fr-FR" dirty="0">
              <a:solidFill>
                <a:srgbClr val="000000"/>
              </a:solidFill>
              <a:latin typeface="Consolas" panose="020B0609020204030204" pitchFamily="49" charset="0"/>
            </a:endParaRPr>
          </a:p>
          <a:p>
            <a:pPr marL="0" indent="0">
              <a:buNone/>
            </a:pPr>
            <a:r>
              <a:rPr lang="fr-FR" dirty="0" err="1">
                <a:solidFill>
                  <a:srgbClr val="000000"/>
                </a:solidFill>
                <a:latin typeface="Consolas" panose="020B0609020204030204" pitchFamily="49" charset="0"/>
              </a:rPr>
              <a:t>myXslT.Transform</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 in.xml"</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"out.html"</a:t>
            </a:r>
            <a:r>
              <a:rPr lang="fr-FR" dirty="0">
                <a:solidFill>
                  <a:srgbClr val="000000"/>
                </a:solidFill>
                <a:latin typeface="Consolas" panose="020B0609020204030204" pitchFamily="49" charset="0"/>
              </a:rPr>
              <a:t>);</a:t>
            </a:r>
            <a:endParaRPr lang="fr-FR" dirty="0"/>
          </a:p>
        </p:txBody>
      </p:sp>
    </p:spTree>
    <p:extLst>
      <p:ext uri="{BB962C8B-B14F-4D97-AF65-F5344CB8AC3E}">
        <p14:creationId xmlns:p14="http://schemas.microsoft.com/office/powerpoint/2010/main" val="223836624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				XSL2.0 </a:t>
            </a:r>
            <a:r>
              <a:rPr lang="fr-FR" dirty="0" err="1"/>
              <a:t>Nouveautées</a:t>
            </a:r>
            <a:endParaRPr lang="fr-FR" dirty="0"/>
          </a:p>
        </p:txBody>
      </p:sp>
      <p:sp>
        <p:nvSpPr>
          <p:cNvPr id="6" name="Espace réservé du contenu 5"/>
          <p:cNvSpPr>
            <a:spLocks noGrp="1"/>
          </p:cNvSpPr>
          <p:nvPr>
            <p:ph idx="1"/>
          </p:nvPr>
        </p:nvSpPr>
        <p:spPr/>
        <p:txBody>
          <a:bodyPr>
            <a:normAutofit/>
          </a:bodyPr>
          <a:lstStyle/>
          <a:p>
            <a:r>
              <a:rPr lang="en-US" dirty="0"/>
              <a:t>Conversion auto fragments </a:t>
            </a:r>
            <a:r>
              <a:rPr lang="en-US" dirty="0" err="1"/>
              <a:t>d’arbre</a:t>
            </a:r>
            <a:r>
              <a:rPr lang="en-US" dirty="0"/>
              <a:t> / node-sets</a:t>
            </a:r>
          </a:p>
          <a:p>
            <a:endParaRPr lang="en-US" dirty="0"/>
          </a:p>
          <a:p>
            <a:r>
              <a:rPr lang="en-US" dirty="0"/>
              <a:t>Multiple &lt; output /&gt;</a:t>
            </a:r>
          </a:p>
          <a:p>
            <a:pPr lvl="1"/>
            <a:r>
              <a:rPr lang="en-US" dirty="0" err="1"/>
              <a:t>xsl:result</a:t>
            </a:r>
            <a:r>
              <a:rPr lang="en-US" dirty="0"/>
              <a:t>-document </a:t>
            </a:r>
          </a:p>
          <a:p>
            <a:pPr lvl="2"/>
            <a:r>
              <a:rPr lang="en-US" dirty="0" err="1"/>
              <a:t>nécessite</a:t>
            </a:r>
            <a:r>
              <a:rPr lang="en-US" dirty="0"/>
              <a:t> </a:t>
            </a:r>
          </a:p>
          <a:p>
            <a:pPr lvl="3">
              <a:buNone/>
            </a:pPr>
            <a:r>
              <a:rPr lang="en-US" dirty="0"/>
              <a:t>	&lt;</a:t>
            </a:r>
            <a:r>
              <a:rPr lang="en-US" dirty="0" err="1"/>
              <a:t>xsl:output</a:t>
            </a:r>
            <a:r>
              <a:rPr lang="en-US" dirty="0"/>
              <a:t> method="type" name="nom" […]/&gt;</a:t>
            </a:r>
          </a:p>
          <a:p>
            <a:pPr lvl="2"/>
            <a:endParaRPr lang="en-US" dirty="0"/>
          </a:p>
          <a:p>
            <a:pPr lvl="2"/>
            <a:r>
              <a:rPr lang="en-US" dirty="0"/>
              <a:t>Usage</a:t>
            </a:r>
          </a:p>
          <a:p>
            <a:pPr lvl="3">
              <a:buNone/>
            </a:pPr>
            <a:r>
              <a:rPr lang="en-US" dirty="0"/>
              <a:t>	&lt;</a:t>
            </a:r>
            <a:r>
              <a:rPr lang="en-US" dirty="0" err="1"/>
              <a:t>xsl:result</a:t>
            </a:r>
            <a:r>
              <a:rPr lang="en-US" dirty="0"/>
              <a:t>-document </a:t>
            </a:r>
            <a:r>
              <a:rPr lang="en-US" dirty="0" err="1"/>
              <a:t>href</a:t>
            </a:r>
            <a:r>
              <a:rPr lang="en-US" dirty="0"/>
              <a:t>="doc.ext" method="nom"&gt;</a:t>
            </a:r>
          </a:p>
          <a:p>
            <a:pPr lvl="3">
              <a:buNone/>
            </a:pPr>
            <a:r>
              <a:rPr lang="en-US" dirty="0"/>
              <a:t>		&lt;!--</a:t>
            </a:r>
            <a:r>
              <a:rPr lang="en-US" dirty="0" err="1"/>
              <a:t>contenu</a:t>
            </a:r>
            <a:r>
              <a:rPr lang="en-US" dirty="0"/>
              <a:t> </a:t>
            </a:r>
            <a:r>
              <a:rPr lang="en-US" dirty="0" err="1"/>
              <a:t>doc.ext</a:t>
            </a:r>
            <a:r>
              <a:rPr lang="en-US" dirty="0"/>
              <a:t>--&gt;</a:t>
            </a:r>
          </a:p>
          <a:p>
            <a:pPr lvl="3">
              <a:buNone/>
            </a:pPr>
            <a:r>
              <a:rPr lang="en-US" dirty="0"/>
              <a:t>	&lt;/</a:t>
            </a:r>
            <a:r>
              <a:rPr lang="en-US" dirty="0" err="1"/>
              <a:t>xsl:result</a:t>
            </a:r>
            <a:r>
              <a:rPr lang="en-US" dirty="0"/>
              <a:t>-document&gt;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193</a:t>
            </a:fld>
            <a:endParaRPr lang="fr-F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				XSL2.0 </a:t>
            </a:r>
            <a:r>
              <a:rPr lang="fr-FR" dirty="0" err="1"/>
              <a:t>Nouveautées</a:t>
            </a:r>
            <a:endParaRPr lang="fr-FR" dirty="0"/>
          </a:p>
        </p:txBody>
      </p:sp>
      <p:sp>
        <p:nvSpPr>
          <p:cNvPr id="6" name="Espace réservé du contenu 5"/>
          <p:cNvSpPr>
            <a:spLocks noGrp="1"/>
          </p:cNvSpPr>
          <p:nvPr>
            <p:ph idx="1"/>
          </p:nvPr>
        </p:nvSpPr>
        <p:spPr/>
        <p:txBody>
          <a:bodyPr>
            <a:normAutofit/>
          </a:bodyPr>
          <a:lstStyle/>
          <a:p>
            <a:r>
              <a:rPr lang="en-US" dirty="0" err="1"/>
              <a:t>Xpath</a:t>
            </a:r>
            <a:r>
              <a:rPr lang="en-US" dirty="0"/>
              <a:t> 2.0 </a:t>
            </a:r>
          </a:p>
          <a:p>
            <a:pPr marL="638175" lvl="2" indent="-219075"/>
            <a:r>
              <a:rPr lang="fr-FR" b="1" dirty="0"/>
              <a:t>Typage</a:t>
            </a:r>
            <a:r>
              <a:rPr lang="en-US" b="1" dirty="0"/>
              <a:t> fort </a:t>
            </a:r>
            <a:r>
              <a:rPr lang="en-US" dirty="0"/>
              <a:t>, mode XML-schema</a:t>
            </a:r>
          </a:p>
          <a:p>
            <a:pPr marL="638175" lvl="2" indent="-219075"/>
            <a:endParaRPr lang="en-US" dirty="0"/>
          </a:p>
          <a:p>
            <a:pPr marL="638175" lvl="2" indent="-219075"/>
            <a:r>
              <a:rPr lang="en-US" dirty="0"/>
              <a:t>Lot de </a:t>
            </a:r>
            <a:r>
              <a:rPr lang="fr-FR" dirty="0"/>
              <a:t>fonctions</a:t>
            </a:r>
            <a:r>
              <a:rPr lang="en-US" dirty="0"/>
              <a:t> :</a:t>
            </a:r>
          </a:p>
          <a:p>
            <a:pPr marL="800100" lvl="3" indent="-200025"/>
            <a:endParaRPr lang="en-US" dirty="0"/>
          </a:p>
          <a:p>
            <a:pPr marL="800100" lvl="3" indent="-200025"/>
            <a:r>
              <a:rPr lang="en-US" dirty="0"/>
              <a:t>temps : year-from-date, hour-from-date, minute-duration,…</a:t>
            </a:r>
          </a:p>
          <a:p>
            <a:pPr marL="800100" lvl="3" indent="-200025"/>
            <a:endParaRPr lang="en-US" dirty="0"/>
          </a:p>
          <a:p>
            <a:pPr marL="800100" lvl="3" indent="-200025"/>
            <a:r>
              <a:rPr lang="fr-FR" dirty="0"/>
              <a:t>agrégat</a:t>
            </a:r>
            <a:r>
              <a:rPr lang="en-US" dirty="0"/>
              <a:t> : min, max, </a:t>
            </a:r>
            <a:r>
              <a:rPr lang="en-US" dirty="0" err="1"/>
              <a:t>avg</a:t>
            </a:r>
            <a:r>
              <a:rPr lang="en-US" dirty="0"/>
              <a:t>, …</a:t>
            </a:r>
          </a:p>
          <a:p>
            <a:pPr marL="800100" lvl="3" indent="-200025"/>
            <a:endParaRPr lang="en-US" dirty="0"/>
          </a:p>
          <a:p>
            <a:pPr marL="800100" lvl="3" indent="-200025"/>
            <a:r>
              <a:rPr lang="en-US" dirty="0"/>
              <a:t>string : ends-with, …</a:t>
            </a:r>
          </a:p>
          <a:p>
            <a:pPr marL="800100" lvl="3" indent="-200025"/>
            <a:endParaRPr lang="en-US" dirty="0"/>
          </a:p>
          <a:p>
            <a:pPr marL="800100" lvl="3" indent="-200025"/>
            <a:r>
              <a:rPr lang="fr-FR" dirty="0"/>
              <a:t>système</a:t>
            </a:r>
            <a:r>
              <a:rPr lang="en-US" dirty="0"/>
              <a:t> : </a:t>
            </a:r>
            <a:r>
              <a:rPr lang="fr-FR" dirty="0"/>
              <a:t>system-</a:t>
            </a:r>
            <a:r>
              <a:rPr lang="fr-FR" dirty="0" err="1"/>
              <a:t>property</a:t>
            </a:r>
            <a:r>
              <a:rPr lang="fr-FR" dirty="0"/>
              <a:t>, </a:t>
            </a:r>
            <a:r>
              <a:rPr lang="fr-FR" dirty="0" err="1"/>
              <a:t>current</a:t>
            </a:r>
            <a:r>
              <a:rPr lang="fr-FR" dirty="0"/>
              <a:t>-</a:t>
            </a:r>
            <a:r>
              <a:rPr lang="fr-FR" dirty="0" err="1"/>
              <a:t>dateTime</a:t>
            </a:r>
            <a:r>
              <a:rPr lang="fr-FR" dirty="0"/>
              <a:t>, distinct-values,…</a:t>
            </a:r>
          </a:p>
          <a:p>
            <a:pPr>
              <a:buNone/>
            </a:pPr>
            <a:endParaRPr lang="en-US" dirty="0"/>
          </a:p>
          <a:p>
            <a:endParaRPr lang="en-US"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194</a:t>
            </a:fld>
            <a:endParaRPr lang="fr-F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				XSL2.0 </a:t>
            </a:r>
            <a:r>
              <a:rPr lang="fr-FR" dirty="0" err="1"/>
              <a:t>Nouveautées</a:t>
            </a:r>
            <a:endParaRPr lang="fr-FR" dirty="0"/>
          </a:p>
        </p:txBody>
      </p:sp>
      <p:sp>
        <p:nvSpPr>
          <p:cNvPr id="6" name="Espace réservé du contenu 5"/>
          <p:cNvSpPr>
            <a:spLocks noGrp="1"/>
          </p:cNvSpPr>
          <p:nvPr>
            <p:ph idx="1"/>
          </p:nvPr>
        </p:nvSpPr>
        <p:spPr/>
        <p:txBody>
          <a:bodyPr>
            <a:normAutofit/>
          </a:bodyPr>
          <a:lstStyle/>
          <a:p>
            <a:r>
              <a:rPr lang="en-US" dirty="0"/>
              <a:t>Grouping </a:t>
            </a:r>
            <a:r>
              <a:rPr lang="en-US" dirty="0" err="1"/>
              <a:t>natif</a:t>
            </a:r>
            <a:r>
              <a:rPr lang="en-US" dirty="0"/>
              <a:t> XSL</a:t>
            </a:r>
          </a:p>
          <a:p>
            <a:pPr lvl="2"/>
            <a:r>
              <a:rPr lang="fr-FR" i="1" dirty="0"/>
              <a:t>&lt;</a:t>
            </a:r>
            <a:r>
              <a:rPr lang="fr-FR" i="1" dirty="0" err="1"/>
              <a:t>xsl:</a:t>
            </a:r>
            <a:r>
              <a:rPr lang="fr-FR" b="1" i="1" dirty="0" err="1"/>
              <a:t>for-each-group</a:t>
            </a:r>
            <a:r>
              <a:rPr lang="fr-FR" i="1" dirty="0"/>
              <a:t>/&gt;</a:t>
            </a:r>
            <a:endParaRPr lang="en-US" i="1" dirty="0"/>
          </a:p>
          <a:p>
            <a:endParaRPr lang="en-US" dirty="0"/>
          </a:p>
          <a:p>
            <a:r>
              <a:rPr lang="en-US" dirty="0"/>
              <a:t>Definition de functions personnel</a:t>
            </a:r>
          </a:p>
          <a:p>
            <a:pPr lvl="2"/>
            <a:r>
              <a:rPr lang="fr-FR" i="1" dirty="0"/>
              <a:t>&lt;</a:t>
            </a:r>
            <a:r>
              <a:rPr lang="fr-FR" i="1" dirty="0" err="1"/>
              <a:t>xsl:</a:t>
            </a:r>
            <a:r>
              <a:rPr lang="fr-FR" b="1" i="1" dirty="0" err="1"/>
              <a:t>function</a:t>
            </a:r>
            <a:r>
              <a:rPr lang="fr-FR" b="1" i="1" dirty="0"/>
              <a:t> </a:t>
            </a:r>
            <a:r>
              <a:rPr lang="fr-FR" b="1" i="1" dirty="0" err="1"/>
              <a:t>name</a:t>
            </a:r>
            <a:r>
              <a:rPr lang="fr-FR" i="1" dirty="0"/>
              <a:t>="</a:t>
            </a:r>
            <a:r>
              <a:rPr lang="fr-FR" i="1" dirty="0" err="1"/>
              <a:t>nsPerso:nom</a:t>
            </a:r>
            <a:r>
              <a:rPr lang="fr-FR" i="1" dirty="0"/>
              <a:t>"/&gt;</a:t>
            </a:r>
          </a:p>
          <a:p>
            <a:pPr lvl="2"/>
            <a:endParaRPr lang="fr-FR" b="1" i="1" dirty="0"/>
          </a:p>
          <a:p>
            <a:pPr lvl="2"/>
            <a:r>
              <a:rPr lang="fr-FR" b="1" i="1" dirty="0"/>
              <a:t>Usage :</a:t>
            </a:r>
          </a:p>
          <a:p>
            <a:pPr lvl="3">
              <a:buNone/>
            </a:pPr>
            <a:r>
              <a:rPr lang="fr-FR" i="1" dirty="0"/>
              <a:t>		</a:t>
            </a:r>
            <a:r>
              <a:rPr lang="fr-FR" b="1" i="1" dirty="0"/>
              <a:t>select</a:t>
            </a:r>
            <a:r>
              <a:rPr lang="fr-FR" i="1" dirty="0"/>
              <a:t>="</a:t>
            </a:r>
            <a:r>
              <a:rPr lang="fr-FR" i="1" dirty="0" err="1"/>
              <a:t>nsPerso:nom</a:t>
            </a:r>
            <a:r>
              <a:rPr lang="fr-FR" i="1" dirty="0"/>
              <a:t>()"</a:t>
            </a:r>
          </a:p>
          <a:p>
            <a:pPr lvl="2">
              <a:buNone/>
            </a:pPr>
            <a:endParaRPr lang="fr-FR" b="1" i="1" dirty="0"/>
          </a:p>
          <a:p>
            <a:pPr lvl="2"/>
            <a:r>
              <a:rPr lang="fr-FR" b="1" i="1" dirty="0"/>
              <a:t>nécessite:</a:t>
            </a:r>
          </a:p>
          <a:p>
            <a:pPr lvl="3">
              <a:buNone/>
            </a:pPr>
            <a:r>
              <a:rPr lang="fr-FR" b="1" i="1" dirty="0"/>
              <a:t>		</a:t>
            </a:r>
            <a:r>
              <a:rPr lang="fr-FR" b="1" i="1" dirty="0" err="1"/>
              <a:t>xmlns:nsPerso</a:t>
            </a:r>
            <a:r>
              <a:rPr lang="fr-FR" b="1" i="1" dirty="0"/>
              <a:t>="</a:t>
            </a:r>
            <a:r>
              <a:rPr lang="fr-FR" b="1" i="1" dirty="0" err="1"/>
              <a:t>urn:Identifier</a:t>
            </a:r>
            <a:r>
              <a:rPr lang="fr-FR" b="1" i="1"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195</a:t>
            </a:fld>
            <a:endParaRPr lang="fr-F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				XSL3.0 </a:t>
            </a:r>
            <a:r>
              <a:rPr lang="fr-FR" dirty="0" err="1"/>
              <a:t>Nouveautées</a:t>
            </a:r>
            <a:endParaRPr lang="fr-FR" dirty="0"/>
          </a:p>
        </p:txBody>
      </p:sp>
      <p:sp>
        <p:nvSpPr>
          <p:cNvPr id="6" name="Espace réservé du contenu 5"/>
          <p:cNvSpPr>
            <a:spLocks noGrp="1"/>
          </p:cNvSpPr>
          <p:nvPr>
            <p:ph idx="1"/>
          </p:nvPr>
        </p:nvSpPr>
        <p:spPr/>
        <p:txBody>
          <a:bodyPr>
            <a:normAutofit/>
          </a:bodyPr>
          <a:lstStyle/>
          <a:p>
            <a:endParaRPr lang="fr-FR" dirty="0"/>
          </a:p>
          <a:p>
            <a:r>
              <a:rPr lang="fr-FR" dirty="0"/>
              <a:t>XSL Transformations (XSLT) Version 3.0</a:t>
            </a:r>
          </a:p>
          <a:p>
            <a:pPr lvl="1"/>
            <a:r>
              <a:rPr lang="fr-FR" b="1" u="sng" dirty="0"/>
              <a:t>Candidat</a:t>
            </a:r>
            <a:r>
              <a:rPr lang="fr-FR" dirty="0"/>
              <a:t> du W3C du 19 novembre 2015</a:t>
            </a:r>
          </a:p>
          <a:p>
            <a:endParaRPr lang="fr-FR" dirty="0"/>
          </a:p>
          <a:p>
            <a:r>
              <a:rPr lang="fr-FR" dirty="0"/>
              <a:t>XML Path Language (XPath) 3.0 </a:t>
            </a:r>
          </a:p>
          <a:p>
            <a:pPr lvl="1"/>
            <a:r>
              <a:rPr lang="fr-FR" b="1" u="sng" dirty="0"/>
              <a:t>recommandation</a:t>
            </a:r>
            <a:r>
              <a:rPr lang="fr-FR" dirty="0"/>
              <a:t> du W3C du 8 avril 2014</a:t>
            </a:r>
          </a:p>
          <a:p>
            <a:pPr lvl="1"/>
            <a:r>
              <a:rPr lang="fr-FR" dirty="0"/>
              <a:t>3.1  candidat du W3C du 17 </a:t>
            </a:r>
            <a:r>
              <a:rPr lang="fr-FR" dirty="0" err="1"/>
              <a:t>Decembre</a:t>
            </a:r>
            <a:r>
              <a:rPr lang="fr-FR" dirty="0"/>
              <a:t> 2015</a:t>
            </a:r>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196</a:t>
            </a:fld>
            <a:endParaRPr lang="fr-F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		   XSL3.0 Processeurs &amp; éditeurs</a:t>
            </a:r>
          </a:p>
        </p:txBody>
      </p:sp>
      <p:sp>
        <p:nvSpPr>
          <p:cNvPr id="6" name="Espace réservé du contenu 5"/>
          <p:cNvSpPr>
            <a:spLocks noGrp="1"/>
          </p:cNvSpPr>
          <p:nvPr>
            <p:ph idx="1"/>
          </p:nvPr>
        </p:nvSpPr>
        <p:spPr/>
        <p:txBody>
          <a:bodyPr>
            <a:normAutofit fontScale="92500" lnSpcReduction="10000"/>
          </a:bodyPr>
          <a:lstStyle/>
          <a:p>
            <a:endParaRPr lang="fr-FR" dirty="0"/>
          </a:p>
          <a:p>
            <a:r>
              <a:rPr lang="fr-FR" dirty="0"/>
              <a:t>Editeurs</a:t>
            </a:r>
          </a:p>
          <a:p>
            <a:pPr lvl="1"/>
            <a:r>
              <a:rPr lang="fr-FR" b="1" u="sng" dirty="0" err="1"/>
              <a:t>Altova</a:t>
            </a:r>
            <a:r>
              <a:rPr lang="fr-FR" b="1" u="sng" dirty="0"/>
              <a:t> XML </a:t>
            </a:r>
            <a:r>
              <a:rPr lang="fr-FR" b="1" u="sng" dirty="0" err="1"/>
              <a:t>Spy</a:t>
            </a:r>
            <a:r>
              <a:rPr lang="fr-FR" b="1" u="sng" dirty="0"/>
              <a:t> 2016 </a:t>
            </a:r>
            <a:r>
              <a:rPr lang="fr-FR" dirty="0"/>
              <a:t>(</a:t>
            </a:r>
            <a:r>
              <a:rPr lang="fr-FR" b="1" dirty="0"/>
              <a:t>300</a:t>
            </a:r>
            <a:r>
              <a:rPr lang="fr-FR" dirty="0"/>
              <a:t>$</a:t>
            </a:r>
            <a:r>
              <a:rPr lang="fr-FR" dirty="0">
                <a:sym typeface="Wingdings" pitchFamily="2" charset="2"/>
              </a:rPr>
              <a:t>∞$ en pack)</a:t>
            </a:r>
            <a:endParaRPr lang="fr-FR" dirty="0"/>
          </a:p>
          <a:p>
            <a:pPr lvl="1"/>
            <a:r>
              <a:rPr lang="fr-FR" b="1" u="sng" dirty="0" err="1"/>
              <a:t>Oxygen</a:t>
            </a:r>
            <a:r>
              <a:rPr lang="fr-FR" dirty="0"/>
              <a:t> (</a:t>
            </a:r>
            <a:r>
              <a:rPr lang="fr-FR" b="1" dirty="0"/>
              <a:t>300</a:t>
            </a:r>
            <a:r>
              <a:rPr lang="fr-FR" dirty="0"/>
              <a:t>$ </a:t>
            </a:r>
            <a:r>
              <a:rPr lang="fr-FR" dirty="0">
                <a:sym typeface="Wingdings" pitchFamily="2" charset="2"/>
              </a:rPr>
              <a:t>2,500$)</a:t>
            </a:r>
          </a:p>
          <a:p>
            <a:pPr lvl="1"/>
            <a:r>
              <a:rPr lang="fr-FR" dirty="0" err="1">
                <a:sym typeface="Wingdings" pitchFamily="2" charset="2"/>
              </a:rPr>
              <a:t>Editix</a:t>
            </a:r>
            <a:r>
              <a:rPr lang="fr-FR" dirty="0">
                <a:sym typeface="Wingdings" pitchFamily="2" charset="2"/>
              </a:rPr>
              <a:t> 2016 (80$150$)</a:t>
            </a:r>
          </a:p>
          <a:p>
            <a:pPr lvl="1"/>
            <a:r>
              <a:rPr lang="fr-FR" dirty="0">
                <a:sym typeface="Wingdings" pitchFamily="2" charset="2"/>
              </a:rPr>
              <a:t>Stylus studio (80$700$)</a:t>
            </a:r>
          </a:p>
          <a:p>
            <a:pPr lvl="1"/>
            <a:r>
              <a:rPr lang="fr-FR" dirty="0">
                <a:sym typeface="Wingdings" pitchFamily="2" charset="2"/>
              </a:rPr>
              <a:t>XML </a:t>
            </a:r>
            <a:r>
              <a:rPr lang="fr-FR" dirty="0" err="1">
                <a:sym typeface="Wingdings" pitchFamily="2" charset="2"/>
              </a:rPr>
              <a:t>BluePrint</a:t>
            </a:r>
            <a:r>
              <a:rPr lang="fr-FR" dirty="0">
                <a:sym typeface="Wingdings" pitchFamily="2" charset="2"/>
              </a:rPr>
              <a:t> (40$115$)</a:t>
            </a:r>
          </a:p>
          <a:p>
            <a:pPr>
              <a:buNone/>
            </a:pPr>
            <a:endParaRPr lang="fr-FR" dirty="0"/>
          </a:p>
          <a:p>
            <a:r>
              <a:rPr lang="fr-FR" dirty="0"/>
              <a:t>Processeurs</a:t>
            </a:r>
          </a:p>
          <a:p>
            <a:pPr lvl="1"/>
            <a:r>
              <a:rPr lang="fr-FR" b="1" u="sng" dirty="0"/>
              <a:t>Saxon PE </a:t>
            </a:r>
            <a:r>
              <a:rPr lang="fr-FR" dirty="0">
                <a:sym typeface="Wingdings" pitchFamily="2" charset="2"/>
              </a:rPr>
              <a:t>java </a:t>
            </a:r>
            <a:r>
              <a:rPr lang="fr-FR" dirty="0" err="1">
                <a:sym typeface="Wingdings" pitchFamily="2" charset="2"/>
              </a:rPr>
              <a:t>based</a:t>
            </a:r>
            <a:r>
              <a:rPr lang="fr-FR" dirty="0">
                <a:sym typeface="Wingdings" pitchFamily="2" charset="2"/>
              </a:rPr>
              <a:t> payant</a:t>
            </a:r>
          </a:p>
          <a:p>
            <a:pPr lvl="1"/>
            <a:r>
              <a:rPr lang="fr-FR" b="1" u="sng" dirty="0" err="1">
                <a:sym typeface="Wingdings" pitchFamily="2" charset="2"/>
              </a:rPr>
              <a:t>Exslt</a:t>
            </a:r>
            <a:r>
              <a:rPr lang="fr-FR" b="1" u="sng" dirty="0">
                <a:sym typeface="Wingdings" pitchFamily="2" charset="2"/>
              </a:rPr>
              <a:t> </a:t>
            </a:r>
            <a:r>
              <a:rPr lang="fr-FR" i="1" u="sng" dirty="0">
                <a:sym typeface="Wingdings" pitchFamily="2" charset="2"/>
              </a:rPr>
              <a:t>(beta*)</a:t>
            </a:r>
            <a:r>
              <a:rPr lang="fr-FR" dirty="0">
                <a:sym typeface="Wingdings" pitchFamily="2" charset="2"/>
              </a:rPr>
              <a:t>.NET </a:t>
            </a:r>
            <a:r>
              <a:rPr lang="fr-FR" dirty="0" err="1">
                <a:sym typeface="Wingdings" pitchFamily="2" charset="2"/>
              </a:rPr>
              <a:t>based</a:t>
            </a:r>
            <a:r>
              <a:rPr lang="fr-FR" dirty="0">
                <a:sym typeface="Wingdings" pitchFamily="2" charset="2"/>
              </a:rPr>
              <a:t> (</a:t>
            </a:r>
            <a:r>
              <a:rPr lang="fr-FR" i="1" dirty="0">
                <a:sym typeface="Wingdings" pitchFamily="2" charset="2"/>
              </a:rPr>
              <a:t>F#</a:t>
            </a:r>
            <a:r>
              <a:rPr lang="fr-FR" dirty="0">
                <a:sym typeface="Wingdings" pitchFamily="2" charset="2"/>
              </a:rPr>
              <a:t>)free</a:t>
            </a:r>
            <a:endParaRPr lang="fr-FR" dirty="0"/>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197</a:t>
            </a:fld>
            <a:endParaRPr lang="fr-F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				XSL3.0 </a:t>
            </a:r>
            <a:r>
              <a:rPr lang="fr-FR" dirty="0" err="1"/>
              <a:t>Nouveautées</a:t>
            </a:r>
            <a:endParaRPr lang="fr-FR" dirty="0"/>
          </a:p>
        </p:txBody>
      </p:sp>
      <p:sp>
        <p:nvSpPr>
          <p:cNvPr id="6" name="Espace réservé du contenu 5"/>
          <p:cNvSpPr>
            <a:spLocks noGrp="1"/>
          </p:cNvSpPr>
          <p:nvPr>
            <p:ph idx="1"/>
          </p:nvPr>
        </p:nvSpPr>
        <p:spPr/>
        <p:txBody>
          <a:bodyPr>
            <a:normAutofit/>
          </a:bodyPr>
          <a:lstStyle/>
          <a:p>
            <a:endParaRPr lang="fr-FR" dirty="0"/>
          </a:p>
          <a:p>
            <a:r>
              <a:rPr lang="fr-FR" dirty="0" err="1"/>
              <a:t>Maps</a:t>
            </a:r>
            <a:r>
              <a:rPr lang="fr-FR" dirty="0"/>
              <a:t> ou tableaux associatifs</a:t>
            </a:r>
          </a:p>
          <a:p>
            <a:pPr lvl="2"/>
            <a:endParaRPr lang="fr-FR" i="1" dirty="0"/>
          </a:p>
          <a:p>
            <a:pPr lvl="2"/>
            <a:r>
              <a:rPr lang="fr-FR" i="1" dirty="0"/>
              <a:t>select="</a:t>
            </a:r>
            <a:r>
              <a:rPr lang="fr-FR" i="1" dirty="0" err="1"/>
              <a:t>maps:new</a:t>
            </a:r>
            <a:r>
              <a:rPr lang="fr-FR" i="1" dirty="0"/>
              <a:t>(…)" </a:t>
            </a:r>
          </a:p>
          <a:p>
            <a:pPr lvl="2"/>
            <a:r>
              <a:rPr lang="fr-FR" i="1" dirty="0"/>
              <a:t>map.get(…)</a:t>
            </a:r>
          </a:p>
          <a:p>
            <a:endParaRPr lang="fr-FR" dirty="0"/>
          </a:p>
          <a:p>
            <a:r>
              <a:rPr lang="fr-FR" dirty="0"/>
              <a:t>Gestion d’erreur</a:t>
            </a:r>
          </a:p>
          <a:p>
            <a:pPr lvl="2"/>
            <a:endParaRPr lang="fr-FR" i="1" dirty="0"/>
          </a:p>
          <a:p>
            <a:pPr lvl="2"/>
            <a:r>
              <a:rPr lang="fr-FR" i="1" dirty="0"/>
              <a:t>&lt;</a:t>
            </a:r>
            <a:r>
              <a:rPr lang="fr-FR" i="1" dirty="0" err="1"/>
              <a:t>xsl:try</a:t>
            </a:r>
            <a:r>
              <a:rPr lang="fr-FR" i="1" dirty="0"/>
              <a:t> /&gt;</a:t>
            </a:r>
          </a:p>
          <a:p>
            <a:pPr lvl="2"/>
            <a:r>
              <a:rPr lang="fr-FR" i="1" dirty="0"/>
              <a:t>&lt;</a:t>
            </a:r>
            <a:r>
              <a:rPr lang="fr-FR" i="1" dirty="0" err="1"/>
              <a:t>xsl:catch</a:t>
            </a:r>
            <a:r>
              <a:rPr lang="fr-FR" i="1" dirty="0"/>
              <a:t>/&gt; </a:t>
            </a:r>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198</a:t>
            </a:fld>
            <a:endParaRPr lang="fr-F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				XSL3.0       </a:t>
            </a:r>
            <a:r>
              <a:rPr lang="fr-FR" dirty="0" err="1"/>
              <a:t>xsl:stream</a:t>
            </a:r>
            <a:endParaRPr lang="fr-FR" dirty="0"/>
          </a:p>
        </p:txBody>
      </p:sp>
      <p:sp>
        <p:nvSpPr>
          <p:cNvPr id="6" name="Espace réservé du contenu 5"/>
          <p:cNvSpPr>
            <a:spLocks noGrp="1"/>
          </p:cNvSpPr>
          <p:nvPr>
            <p:ph idx="1"/>
          </p:nvPr>
        </p:nvSpPr>
        <p:spPr/>
        <p:txBody>
          <a:bodyPr>
            <a:normAutofit/>
          </a:bodyPr>
          <a:lstStyle/>
          <a:p>
            <a:r>
              <a:rPr lang="fr-FR" dirty="0"/>
              <a:t>Stream xml</a:t>
            </a:r>
            <a:endParaRPr lang="fr-FR" i="1" dirty="0"/>
          </a:p>
          <a:p>
            <a:pPr marL="538163" lvl="2" indent="-219075"/>
            <a:endParaRPr lang="fr-FR" i="1" dirty="0"/>
          </a:p>
          <a:p>
            <a:pPr marL="538163" lvl="2" indent="-219075"/>
            <a:r>
              <a:rPr lang="fr-FR" i="1" dirty="0"/>
              <a:t>&lt;</a:t>
            </a:r>
            <a:r>
              <a:rPr lang="fr-FR" i="1" dirty="0" err="1"/>
              <a:t>xsl:</a:t>
            </a:r>
            <a:r>
              <a:rPr lang="fr-FR" b="1" i="1" dirty="0" err="1"/>
              <a:t>stream</a:t>
            </a:r>
            <a:r>
              <a:rPr lang="fr-FR" i="1" dirty="0"/>
              <a:t> /&gt;</a:t>
            </a:r>
          </a:p>
          <a:p>
            <a:pPr marL="794195" lvl="3" indent="-219075"/>
            <a:r>
              <a:rPr lang="fr-FR" i="1" dirty="0" err="1">
                <a:solidFill>
                  <a:schemeClr val="accent4"/>
                </a:solidFill>
              </a:rPr>
              <a:t>Defintion</a:t>
            </a:r>
            <a:r>
              <a:rPr lang="fr-FR" i="1" dirty="0">
                <a:solidFill>
                  <a:schemeClr val="accent4"/>
                </a:solidFill>
              </a:rPr>
              <a:t> primaire</a:t>
            </a: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contexte</a:t>
            </a:r>
          </a:p>
          <a:p>
            <a:pPr marL="794195" lvl="3" indent="-219075">
              <a:buNone/>
            </a:pPr>
            <a:r>
              <a:rPr lang="fr-FR" i="1" dirty="0">
                <a:solidFill>
                  <a:schemeClr val="accent4"/>
                </a:solidFill>
              </a:rPr>
              <a:t>en flux</a:t>
            </a:r>
          </a:p>
          <a:p>
            <a:pPr marL="538163" lvl="2" indent="-219075"/>
            <a:endParaRPr lang="fr-FR" i="1" dirty="0"/>
          </a:p>
          <a:p>
            <a:pPr marL="538163" lvl="2" indent="-219075"/>
            <a:endParaRPr lang="fr-FR" i="1" dirty="0"/>
          </a:p>
          <a:p>
            <a:pPr marL="538163" lvl="2" indent="-219075"/>
            <a:r>
              <a:rPr lang="fr-FR" i="1" dirty="0"/>
              <a:t>&lt;</a:t>
            </a:r>
            <a:r>
              <a:rPr lang="fr-FR" i="1" dirty="0" err="1"/>
              <a:t>xsl</a:t>
            </a:r>
            <a:r>
              <a:rPr lang="fr-FR" i="1" dirty="0"/>
              <a:t>:</a:t>
            </a:r>
            <a:r>
              <a:rPr lang="en-US" b="1" dirty="0"/>
              <a:t>fork</a:t>
            </a:r>
            <a:r>
              <a:rPr lang="fr-FR" i="1" dirty="0"/>
              <a:t>/&gt;</a:t>
            </a:r>
          </a:p>
          <a:p>
            <a:pPr marL="794195" lvl="3" indent="-219075"/>
            <a:r>
              <a:rPr lang="fr-FR" i="1" dirty="0">
                <a:solidFill>
                  <a:schemeClr val="accent4"/>
                </a:solidFill>
              </a:rPr>
              <a:t>Duplication processus</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199</a:t>
            </a:fld>
            <a:endParaRPr lang="fr-FR"/>
          </a:p>
        </p:txBody>
      </p:sp>
      <p:sp>
        <p:nvSpPr>
          <p:cNvPr id="7" name="ZoneTexte 6"/>
          <p:cNvSpPr txBox="1"/>
          <p:nvPr/>
        </p:nvSpPr>
        <p:spPr>
          <a:xfrm>
            <a:off x="3995936" y="2348880"/>
            <a:ext cx="5040560" cy="2400657"/>
          </a:xfrm>
          <a:prstGeom prst="rect">
            <a:avLst/>
          </a:prstGeom>
        </p:spPr>
        <p:style>
          <a:lnRef idx="2">
            <a:schemeClr val="dk1">
              <a:shade val="50000"/>
            </a:schemeClr>
          </a:lnRef>
          <a:fillRef idx="1003">
            <a:schemeClr val="dk1"/>
          </a:fillRef>
          <a:effectRef idx="0">
            <a:schemeClr val="dk1"/>
          </a:effectRef>
          <a:fontRef idx="minor">
            <a:schemeClr val="lt1"/>
          </a:fontRef>
        </p:style>
        <p:txBody>
          <a:bodyPr wrap="square" rtlCol="0">
            <a:spAutoFit/>
          </a:bodyPr>
          <a:lstStyle/>
          <a:p>
            <a:r>
              <a:rPr lang="fr-FR" sz="1200" b="1" i="1" u="sng" dirty="0"/>
              <a:t>Code </a:t>
            </a:r>
            <a:r>
              <a:rPr lang="fr-FR" sz="1200" b="1" i="1" u="sng" dirty="0" err="1"/>
              <a:t>xsl</a:t>
            </a:r>
            <a:r>
              <a:rPr lang="fr-FR" sz="1200" b="1" i="1" u="sng" dirty="0"/>
              <a:t> 3.0 :</a:t>
            </a:r>
          </a:p>
          <a:p>
            <a:endParaRPr lang="fr-FR" sz="1200" b="1" i="1" u="sng" dirty="0"/>
          </a:p>
          <a:p>
            <a:r>
              <a:rPr lang="fr-FR" dirty="0"/>
              <a:t>&lt;</a:t>
            </a:r>
            <a:r>
              <a:rPr lang="fr-FR" dirty="0" err="1"/>
              <a:t>xsl:stream</a:t>
            </a:r>
            <a:br>
              <a:rPr lang="fr-FR" dirty="0"/>
            </a:br>
            <a:r>
              <a:rPr lang="fr-FR" dirty="0"/>
              <a:t>  </a:t>
            </a:r>
            <a:r>
              <a:rPr lang="fr-FR" b="1" dirty="0" err="1"/>
              <a:t>href</a:t>
            </a:r>
            <a:r>
              <a:rPr lang="fr-FR" dirty="0"/>
              <a:t> = { </a:t>
            </a:r>
            <a:r>
              <a:rPr lang="fr-FR" i="1" dirty="0" err="1"/>
              <a:t>uri</a:t>
            </a:r>
            <a:r>
              <a:rPr lang="fr-FR" dirty="0"/>
              <a:t> }</a:t>
            </a:r>
            <a:br>
              <a:rPr lang="fr-FR" dirty="0"/>
            </a:br>
            <a:r>
              <a:rPr lang="fr-FR" dirty="0"/>
              <a:t>  </a:t>
            </a:r>
            <a:r>
              <a:rPr lang="fr-FR" b="1" dirty="0"/>
              <a:t>use-</a:t>
            </a:r>
            <a:r>
              <a:rPr lang="fr-FR" b="1" dirty="0" err="1"/>
              <a:t>accumulators</a:t>
            </a:r>
            <a:r>
              <a:rPr lang="fr-FR" dirty="0"/>
              <a:t>? = </a:t>
            </a:r>
            <a:r>
              <a:rPr lang="fr-FR" i="1" dirty="0" err="1"/>
              <a:t>tokens</a:t>
            </a:r>
            <a:br>
              <a:rPr lang="fr-FR" dirty="0"/>
            </a:br>
            <a:r>
              <a:rPr lang="fr-FR" dirty="0"/>
              <a:t>  </a:t>
            </a:r>
            <a:r>
              <a:rPr lang="fr-FR" b="1" dirty="0"/>
              <a:t>validation</a:t>
            </a:r>
            <a:r>
              <a:rPr lang="fr-FR" dirty="0"/>
              <a:t>? = </a:t>
            </a:r>
            <a:r>
              <a:rPr lang="fr-FR" sz="1600" dirty="0"/>
              <a:t>"strict" | "</a:t>
            </a:r>
            <a:r>
              <a:rPr lang="fr-FR" sz="1600" dirty="0" err="1"/>
              <a:t>lax</a:t>
            </a:r>
            <a:r>
              <a:rPr lang="fr-FR" sz="1600" dirty="0"/>
              <a:t>" | "</a:t>
            </a:r>
            <a:r>
              <a:rPr lang="fr-FR" sz="1600" dirty="0" err="1"/>
              <a:t>preserve</a:t>
            </a:r>
            <a:r>
              <a:rPr lang="fr-FR" sz="1600" dirty="0"/>
              <a:t>" | "</a:t>
            </a:r>
            <a:r>
              <a:rPr lang="fr-FR" sz="1600" dirty="0" err="1"/>
              <a:t>strip</a:t>
            </a:r>
            <a:r>
              <a:rPr lang="fr-FR" sz="1600" dirty="0"/>
              <a:t>"</a:t>
            </a:r>
            <a:br>
              <a:rPr lang="fr-FR" sz="1600" dirty="0"/>
            </a:br>
            <a:r>
              <a:rPr lang="fr-FR" dirty="0"/>
              <a:t>  </a:t>
            </a:r>
            <a:r>
              <a:rPr lang="fr-FR" b="1" dirty="0"/>
              <a:t>type</a:t>
            </a:r>
            <a:r>
              <a:rPr lang="fr-FR" dirty="0"/>
              <a:t>? = </a:t>
            </a:r>
            <a:r>
              <a:rPr lang="fr-FR" i="1" dirty="0" err="1"/>
              <a:t>eqname</a:t>
            </a:r>
            <a:r>
              <a:rPr lang="fr-FR" dirty="0"/>
              <a:t> &gt;</a:t>
            </a:r>
            <a:br>
              <a:rPr lang="fr-FR" dirty="0"/>
            </a:br>
            <a:r>
              <a:rPr lang="fr-FR" dirty="0"/>
              <a:t>  &lt;!-- Content: </a:t>
            </a:r>
            <a:r>
              <a:rPr lang="fr-FR" i="1" dirty="0" err="1"/>
              <a:t>sequence</a:t>
            </a:r>
            <a:r>
              <a:rPr lang="fr-FR" i="1" dirty="0"/>
              <a:t>-</a:t>
            </a:r>
            <a:r>
              <a:rPr lang="fr-FR" i="1" dirty="0" err="1"/>
              <a:t>constructor</a:t>
            </a:r>
            <a:r>
              <a:rPr lang="fr-FR" dirty="0"/>
              <a:t> --&gt;</a:t>
            </a:r>
            <a:br>
              <a:rPr lang="fr-FR" dirty="0"/>
            </a:br>
            <a:r>
              <a:rPr lang="fr-FR" dirty="0"/>
              <a:t>&lt;/</a:t>
            </a:r>
            <a:r>
              <a:rPr lang="fr-FR" dirty="0" err="1"/>
              <a:t>xsl:stream</a:t>
            </a:r>
            <a:r>
              <a:rPr lang="fr-FR" dirty="0"/>
              <a:t>&gt;</a:t>
            </a:r>
            <a:endParaRPr lang="fr-FR" i="1" dirty="0"/>
          </a:p>
        </p:txBody>
      </p:sp>
      <p:sp>
        <p:nvSpPr>
          <p:cNvPr id="9" name="Rectangle 8"/>
          <p:cNvSpPr/>
          <p:nvPr/>
        </p:nvSpPr>
        <p:spPr>
          <a:xfrm>
            <a:off x="288032" y="5766936"/>
            <a:ext cx="8820472" cy="1046440"/>
          </a:xfrm>
          <a:prstGeom prst="rect">
            <a:avLst/>
          </a:prstGeom>
        </p:spPr>
        <p:style>
          <a:lnRef idx="3">
            <a:schemeClr val="lt1"/>
          </a:lnRef>
          <a:fillRef idx="1003">
            <a:schemeClr val="dk1"/>
          </a:fillRef>
          <a:effectRef idx="1">
            <a:schemeClr val="accent5"/>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fr-FR" sz="1400" dirty="0"/>
              <a:t>&lt;</a:t>
            </a:r>
            <a:r>
              <a:rPr lang="fr-FR" sz="1400" dirty="0" err="1"/>
              <a:t>xsl:fork</a:t>
            </a:r>
            <a:r>
              <a:rPr lang="fr-FR" sz="1400" dirty="0"/>
              <a:t>&gt;</a:t>
            </a:r>
            <a:br>
              <a:rPr lang="fr-FR" sz="1400" dirty="0"/>
            </a:br>
            <a:r>
              <a:rPr lang="fr-FR" sz="1400" dirty="0"/>
              <a:t>  &lt;!-- Content: (</a:t>
            </a:r>
            <a:r>
              <a:rPr lang="fr-FR" sz="1400" dirty="0" err="1">
                <a:hlinkClick r:id="rId3"/>
              </a:rPr>
              <a:t>xsl:fallback</a:t>
            </a:r>
            <a:r>
              <a:rPr lang="fr-FR" sz="1400" dirty="0"/>
              <a:t>*, ((</a:t>
            </a:r>
            <a:r>
              <a:rPr lang="fr-FR" sz="1400" dirty="0" err="1">
                <a:hlinkClick r:id="rId3"/>
              </a:rPr>
              <a:t>xsl:sequence</a:t>
            </a:r>
            <a:r>
              <a:rPr lang="fr-FR" sz="1400" dirty="0"/>
              <a:t>, </a:t>
            </a:r>
            <a:r>
              <a:rPr lang="fr-FR" sz="1400" dirty="0" err="1">
                <a:hlinkClick r:id="rId3"/>
              </a:rPr>
              <a:t>xsl:fallback</a:t>
            </a:r>
            <a:r>
              <a:rPr lang="fr-FR" sz="1400" dirty="0"/>
              <a:t>*)* | (</a:t>
            </a:r>
            <a:r>
              <a:rPr lang="fr-FR" sz="1400" dirty="0" err="1">
                <a:hlinkClick r:id="rId3"/>
              </a:rPr>
              <a:t>xsl:for-each-group</a:t>
            </a:r>
            <a:r>
              <a:rPr lang="fr-FR" sz="1400" dirty="0"/>
              <a:t>, </a:t>
            </a:r>
            <a:r>
              <a:rPr lang="fr-FR" sz="1400" dirty="0" err="1">
                <a:hlinkClick r:id="rId3"/>
              </a:rPr>
              <a:t>xsl:fallback</a:t>
            </a:r>
            <a:r>
              <a:rPr lang="fr-FR" sz="1400" dirty="0"/>
              <a:t>*))) --&gt;</a:t>
            </a:r>
            <a:br>
              <a:rPr lang="fr-FR" sz="1400" dirty="0"/>
            </a:br>
            <a:r>
              <a:rPr lang="fr-FR" sz="1400" dirty="0"/>
              <a:t>&lt;/</a:t>
            </a:r>
            <a:r>
              <a:rPr lang="fr-FR" sz="1400" dirty="0" err="1"/>
              <a:t>xsl:fork</a:t>
            </a:r>
            <a:r>
              <a:rPr lang="fr-FR" sz="1400" dirty="0"/>
              <a:t>&gt;</a:t>
            </a:r>
            <a:endParaRPr lang="fr-FR" sz="1400" i="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a:effectLst>
            <a:outerShdw blurRad="50800" dist="38100" dir="5400000" algn="t" rotWithShape="0">
              <a:prstClr val="black">
                <a:alpha val="23000"/>
              </a:prstClr>
            </a:outerShdw>
          </a:effectLst>
        </p:spPr>
        <p:txBody>
          <a:bodyPr>
            <a:normAutofit/>
          </a:bodyPr>
          <a:lstStyle/>
          <a:p>
            <a:r>
              <a:rPr lang="fr-FR" sz="3600" dirty="0"/>
              <a:t>présentation logistique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css</a:t>
            </a:r>
          </a:p>
        </p:txBody>
      </p:sp>
      <p:sp>
        <p:nvSpPr>
          <p:cNvPr id="3" name="Espace réservé du contenu 2"/>
          <p:cNvSpPr>
            <a:spLocks noGrp="1"/>
          </p:cNvSpPr>
          <p:nvPr>
            <p:ph sz="half" idx="1"/>
          </p:nvPr>
        </p:nvSpPr>
        <p:spPr/>
        <p:txBody>
          <a:bodyPr/>
          <a:lstStyle/>
          <a:p>
            <a:r>
              <a:rPr lang="fr-FR" dirty="0"/>
              <a:t>Langage de style</a:t>
            </a:r>
          </a:p>
          <a:p>
            <a:r>
              <a:rPr lang="fr-FR" dirty="0"/>
              <a:t>plusieurs version 1/2  &amp; 3</a:t>
            </a:r>
          </a:p>
          <a:p>
            <a:pPr lvl="1"/>
            <a:r>
              <a:rPr lang="fr-FR" dirty="0"/>
              <a:t>3 formes :</a:t>
            </a:r>
          </a:p>
          <a:p>
            <a:pPr lvl="2"/>
            <a:r>
              <a:rPr lang="fr-FR" dirty="0"/>
              <a:t>Fichier : &lt;link src="fichier.css"&gt;</a:t>
            </a:r>
          </a:p>
          <a:p>
            <a:pPr lvl="2"/>
            <a:r>
              <a:rPr lang="fr-FR" dirty="0"/>
              <a:t>Balise : &lt;style type="text/css"&gt;</a:t>
            </a:r>
          </a:p>
          <a:p>
            <a:pPr lvl="2"/>
            <a:r>
              <a:rPr lang="fr-FR" dirty="0"/>
              <a:t>Inline style="prop:value;"</a:t>
            </a:r>
          </a:p>
          <a:p>
            <a:pPr lvl="1"/>
            <a:endParaRPr lang="fr-FR" dirty="0"/>
          </a:p>
          <a:p>
            <a:r>
              <a:rPr lang="fr-FR" dirty="0"/>
              <a:t>Logique</a:t>
            </a:r>
          </a:p>
          <a:p>
            <a:pPr lvl="2"/>
            <a:r>
              <a:rPr lang="fr-FR" dirty="0"/>
              <a:t>Balise : a, p, div, tr, …</a:t>
            </a:r>
          </a:p>
          <a:p>
            <a:pPr lvl="2"/>
            <a:r>
              <a:rPr lang="fr-FR" dirty="0"/>
              <a:t>Id : #idUnique, #formulaire, …</a:t>
            </a:r>
          </a:p>
          <a:p>
            <a:pPr lvl="2"/>
            <a:r>
              <a:rPr lang="fr-FR" dirty="0"/>
              <a:t>Class : .repetable, .rep-td, .rep-tr</a:t>
            </a:r>
          </a:p>
        </p:txBody>
      </p:sp>
      <p:pic>
        <p:nvPicPr>
          <p:cNvPr id="6" name="Espace réservé pour une image  5" descr="10.png"/>
          <p:cNvPicPr>
            <a:picLocks noGrp="1" noChangeAspect="1"/>
          </p:cNvPicPr>
          <p:nvPr>
            <p:ph type="pic" sz="quarter" idx="13"/>
          </p:nvPr>
        </p:nvPicPr>
        <p:blipFill>
          <a:blip r:embed="rId3"/>
          <a:srcRect t="5566" b="5566"/>
          <a:stretch>
            <a:fillRect/>
          </a:stretch>
        </p:blipFill>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				XSL3.0 </a:t>
            </a:r>
            <a:r>
              <a:rPr lang="fr-FR" dirty="0" err="1"/>
              <a:t>xsl:iterate</a:t>
            </a:r>
            <a:endParaRPr lang="fr-FR" dirty="0"/>
          </a:p>
        </p:txBody>
      </p:sp>
      <p:sp>
        <p:nvSpPr>
          <p:cNvPr id="6" name="Espace réservé du contenu 5"/>
          <p:cNvSpPr>
            <a:spLocks noGrp="1"/>
          </p:cNvSpPr>
          <p:nvPr>
            <p:ph idx="1"/>
          </p:nvPr>
        </p:nvSpPr>
        <p:spPr/>
        <p:txBody>
          <a:bodyPr>
            <a:normAutofit/>
          </a:bodyPr>
          <a:lstStyle/>
          <a:p>
            <a:r>
              <a:rPr lang="fr-FR" dirty="0"/>
              <a:t>Itération</a:t>
            </a:r>
            <a:endParaRPr lang="fr-FR" i="1" dirty="0"/>
          </a:p>
          <a:p>
            <a:pPr marL="538163" lvl="2" indent="-219075"/>
            <a:endParaRPr lang="fr-FR" i="1" dirty="0"/>
          </a:p>
          <a:p>
            <a:pPr marL="538163" lvl="2" indent="-219075"/>
            <a:r>
              <a:rPr lang="fr-FR" i="1" dirty="0"/>
              <a:t>&lt;</a:t>
            </a:r>
            <a:r>
              <a:rPr lang="fr-FR" i="1" dirty="0" err="1"/>
              <a:t>xsl:</a:t>
            </a:r>
            <a:r>
              <a:rPr lang="fr-FR" b="1" i="1" dirty="0" err="1"/>
              <a:t>iterate</a:t>
            </a:r>
            <a:r>
              <a:rPr lang="fr-FR" i="1" dirty="0"/>
              <a:t> /&gt;</a:t>
            </a:r>
          </a:p>
          <a:p>
            <a:pPr marL="794195" lvl="3" indent="-219075"/>
            <a:r>
              <a:rPr lang="fr-FR" i="1" dirty="0" err="1">
                <a:solidFill>
                  <a:schemeClr val="accent4"/>
                </a:solidFill>
              </a:rPr>
              <a:t>Defintion</a:t>
            </a:r>
            <a:r>
              <a:rPr lang="fr-FR" i="1" dirty="0">
                <a:solidFill>
                  <a:schemeClr val="accent4"/>
                </a:solidFill>
              </a:rPr>
              <a:t> primaire</a:t>
            </a: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contexte</a:t>
            </a:r>
          </a:p>
          <a:p>
            <a:pPr marL="794195" lvl="3" indent="-219075">
              <a:buNone/>
            </a:pPr>
            <a:r>
              <a:rPr lang="fr-FR" i="1" dirty="0">
                <a:solidFill>
                  <a:schemeClr val="accent4"/>
                </a:solidFill>
              </a:rPr>
              <a:t>de </a:t>
            </a:r>
            <a:r>
              <a:rPr lang="fr-FR" i="1" dirty="0" err="1">
                <a:solidFill>
                  <a:schemeClr val="accent4"/>
                </a:solidFill>
              </a:rPr>
              <a:t>noeud</a:t>
            </a:r>
            <a:endParaRPr lang="fr-FR" i="1" dirty="0">
              <a:solidFill>
                <a:schemeClr val="accent4"/>
              </a:solidFill>
            </a:endParaRP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le </a:t>
            </a:r>
            <a:r>
              <a:rPr lang="fr-FR" i="1" dirty="0" err="1">
                <a:solidFill>
                  <a:schemeClr val="accent4"/>
                </a:solidFill>
              </a:rPr>
              <a:t>sequence</a:t>
            </a:r>
            <a:r>
              <a:rPr lang="fr-FR" i="1" dirty="0">
                <a:solidFill>
                  <a:schemeClr val="accent4"/>
                </a:solidFill>
              </a:rPr>
              <a:t> d’</a:t>
            </a:r>
            <a:r>
              <a:rPr lang="fr-FR" i="1" dirty="0" err="1">
                <a:solidFill>
                  <a:schemeClr val="accent4"/>
                </a:solidFill>
              </a:rPr>
              <a:t>execution</a:t>
            </a:r>
            <a:endParaRPr lang="fr-FR" i="1" dirty="0">
              <a:solidFill>
                <a:schemeClr val="accent4"/>
              </a:solidFill>
            </a:endParaRPr>
          </a:p>
          <a:p>
            <a:pPr marL="538163" lvl="2" indent="-219075"/>
            <a:endParaRPr lang="fr-FR" i="1" dirty="0"/>
          </a:p>
          <a:p>
            <a:pPr marL="538163" lvl="2" indent="-219075"/>
            <a:r>
              <a:rPr lang="fr-FR" i="1" dirty="0"/>
              <a:t>&lt;</a:t>
            </a:r>
            <a:r>
              <a:rPr lang="fr-FR" i="1" dirty="0" err="1"/>
              <a:t>xsl</a:t>
            </a:r>
            <a:r>
              <a:rPr lang="fr-FR" i="1" dirty="0"/>
              <a:t>:</a:t>
            </a:r>
            <a:r>
              <a:rPr lang="en-US" b="1" dirty="0"/>
              <a:t>next-iteration</a:t>
            </a:r>
            <a:r>
              <a:rPr lang="fr-FR" i="1" dirty="0"/>
              <a:t>/&gt;</a:t>
            </a:r>
          </a:p>
          <a:p>
            <a:pPr marL="794195" lvl="3" indent="-219075"/>
            <a:r>
              <a:rPr lang="fr-FR" i="1" dirty="0">
                <a:solidFill>
                  <a:schemeClr val="accent4"/>
                </a:solidFill>
              </a:rPr>
              <a:t>Gestion des itérations</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200</a:t>
            </a:fld>
            <a:endParaRPr lang="fr-FR"/>
          </a:p>
        </p:txBody>
      </p:sp>
      <p:sp>
        <p:nvSpPr>
          <p:cNvPr id="7" name="ZoneTexte 6"/>
          <p:cNvSpPr txBox="1"/>
          <p:nvPr/>
        </p:nvSpPr>
        <p:spPr>
          <a:xfrm>
            <a:off x="3923928" y="2348880"/>
            <a:ext cx="5076056" cy="1908215"/>
          </a:xfrm>
          <a:prstGeom prst="rect">
            <a:avLst/>
          </a:prstGeom>
        </p:spPr>
        <p:style>
          <a:lnRef idx="2">
            <a:schemeClr val="dk1">
              <a:shade val="50000"/>
            </a:schemeClr>
          </a:lnRef>
          <a:fillRef idx="1003">
            <a:schemeClr val="dk1"/>
          </a:fillRef>
          <a:effectRef idx="0">
            <a:schemeClr val="dk1"/>
          </a:effectRef>
          <a:fontRef idx="minor">
            <a:schemeClr val="lt1"/>
          </a:fontRef>
        </p:style>
        <p:txBody>
          <a:bodyPr wrap="square" rtlCol="0">
            <a:spAutoFit/>
          </a:bodyPr>
          <a:lstStyle/>
          <a:p>
            <a:r>
              <a:rPr lang="fr-FR" sz="1200" b="1" i="1" u="sng" dirty="0"/>
              <a:t>Code </a:t>
            </a:r>
            <a:r>
              <a:rPr lang="fr-FR" sz="1200" b="1" i="1" u="sng" dirty="0" err="1"/>
              <a:t>xsl</a:t>
            </a:r>
            <a:r>
              <a:rPr lang="fr-FR" sz="1200" b="1" i="1" u="sng" dirty="0"/>
              <a:t> 3.0 :</a:t>
            </a:r>
          </a:p>
          <a:p>
            <a:endParaRPr lang="fr-FR" sz="1200" b="1" i="1" u="sng" dirty="0"/>
          </a:p>
          <a:p>
            <a:r>
              <a:rPr lang="fr-FR" i="1" dirty="0"/>
              <a:t>&lt;</a:t>
            </a:r>
            <a:r>
              <a:rPr lang="fr-FR" i="1" dirty="0" err="1"/>
              <a:t>xsl:iterate</a:t>
            </a:r>
            <a:br>
              <a:rPr lang="fr-FR" i="1" dirty="0"/>
            </a:br>
            <a:r>
              <a:rPr lang="fr-FR" i="1" dirty="0"/>
              <a:t>  </a:t>
            </a:r>
            <a:r>
              <a:rPr lang="fr-FR" b="1" i="1" dirty="0"/>
              <a:t>select</a:t>
            </a:r>
            <a:r>
              <a:rPr lang="fr-FR" i="1" dirty="0"/>
              <a:t> = expression &gt;</a:t>
            </a:r>
            <a:br>
              <a:rPr lang="fr-FR" i="1" dirty="0"/>
            </a:br>
            <a:r>
              <a:rPr lang="fr-FR" i="1" dirty="0"/>
              <a:t>  &lt;!-- Content: (</a:t>
            </a:r>
            <a:r>
              <a:rPr lang="fr-FR" i="1" dirty="0" err="1">
                <a:hlinkClick r:id="rId3"/>
              </a:rPr>
              <a:t>xsl:param</a:t>
            </a:r>
            <a:r>
              <a:rPr lang="fr-FR" i="1" dirty="0"/>
              <a:t>*,</a:t>
            </a:r>
            <a:r>
              <a:rPr lang="fr-FR" i="1" dirty="0">
                <a:hlinkClick r:id="rId3"/>
              </a:rPr>
              <a:t> </a:t>
            </a:r>
            <a:r>
              <a:rPr lang="fr-FR" i="1" dirty="0" err="1">
                <a:hlinkClick r:id="rId3"/>
              </a:rPr>
              <a:t>xsl:on-completion</a:t>
            </a:r>
            <a:r>
              <a:rPr lang="fr-FR" i="1" dirty="0"/>
              <a:t>? 		,  </a:t>
            </a:r>
            <a:r>
              <a:rPr lang="fr-FR" i="1" dirty="0" err="1"/>
              <a:t>sequence</a:t>
            </a:r>
            <a:r>
              <a:rPr lang="fr-FR" i="1" dirty="0"/>
              <a:t>-</a:t>
            </a:r>
            <a:r>
              <a:rPr lang="fr-FR" i="1" dirty="0" err="1"/>
              <a:t>constructor</a:t>
            </a:r>
            <a:r>
              <a:rPr lang="fr-FR" i="1" dirty="0"/>
              <a:t>) --&gt;</a:t>
            </a:r>
            <a:br>
              <a:rPr lang="fr-FR" i="1" dirty="0"/>
            </a:br>
            <a:r>
              <a:rPr lang="fr-FR" i="1" dirty="0"/>
              <a:t>&lt;/</a:t>
            </a:r>
            <a:r>
              <a:rPr lang="fr-FR" i="1" dirty="0" err="1"/>
              <a:t>xsl:iterate</a:t>
            </a:r>
            <a:r>
              <a:rPr lang="fr-FR" i="1" dirty="0"/>
              <a:t>&gt;</a:t>
            </a:r>
          </a:p>
        </p:txBody>
      </p:sp>
      <p:sp>
        <p:nvSpPr>
          <p:cNvPr id="9" name="Rectangle 8"/>
          <p:cNvSpPr/>
          <p:nvPr/>
        </p:nvSpPr>
        <p:spPr>
          <a:xfrm>
            <a:off x="4860032" y="5301208"/>
            <a:ext cx="4032448" cy="1269578"/>
          </a:xfrm>
          <a:prstGeom prst="rect">
            <a:avLst/>
          </a:prstGeom>
        </p:spPr>
        <p:style>
          <a:lnRef idx="3">
            <a:schemeClr val="lt1"/>
          </a:lnRef>
          <a:fillRef idx="1003">
            <a:schemeClr val="dk1"/>
          </a:fillRef>
          <a:effectRef idx="1">
            <a:schemeClr val="accent5"/>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en-US" i="1" dirty="0"/>
              <a:t>&lt;</a:t>
            </a:r>
            <a:r>
              <a:rPr lang="en-US" i="1" dirty="0" err="1"/>
              <a:t>xsl:next</a:t>
            </a:r>
            <a:r>
              <a:rPr lang="en-US" i="1" dirty="0"/>
              <a:t>-iteration&gt;</a:t>
            </a:r>
            <a:br>
              <a:rPr lang="en-US" i="1" dirty="0"/>
            </a:br>
            <a:r>
              <a:rPr lang="en-US" i="1" dirty="0"/>
              <a:t>  &lt;!-- Content: (</a:t>
            </a:r>
            <a:r>
              <a:rPr lang="en-US" i="1" dirty="0" err="1">
                <a:hlinkClick r:id="rId3"/>
              </a:rPr>
              <a:t>xsl:with-param</a:t>
            </a:r>
            <a:r>
              <a:rPr lang="en-US" i="1" dirty="0"/>
              <a:t>*) --&gt;</a:t>
            </a:r>
            <a:br>
              <a:rPr lang="en-US" i="1" dirty="0"/>
            </a:br>
            <a:r>
              <a:rPr lang="en-US" i="1" dirty="0"/>
              <a:t>&lt;/</a:t>
            </a:r>
            <a:r>
              <a:rPr lang="en-US" i="1" dirty="0" err="1"/>
              <a:t>xsl:next</a:t>
            </a:r>
            <a:r>
              <a:rPr lang="en-US" i="1" dirty="0"/>
              <a:t>-iteration&gt;</a:t>
            </a:r>
            <a:endParaRPr lang="fr-FR" i="1"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				XSL3.0 </a:t>
            </a:r>
            <a:r>
              <a:rPr lang="fr-FR" dirty="0" err="1"/>
              <a:t>xsl:iterate</a:t>
            </a:r>
            <a:endParaRPr lang="fr-FR" dirty="0"/>
          </a:p>
        </p:txBody>
      </p:sp>
      <p:sp>
        <p:nvSpPr>
          <p:cNvPr id="6" name="Espace réservé du contenu 5"/>
          <p:cNvSpPr>
            <a:spLocks noGrp="1"/>
          </p:cNvSpPr>
          <p:nvPr>
            <p:ph idx="1"/>
          </p:nvPr>
        </p:nvSpPr>
        <p:spPr/>
        <p:txBody>
          <a:bodyPr>
            <a:normAutofit/>
          </a:bodyPr>
          <a:lstStyle/>
          <a:p>
            <a:r>
              <a:rPr lang="fr-FR" dirty="0"/>
              <a:t>Itération</a:t>
            </a:r>
            <a:endParaRPr lang="fr-FR" i="1" dirty="0"/>
          </a:p>
          <a:p>
            <a:pPr marL="538163" lvl="2" indent="-219075"/>
            <a:endParaRPr lang="fr-FR" i="1" dirty="0"/>
          </a:p>
          <a:p>
            <a:pPr marL="538163" lvl="2" indent="-219075"/>
            <a:r>
              <a:rPr lang="fr-FR" i="1" dirty="0"/>
              <a:t>&lt;</a:t>
            </a:r>
            <a:r>
              <a:rPr lang="fr-FR" i="1" dirty="0" err="1"/>
              <a:t>xsl:</a:t>
            </a:r>
            <a:r>
              <a:rPr lang="fr-FR" b="1" i="1" dirty="0" err="1"/>
              <a:t>break</a:t>
            </a:r>
            <a:r>
              <a:rPr lang="fr-FR" i="1" dirty="0"/>
              <a:t>/&gt;</a:t>
            </a:r>
          </a:p>
          <a:p>
            <a:pPr marL="794195" lvl="3" indent="-219075"/>
            <a:r>
              <a:rPr lang="fr-FR" dirty="0">
                <a:solidFill>
                  <a:schemeClr val="accent4"/>
                </a:solidFill>
              </a:rPr>
              <a:t>Condition d’</a:t>
            </a:r>
            <a:r>
              <a:rPr lang="fr-FR" dirty="0" err="1">
                <a:solidFill>
                  <a:schemeClr val="accent4"/>
                </a:solidFill>
              </a:rPr>
              <a:t>arret</a:t>
            </a:r>
            <a:r>
              <a:rPr lang="fr-FR" dirty="0">
                <a:solidFill>
                  <a:schemeClr val="accent4"/>
                </a:solidFill>
              </a:rPr>
              <a:t> </a:t>
            </a:r>
          </a:p>
          <a:p>
            <a:pPr marL="794195" lvl="3" indent="-219075">
              <a:buNone/>
            </a:pPr>
            <a:r>
              <a:rPr lang="fr-FR" dirty="0">
                <a:solidFill>
                  <a:schemeClr val="accent4"/>
                </a:solidFill>
              </a:rPr>
              <a:t>de </a:t>
            </a:r>
            <a:r>
              <a:rPr lang="fr-FR" i="1" dirty="0" err="1">
                <a:solidFill>
                  <a:schemeClr val="accent4"/>
                </a:solidFill>
              </a:rPr>
              <a:t>xsl:iterate</a:t>
            </a:r>
            <a:endParaRPr lang="fr-FR" dirty="0">
              <a:solidFill>
                <a:schemeClr val="accent4"/>
              </a:solidFill>
            </a:endParaRPr>
          </a:p>
          <a:p>
            <a:pPr marL="538163" lvl="2" indent="-219075"/>
            <a:endParaRPr lang="fr-FR" i="1" dirty="0"/>
          </a:p>
          <a:p>
            <a:pPr marL="538163" lvl="2" indent="-219075"/>
            <a:endParaRPr lang="fr-FR" i="1" dirty="0"/>
          </a:p>
          <a:p>
            <a:pPr marL="538163" lvl="2" indent="-219075"/>
            <a:endParaRPr lang="fr-FR" i="1" dirty="0"/>
          </a:p>
          <a:p>
            <a:pPr marL="538163" lvl="2" indent="-219075"/>
            <a:r>
              <a:rPr lang="fr-FR" i="1" dirty="0"/>
              <a:t>&lt;</a:t>
            </a:r>
            <a:r>
              <a:rPr lang="fr-FR" i="1" dirty="0" err="1"/>
              <a:t>xsl</a:t>
            </a:r>
            <a:r>
              <a:rPr lang="fr-FR" i="1" dirty="0"/>
              <a:t>:</a:t>
            </a:r>
            <a:r>
              <a:rPr lang="en-US" b="1" dirty="0"/>
              <a:t>on-completion</a:t>
            </a:r>
            <a:r>
              <a:rPr lang="fr-FR" i="1" dirty="0"/>
              <a:t>/&gt;</a:t>
            </a:r>
          </a:p>
          <a:p>
            <a:pPr marL="794195" lvl="3" indent="-219075"/>
            <a:r>
              <a:rPr lang="fr-FR" i="1" dirty="0">
                <a:solidFill>
                  <a:schemeClr val="accent4"/>
                </a:solidFill>
              </a:rPr>
              <a:t>Gestion de sortie de boucle</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201</a:t>
            </a:fld>
            <a:endParaRPr lang="fr-FR"/>
          </a:p>
        </p:txBody>
      </p:sp>
      <p:sp>
        <p:nvSpPr>
          <p:cNvPr id="9" name="Rectangle 8"/>
          <p:cNvSpPr/>
          <p:nvPr/>
        </p:nvSpPr>
        <p:spPr>
          <a:xfrm>
            <a:off x="4499992" y="5085184"/>
            <a:ext cx="4283968" cy="1508105"/>
          </a:xfrm>
          <a:prstGeom prst="rect">
            <a:avLst/>
          </a:prstGeom>
        </p:spPr>
        <p:style>
          <a:lnRef idx="3">
            <a:schemeClr val="lt1"/>
          </a:lnRef>
          <a:fillRef idx="1003">
            <a:schemeClr val="dk1"/>
          </a:fillRef>
          <a:effectRef idx="1">
            <a:schemeClr val="accent5"/>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fr-FR" i="1" dirty="0"/>
              <a:t>&lt;</a:t>
            </a:r>
            <a:r>
              <a:rPr lang="fr-FR" i="1" dirty="0" err="1"/>
              <a:t>xsl:on-completion</a:t>
            </a:r>
            <a:br>
              <a:rPr lang="fr-FR" i="1" dirty="0"/>
            </a:br>
            <a:r>
              <a:rPr lang="fr-FR" i="1" dirty="0"/>
              <a:t>  </a:t>
            </a:r>
            <a:r>
              <a:rPr lang="fr-FR" b="1" i="1" dirty="0"/>
              <a:t>select</a:t>
            </a:r>
            <a:r>
              <a:rPr lang="fr-FR" i="1" dirty="0"/>
              <a:t>? = expression &gt;</a:t>
            </a:r>
            <a:br>
              <a:rPr lang="fr-FR" i="1" dirty="0"/>
            </a:br>
            <a:r>
              <a:rPr lang="fr-FR" i="1" dirty="0"/>
              <a:t>  &lt;!-- Content: </a:t>
            </a:r>
            <a:r>
              <a:rPr lang="fr-FR" i="1" dirty="0" err="1"/>
              <a:t>sequence</a:t>
            </a:r>
            <a:r>
              <a:rPr lang="fr-FR" i="1" dirty="0"/>
              <a:t>-</a:t>
            </a:r>
            <a:r>
              <a:rPr lang="fr-FR" i="1" dirty="0" err="1"/>
              <a:t>constructor</a:t>
            </a:r>
            <a:r>
              <a:rPr lang="fr-FR" i="1" dirty="0"/>
              <a:t> --&gt;</a:t>
            </a:r>
            <a:br>
              <a:rPr lang="fr-FR" i="1" dirty="0"/>
            </a:br>
            <a:r>
              <a:rPr lang="fr-FR" i="1" dirty="0"/>
              <a:t>&lt;/</a:t>
            </a:r>
            <a:r>
              <a:rPr lang="fr-FR" i="1" dirty="0" err="1"/>
              <a:t>xsl:on-completion</a:t>
            </a:r>
            <a:r>
              <a:rPr lang="fr-FR" i="1" dirty="0"/>
              <a:t>&gt;</a:t>
            </a:r>
          </a:p>
        </p:txBody>
      </p:sp>
      <p:sp>
        <p:nvSpPr>
          <p:cNvPr id="11" name="Rectangle 10"/>
          <p:cNvSpPr/>
          <p:nvPr/>
        </p:nvSpPr>
        <p:spPr>
          <a:xfrm>
            <a:off x="4283968" y="2450792"/>
            <a:ext cx="4536504" cy="1492716"/>
          </a:xfrm>
          <a:prstGeom prst="rect">
            <a:avLst/>
          </a:prstGeom>
        </p:spPr>
        <p:style>
          <a:lnRef idx="0">
            <a:scrgbClr r="0" g="0" b="0"/>
          </a:lnRef>
          <a:fillRef idx="1003">
            <a:schemeClr val="dk1"/>
          </a:fillRef>
          <a:effectRef idx="0">
            <a:scrgbClr r="0" g="0" b="0"/>
          </a:effectRef>
          <a:fontRef idx="major"/>
        </p:style>
        <p:txBody>
          <a:bodyPr wrap="square">
            <a:spAutoFit/>
          </a:bodyPr>
          <a:lstStyle/>
          <a:p>
            <a:r>
              <a:rPr lang="fr-FR" sz="1000" b="1" i="1" u="sng" dirty="0">
                <a:solidFill>
                  <a:schemeClr val="bg1"/>
                </a:solidFill>
                <a:latin typeface="+mn-lt"/>
              </a:rPr>
              <a:t>Code </a:t>
            </a:r>
            <a:r>
              <a:rPr lang="fr-FR" sz="1000" b="1" i="1" u="sng" dirty="0" err="1">
                <a:solidFill>
                  <a:schemeClr val="bg1"/>
                </a:solidFill>
                <a:latin typeface="+mn-lt"/>
              </a:rPr>
              <a:t>xsl</a:t>
            </a:r>
            <a:r>
              <a:rPr lang="fr-FR" sz="1000" b="1" i="1" u="sng" dirty="0">
                <a:solidFill>
                  <a:schemeClr val="bg1"/>
                </a:solidFill>
                <a:latin typeface="+mn-lt"/>
              </a:rPr>
              <a:t> 3.0 :</a:t>
            </a:r>
          </a:p>
          <a:p>
            <a:endParaRPr lang="en-US" sz="900" i="1" dirty="0">
              <a:solidFill>
                <a:schemeClr val="bg1"/>
              </a:solidFill>
            </a:endParaRPr>
          </a:p>
          <a:p>
            <a:r>
              <a:rPr lang="en-US" i="1" dirty="0">
                <a:solidFill>
                  <a:schemeClr val="bg1"/>
                </a:solidFill>
              </a:rPr>
              <a:t>&lt;</a:t>
            </a:r>
            <a:r>
              <a:rPr lang="en-US" i="1" dirty="0" err="1">
                <a:solidFill>
                  <a:schemeClr val="bg1"/>
                </a:solidFill>
              </a:rPr>
              <a:t>xsl:break</a:t>
            </a:r>
            <a:br>
              <a:rPr lang="en-US"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i="1" dirty="0">
                <a:solidFill>
                  <a:schemeClr val="bg1"/>
                </a:solidFill>
              </a:rPr>
              <a:t>&lt;/</a:t>
            </a:r>
            <a:r>
              <a:rPr lang="en-US" i="1" dirty="0" err="1">
                <a:solidFill>
                  <a:schemeClr val="bg1"/>
                </a:solidFill>
              </a:rPr>
              <a:t>xsl:break</a:t>
            </a:r>
            <a:r>
              <a:rPr lang="en-US" i="1" dirty="0">
                <a:solidFill>
                  <a:schemeClr val="bg1"/>
                </a:solidFill>
              </a:rPr>
              <a:t>&gt;</a:t>
            </a:r>
            <a:endParaRPr lang="fr-FR" i="1" dirty="0">
              <a:solidFill>
                <a:schemeClr val="bg1"/>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				XSL3.0 </a:t>
            </a:r>
            <a:r>
              <a:rPr lang="fr-FR" dirty="0" err="1"/>
              <a:t>xsl:accumulator</a:t>
            </a:r>
            <a:endParaRPr lang="fr-FR" dirty="0"/>
          </a:p>
        </p:txBody>
      </p:sp>
      <p:sp>
        <p:nvSpPr>
          <p:cNvPr id="6" name="Espace réservé du contenu 5"/>
          <p:cNvSpPr>
            <a:spLocks noGrp="1"/>
          </p:cNvSpPr>
          <p:nvPr>
            <p:ph idx="1"/>
          </p:nvPr>
        </p:nvSpPr>
        <p:spPr/>
        <p:txBody>
          <a:bodyPr>
            <a:normAutofit/>
          </a:bodyPr>
          <a:lstStyle/>
          <a:p>
            <a:r>
              <a:rPr lang="fr-FR" dirty="0"/>
              <a:t>Accumulateur</a:t>
            </a:r>
          </a:p>
          <a:p>
            <a:endParaRPr lang="fr-FR" dirty="0"/>
          </a:p>
          <a:p>
            <a:pPr marL="538163" lvl="2" indent="-219075"/>
            <a:r>
              <a:rPr lang="fr-FR" i="1" dirty="0"/>
              <a:t>&lt;</a:t>
            </a:r>
            <a:r>
              <a:rPr lang="fr-FR" i="1" dirty="0" err="1"/>
              <a:t>xsl:</a:t>
            </a:r>
            <a:r>
              <a:rPr lang="fr-FR" b="1" i="1" dirty="0" err="1"/>
              <a:t>accumulator</a:t>
            </a:r>
            <a:r>
              <a:rPr lang="fr-FR" i="1" dirty="0"/>
              <a:t>/&gt;</a:t>
            </a:r>
          </a:p>
          <a:p>
            <a:pPr marL="714375" lvl="3" indent="-219075"/>
            <a:endParaRPr lang="fr-FR" b="1" i="1" dirty="0">
              <a:solidFill>
                <a:schemeClr val="accent4"/>
              </a:solidFill>
            </a:endParaRPr>
          </a:p>
          <a:p>
            <a:pPr marL="714375" lvl="3" indent="-219075"/>
            <a:r>
              <a:rPr lang="fr-FR" b="1" i="1" dirty="0" err="1">
                <a:solidFill>
                  <a:schemeClr val="accent4"/>
                </a:solidFill>
              </a:rPr>
              <a:t>Definition</a:t>
            </a:r>
            <a:r>
              <a:rPr lang="fr-FR" b="1" i="1" dirty="0">
                <a:solidFill>
                  <a:schemeClr val="accent4"/>
                </a:solidFill>
              </a:rPr>
              <a:t> primaire</a:t>
            </a:r>
          </a:p>
          <a:p>
            <a:pPr marL="714375" lvl="3" indent="-219075"/>
            <a:endParaRPr lang="fr-FR" b="1" i="1" dirty="0">
              <a:solidFill>
                <a:schemeClr val="accent4"/>
              </a:solidFill>
            </a:endParaRPr>
          </a:p>
          <a:p>
            <a:pPr marL="714375" lvl="3" indent="-219075"/>
            <a:endParaRPr lang="fr-FR" i="1" dirty="0"/>
          </a:p>
          <a:p>
            <a:pPr marL="538163" lvl="2" indent="-219075"/>
            <a:r>
              <a:rPr lang="fr-FR" i="1" dirty="0"/>
              <a:t>&lt;</a:t>
            </a:r>
            <a:r>
              <a:rPr lang="fr-FR" i="1" dirty="0" err="1"/>
              <a:t>xsl:</a:t>
            </a:r>
            <a:r>
              <a:rPr lang="fr-FR" b="1" i="1" dirty="0" err="1"/>
              <a:t>accumulator-rule</a:t>
            </a:r>
            <a:r>
              <a:rPr lang="fr-FR" b="1" i="1" dirty="0"/>
              <a:t> /&gt;</a:t>
            </a:r>
          </a:p>
          <a:p>
            <a:pPr marL="538163" lvl="2" indent="-219075"/>
            <a:endParaRPr lang="fr-FR" b="1"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202</a:t>
            </a:fld>
            <a:endParaRPr lang="fr-FR"/>
          </a:p>
        </p:txBody>
      </p:sp>
      <p:sp>
        <p:nvSpPr>
          <p:cNvPr id="8" name="ZoneTexte 7"/>
          <p:cNvSpPr txBox="1"/>
          <p:nvPr/>
        </p:nvSpPr>
        <p:spPr>
          <a:xfrm>
            <a:off x="4499992" y="1916832"/>
            <a:ext cx="4536504" cy="2354491"/>
          </a:xfrm>
          <a:prstGeom prst="rect">
            <a:avLst/>
          </a:prstGeom>
        </p:spPr>
        <p:style>
          <a:lnRef idx="0">
            <a:scrgbClr r="0" g="0" b="0"/>
          </a:lnRef>
          <a:fillRef idx="1003">
            <a:schemeClr val="dk1"/>
          </a:fillRef>
          <a:effectRef idx="0">
            <a:scrgbClr r="0" g="0" b="0"/>
          </a:effectRef>
          <a:fontRef idx="major"/>
        </p:style>
        <p:txBody>
          <a:bodyPr wrap="square" rtlCol="0">
            <a:spAutoFit/>
          </a:bodyPr>
          <a:lstStyle/>
          <a:p>
            <a:r>
              <a:rPr lang="fr-FR" sz="1100" b="1" i="1" u="sng" dirty="0">
                <a:solidFill>
                  <a:schemeClr val="bg1"/>
                </a:solidFill>
                <a:latin typeface="+mn-lt"/>
              </a:rPr>
              <a:t>Code </a:t>
            </a:r>
            <a:r>
              <a:rPr lang="fr-FR" sz="1100" b="1" i="1" u="sng" dirty="0" err="1">
                <a:solidFill>
                  <a:schemeClr val="bg1"/>
                </a:solidFill>
                <a:latin typeface="+mn-lt"/>
              </a:rPr>
              <a:t>xsl</a:t>
            </a:r>
            <a:r>
              <a:rPr lang="fr-FR" sz="1100" b="1" i="1" u="sng" dirty="0">
                <a:solidFill>
                  <a:schemeClr val="bg1"/>
                </a:solidFill>
                <a:latin typeface="+mn-lt"/>
              </a:rPr>
              <a:t> 3.0 :</a:t>
            </a:r>
          </a:p>
          <a:p>
            <a:endParaRPr lang="fr-FR" sz="1000" i="1" dirty="0">
              <a:solidFill>
                <a:schemeClr val="bg1"/>
              </a:solidFill>
            </a:endParaRPr>
          </a:p>
          <a:p>
            <a:r>
              <a:rPr lang="fr-FR" b="1" i="1" dirty="0">
                <a:solidFill>
                  <a:schemeClr val="bg1"/>
                </a:solidFill>
              </a:rPr>
              <a:t>&lt;</a:t>
            </a:r>
            <a:r>
              <a:rPr lang="fr-FR" i="1" dirty="0" err="1">
                <a:solidFill>
                  <a:schemeClr val="bg1"/>
                </a:solidFill>
              </a:rPr>
              <a:t>xsl:accumulator</a:t>
            </a:r>
            <a:br>
              <a:rPr lang="fr-FR" i="1" dirty="0">
                <a:solidFill>
                  <a:schemeClr val="bg1"/>
                </a:solidFill>
              </a:rPr>
            </a:br>
            <a:r>
              <a:rPr lang="fr-FR" i="1" dirty="0">
                <a:solidFill>
                  <a:schemeClr val="bg1"/>
                </a:solidFill>
              </a:rPr>
              <a:t>      </a:t>
            </a:r>
            <a:r>
              <a:rPr lang="fr-FR" b="1" i="1" dirty="0" err="1">
                <a:solidFill>
                  <a:schemeClr val="bg1"/>
                </a:solidFill>
              </a:rPr>
              <a:t>name</a:t>
            </a:r>
            <a:r>
              <a:rPr lang="fr-FR" i="1" dirty="0">
                <a:solidFill>
                  <a:schemeClr val="bg1"/>
                </a:solidFill>
              </a:rPr>
              <a:t> = </a:t>
            </a:r>
            <a:r>
              <a:rPr lang="fr-FR" dirty="0" err="1">
                <a:solidFill>
                  <a:schemeClr val="bg1"/>
                </a:solidFill>
              </a:rPr>
              <a:t>eqname</a:t>
            </a:r>
            <a:br>
              <a:rPr lang="fr-FR" i="1" dirty="0">
                <a:solidFill>
                  <a:schemeClr val="bg1"/>
                </a:solidFill>
              </a:rPr>
            </a:br>
            <a:r>
              <a:rPr lang="fr-FR" i="1" dirty="0">
                <a:solidFill>
                  <a:schemeClr val="bg1"/>
                </a:solidFill>
              </a:rPr>
              <a:t>      </a:t>
            </a:r>
            <a:r>
              <a:rPr lang="fr-FR" b="1" i="1" dirty="0">
                <a:solidFill>
                  <a:schemeClr val="bg1"/>
                </a:solidFill>
              </a:rPr>
              <a:t>initial-value</a:t>
            </a:r>
            <a:r>
              <a:rPr lang="fr-FR" i="1" dirty="0">
                <a:solidFill>
                  <a:schemeClr val="bg1"/>
                </a:solidFill>
              </a:rPr>
              <a:t> = </a:t>
            </a:r>
            <a:r>
              <a:rPr lang="fr-FR" dirty="0">
                <a:solidFill>
                  <a:schemeClr val="bg1"/>
                </a:solidFill>
              </a:rPr>
              <a:t>expression</a:t>
            </a:r>
            <a:br>
              <a:rPr lang="fr-FR" i="1" dirty="0">
                <a:solidFill>
                  <a:schemeClr val="bg1"/>
                </a:solidFill>
              </a:rPr>
            </a:br>
            <a:r>
              <a:rPr lang="fr-FR" i="1" dirty="0">
                <a:solidFill>
                  <a:schemeClr val="bg1"/>
                </a:solidFill>
              </a:rPr>
              <a:t>      </a:t>
            </a:r>
            <a:r>
              <a:rPr lang="fr-FR" b="1" i="1" dirty="0">
                <a:solidFill>
                  <a:schemeClr val="bg1"/>
                </a:solidFill>
              </a:rPr>
              <a:t>as</a:t>
            </a:r>
            <a:r>
              <a:rPr lang="fr-FR" i="1" dirty="0">
                <a:solidFill>
                  <a:schemeClr val="bg1"/>
                </a:solidFill>
              </a:rPr>
              <a:t>? = </a:t>
            </a:r>
            <a:r>
              <a:rPr lang="fr-FR" i="1" dirty="0" err="1">
                <a:solidFill>
                  <a:schemeClr val="bg1"/>
                </a:solidFill>
              </a:rPr>
              <a:t>sequence</a:t>
            </a:r>
            <a:r>
              <a:rPr lang="fr-FR" i="1" dirty="0">
                <a:solidFill>
                  <a:schemeClr val="bg1"/>
                </a:solidFill>
              </a:rPr>
              <a:t>-type</a:t>
            </a:r>
            <a:br>
              <a:rPr lang="fr-FR" i="1" dirty="0">
                <a:solidFill>
                  <a:schemeClr val="bg1"/>
                </a:solidFill>
              </a:rPr>
            </a:br>
            <a:r>
              <a:rPr lang="fr-FR" i="1" dirty="0">
                <a:solidFill>
                  <a:schemeClr val="bg1"/>
                </a:solidFill>
              </a:rPr>
              <a:t>      </a:t>
            </a:r>
            <a:r>
              <a:rPr lang="fr-FR" b="1" i="1" dirty="0" err="1">
                <a:solidFill>
                  <a:schemeClr val="bg1"/>
                </a:solidFill>
              </a:rPr>
              <a:t>streamable</a:t>
            </a:r>
            <a:r>
              <a:rPr lang="fr-FR" i="1" dirty="0">
                <a:solidFill>
                  <a:schemeClr val="bg1"/>
                </a:solidFill>
              </a:rPr>
              <a:t>? = </a:t>
            </a:r>
            <a:r>
              <a:rPr lang="fr-FR" i="1" dirty="0" err="1">
                <a:solidFill>
                  <a:schemeClr val="bg1"/>
                </a:solidFill>
              </a:rPr>
              <a:t>boolean</a:t>
            </a:r>
            <a:r>
              <a:rPr lang="fr-FR" i="1" dirty="0">
                <a:solidFill>
                  <a:schemeClr val="bg1"/>
                </a:solidFill>
              </a:rPr>
              <a:t> </a:t>
            </a:r>
            <a:r>
              <a:rPr lang="fr-FR" b="1" i="1" dirty="0">
                <a:solidFill>
                  <a:schemeClr val="bg1"/>
                </a:solidFill>
              </a:rPr>
              <a:t>&gt;</a:t>
            </a:r>
            <a:br>
              <a:rPr lang="fr-FR" i="1" dirty="0">
                <a:solidFill>
                  <a:schemeClr val="bg1"/>
                </a:solidFill>
              </a:rPr>
            </a:br>
            <a:r>
              <a:rPr lang="fr-FR" i="1" dirty="0">
                <a:solidFill>
                  <a:schemeClr val="bg1"/>
                </a:solidFill>
              </a:rPr>
              <a:t>  &lt;!-- Content: </a:t>
            </a:r>
            <a:r>
              <a:rPr lang="fr-FR" i="1" dirty="0" err="1">
                <a:solidFill>
                  <a:schemeClr val="bg1"/>
                </a:solidFill>
                <a:hlinkClick r:id="rId3"/>
              </a:rPr>
              <a:t>xsl:accumulator-rule</a:t>
            </a:r>
            <a:r>
              <a:rPr lang="fr-FR" i="1" dirty="0">
                <a:solidFill>
                  <a:schemeClr val="bg1"/>
                </a:solidFill>
              </a:rPr>
              <a:t>+ --&gt;</a:t>
            </a:r>
            <a:br>
              <a:rPr lang="fr-FR" i="1" dirty="0">
                <a:solidFill>
                  <a:schemeClr val="bg1"/>
                </a:solidFill>
              </a:rPr>
            </a:br>
            <a:r>
              <a:rPr lang="fr-FR" b="1" i="1" dirty="0">
                <a:solidFill>
                  <a:schemeClr val="bg1"/>
                </a:solidFill>
              </a:rPr>
              <a:t>&lt;/</a:t>
            </a:r>
            <a:r>
              <a:rPr lang="fr-FR" i="1" dirty="0" err="1">
                <a:solidFill>
                  <a:schemeClr val="bg1"/>
                </a:solidFill>
              </a:rPr>
              <a:t>xsl:accumulator</a:t>
            </a:r>
            <a:r>
              <a:rPr lang="fr-FR" b="1" i="1" dirty="0">
                <a:solidFill>
                  <a:schemeClr val="bg1"/>
                </a:solidFill>
              </a:rPr>
              <a:t>&gt;</a:t>
            </a:r>
          </a:p>
        </p:txBody>
      </p:sp>
      <p:sp>
        <p:nvSpPr>
          <p:cNvPr id="9" name="Rectangle 8"/>
          <p:cNvSpPr/>
          <p:nvPr/>
        </p:nvSpPr>
        <p:spPr>
          <a:xfrm>
            <a:off x="4464496" y="4843026"/>
            <a:ext cx="4572000" cy="1754326"/>
          </a:xfrm>
          <a:prstGeom prst="rect">
            <a:avLst/>
          </a:prstGeom>
        </p:spPr>
        <p:style>
          <a:lnRef idx="0">
            <a:scrgbClr r="0" g="0" b="0"/>
          </a:lnRef>
          <a:fillRef idx="1003">
            <a:schemeClr val="dk1"/>
          </a:fillRef>
          <a:effectRef idx="0">
            <a:scrgbClr r="0" g="0" b="0"/>
          </a:effectRef>
          <a:fontRef idx="major"/>
        </p:style>
        <p:txBody>
          <a:bodyPr>
            <a:spAutoFit/>
          </a:bodyPr>
          <a:lstStyle/>
          <a:p>
            <a:r>
              <a:rPr lang="en-US" b="1" i="1" dirty="0">
                <a:solidFill>
                  <a:schemeClr val="bg1"/>
                </a:solidFill>
              </a:rPr>
              <a:t>&lt;</a:t>
            </a:r>
            <a:r>
              <a:rPr lang="en-US" i="1" dirty="0" err="1">
                <a:solidFill>
                  <a:schemeClr val="bg1"/>
                </a:solidFill>
              </a:rPr>
              <a:t>xsl:accumulator</a:t>
            </a:r>
            <a:r>
              <a:rPr lang="en-US" i="1" dirty="0">
                <a:solidFill>
                  <a:schemeClr val="bg1"/>
                </a:solidFill>
              </a:rPr>
              <a:t>-rule</a:t>
            </a:r>
            <a:br>
              <a:rPr lang="en-US" i="1" dirty="0">
                <a:solidFill>
                  <a:schemeClr val="bg1"/>
                </a:solidFill>
              </a:rPr>
            </a:br>
            <a:r>
              <a:rPr lang="en-US" i="1" dirty="0">
                <a:solidFill>
                  <a:schemeClr val="bg1"/>
                </a:solidFill>
              </a:rPr>
              <a:t>  </a:t>
            </a:r>
            <a:r>
              <a:rPr lang="en-US" b="1" i="1" dirty="0">
                <a:solidFill>
                  <a:schemeClr val="bg1"/>
                </a:solidFill>
              </a:rPr>
              <a:t>match</a:t>
            </a:r>
            <a:r>
              <a:rPr lang="en-US" i="1" dirty="0">
                <a:solidFill>
                  <a:schemeClr val="bg1"/>
                </a:solidFill>
              </a:rPr>
              <a:t> = pattern</a:t>
            </a:r>
            <a:br>
              <a:rPr lang="en-US" i="1" dirty="0">
                <a:solidFill>
                  <a:schemeClr val="bg1"/>
                </a:solidFill>
              </a:rPr>
            </a:br>
            <a:r>
              <a:rPr lang="en-US" i="1" dirty="0">
                <a:solidFill>
                  <a:schemeClr val="bg1"/>
                </a:solidFill>
              </a:rPr>
              <a:t>  </a:t>
            </a:r>
            <a:r>
              <a:rPr lang="en-US" b="1" i="1" dirty="0">
                <a:solidFill>
                  <a:schemeClr val="bg1"/>
                </a:solidFill>
              </a:rPr>
              <a:t>phase</a:t>
            </a:r>
            <a:r>
              <a:rPr lang="en-US" i="1" dirty="0">
                <a:solidFill>
                  <a:schemeClr val="bg1"/>
                </a:solidFill>
              </a:rPr>
              <a:t>? = "start" | "end"</a:t>
            </a:r>
            <a:br>
              <a:rPr lang="en-US"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a:t>
            </a:r>
            <a:r>
              <a:rPr lang="en-US" b="1" i="1" dirty="0">
                <a:solidFill>
                  <a:schemeClr val="bg1"/>
                </a:solidFill>
              </a:rPr>
              <a:t>&gt;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b="1" i="1" dirty="0">
                <a:solidFill>
                  <a:schemeClr val="bg1"/>
                </a:solidFill>
              </a:rPr>
              <a:t>&lt;/</a:t>
            </a:r>
            <a:r>
              <a:rPr lang="en-US" i="1" dirty="0" err="1">
                <a:solidFill>
                  <a:schemeClr val="bg1"/>
                </a:solidFill>
              </a:rPr>
              <a:t>xsl:accumulator</a:t>
            </a:r>
            <a:r>
              <a:rPr lang="en-US" i="1" dirty="0">
                <a:solidFill>
                  <a:schemeClr val="bg1"/>
                </a:solidFill>
              </a:rPr>
              <a:t>-rule</a:t>
            </a:r>
            <a:r>
              <a:rPr lang="en-US" b="1" i="1" dirty="0">
                <a:solidFill>
                  <a:schemeClr val="bg1"/>
                </a:solidFill>
              </a:rPr>
              <a:t>&gt;</a:t>
            </a:r>
            <a:endParaRPr lang="fr-FR" b="1" i="1" dirty="0">
              <a:solidFill>
                <a:schemeClr val="bg1"/>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AutoShape 2"/>
          <p:cNvSpPr>
            <a:spLocks noGrp="1" noChangeArrowheads="1"/>
          </p:cNvSpPr>
          <p:nvPr>
            <p:ph type="title"/>
          </p:nvPr>
        </p:nvSpPr>
        <p:spPr/>
        <p:txBody>
          <a:bodyPr>
            <a:normAutofit/>
          </a:bodyPr>
          <a:lstStyle/>
          <a:p>
            <a:pPr eaLnBrk="1" hangingPunct="1"/>
            <a:r>
              <a:rPr lang="fr-FR" dirty="0"/>
              <a:t>Le langage XSL-Fo Définition</a:t>
            </a:r>
          </a:p>
        </p:txBody>
      </p:sp>
      <p:sp>
        <p:nvSpPr>
          <p:cNvPr id="157700" name="Rectangle 3"/>
          <p:cNvSpPr>
            <a:spLocks noGrp="1" noChangeArrowheads="1"/>
          </p:cNvSpPr>
          <p:nvPr>
            <p:ph idx="1"/>
          </p:nvPr>
        </p:nvSpPr>
        <p:spPr/>
        <p:txBody>
          <a:bodyPr>
            <a:normAutofit fontScale="70000" lnSpcReduction="20000"/>
          </a:bodyPr>
          <a:lstStyle/>
          <a:p>
            <a:r>
              <a:rPr lang="fr-FR" dirty="0"/>
              <a:t>Définition</a:t>
            </a:r>
          </a:p>
          <a:p>
            <a:pPr lvl="1"/>
            <a:r>
              <a:rPr lang="fr-FR" dirty="0"/>
              <a:t>XSL-FO = eXtensible </a:t>
            </a:r>
            <a:r>
              <a:rPr lang="fr-FR" dirty="0" err="1"/>
              <a:t>Stylesheet</a:t>
            </a:r>
            <a:r>
              <a:rPr lang="fr-FR" dirty="0"/>
              <a:t> Language - </a:t>
            </a:r>
            <a:r>
              <a:rPr lang="fr-FR" dirty="0" err="1"/>
              <a:t>Formatting</a:t>
            </a:r>
            <a:endParaRPr lang="fr-FR" dirty="0"/>
          </a:p>
          <a:p>
            <a:pPr lvl="1"/>
            <a:r>
              <a:rPr lang="fr-FR" dirty="0"/>
              <a:t>Langage de formatage des données (travaux de presse)</a:t>
            </a:r>
          </a:p>
          <a:p>
            <a:pPr lvl="1"/>
            <a:r>
              <a:rPr lang="fr-FR" dirty="0"/>
              <a:t>Recommandation du W3C</a:t>
            </a:r>
          </a:p>
          <a:p>
            <a:pPr lvl="1"/>
            <a:r>
              <a:rPr lang="fr-FR" dirty="0"/>
              <a:t>Pas de DTD ni de Schéma précisés d'où une confusion (cf. XSD XEP)</a:t>
            </a:r>
          </a:p>
          <a:p>
            <a:endParaRPr lang="fr-FR" dirty="0"/>
          </a:p>
          <a:p>
            <a:r>
              <a:rPr lang="fr-FR" dirty="0"/>
              <a:t>Fonctionnement</a:t>
            </a:r>
          </a:p>
          <a:p>
            <a:pPr lvl="1"/>
            <a:r>
              <a:rPr lang="fr-FR" dirty="0"/>
              <a:t>Un document XML (données) fusionne avec un document XSL-T via un processeur XSL-T qui génère un fichier XSL-FO qui passe par un processeur XSL-FO (ex: FOP) pour être traduit en document formaté (ex: PDF)</a:t>
            </a:r>
          </a:p>
          <a:p>
            <a:pPr lvl="1"/>
            <a:r>
              <a:rPr lang="fr-FR" dirty="0"/>
              <a:t>Le fonctionnement dépend donc fortement du processeur FO (ex: FOP)</a:t>
            </a:r>
          </a:p>
          <a:p>
            <a:pPr lvl="1"/>
            <a:endParaRPr lang="fr-FR" dirty="0"/>
          </a:p>
          <a:p>
            <a:pPr lvl="1"/>
            <a:endParaRPr lang="fr-FR" dirty="0"/>
          </a:p>
          <a:p>
            <a:pPr lvl="1"/>
            <a:r>
              <a:rPr lang="fr-FR" dirty="0"/>
              <a:t> </a:t>
            </a:r>
          </a:p>
          <a:p>
            <a:pPr lvl="1"/>
            <a:endParaRPr lang="fr-FR" dirty="0"/>
          </a:p>
          <a:p>
            <a:pPr lvl="1"/>
            <a:r>
              <a:rPr lang="fr-FR" dirty="0"/>
              <a:t> </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203</a:t>
            </a:fld>
            <a:endParaRPr lang="fr-FR"/>
          </a:p>
        </p:txBody>
      </p:sp>
      <p:pic>
        <p:nvPicPr>
          <p:cNvPr id="2051" name="Picture 3" descr="C:\Users\itis\Downloads\xsl(1).png"/>
          <p:cNvPicPr>
            <a:picLocks noChangeAspect="1" noChangeArrowheads="1"/>
          </p:cNvPicPr>
          <p:nvPr/>
        </p:nvPicPr>
        <p:blipFill>
          <a:blip r:embed="rId3" cstate="print"/>
          <a:srcRect/>
          <a:stretch>
            <a:fillRect/>
          </a:stretch>
        </p:blipFill>
        <p:spPr bwMode="auto">
          <a:xfrm>
            <a:off x="755576" y="5085184"/>
            <a:ext cx="674910" cy="674910"/>
          </a:xfrm>
          <a:prstGeom prst="rect">
            <a:avLst/>
          </a:prstGeom>
          <a:noFill/>
        </p:spPr>
      </p:pic>
      <p:sp>
        <p:nvSpPr>
          <p:cNvPr id="2054" name="AutoShape 6" descr="http://mirrors.ibiblio.org/apache/xmlgraphics/fop/images/fop_logo.jpg"/>
          <p:cNvSpPr>
            <a:spLocks noChangeAspect="1" noChangeArrowheads="1"/>
          </p:cNvSpPr>
          <p:nvPr/>
        </p:nvSpPr>
        <p:spPr bwMode="auto">
          <a:xfrm>
            <a:off x="155575" y="-555625"/>
            <a:ext cx="2019300" cy="11620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grpSp>
        <p:nvGrpSpPr>
          <p:cNvPr id="23" name="Groupe 22"/>
          <p:cNvGrpSpPr/>
          <p:nvPr/>
        </p:nvGrpSpPr>
        <p:grpSpPr>
          <a:xfrm>
            <a:off x="755576" y="5085184"/>
            <a:ext cx="7515818" cy="1521460"/>
            <a:chOff x="755576" y="5085184"/>
            <a:chExt cx="7515818" cy="1521460"/>
          </a:xfrm>
        </p:grpSpPr>
        <p:pic>
          <p:nvPicPr>
            <p:cNvPr id="2050" name="Picture 2" descr="C:\Users\itis\Downloads\xsl.png"/>
            <p:cNvPicPr>
              <a:picLocks noChangeAspect="1" noChangeArrowheads="1"/>
            </p:cNvPicPr>
            <p:nvPr/>
          </p:nvPicPr>
          <p:blipFill>
            <a:blip r:embed="rId4" cstate="print"/>
            <a:srcRect/>
            <a:stretch>
              <a:fillRect/>
            </a:stretch>
          </p:blipFill>
          <p:spPr bwMode="auto">
            <a:xfrm>
              <a:off x="2123728" y="5157192"/>
              <a:ext cx="1224136" cy="1224137"/>
            </a:xfrm>
            <a:prstGeom prst="rect">
              <a:avLst/>
            </a:prstGeom>
            <a:noFill/>
          </p:spPr>
        </p:pic>
        <p:pic>
          <p:nvPicPr>
            <p:cNvPr id="2052" name="Picture 4" descr="C:\Users\itis\Downloads\xml.png"/>
            <p:cNvPicPr>
              <a:picLocks noChangeAspect="1" noChangeArrowheads="1"/>
            </p:cNvPicPr>
            <p:nvPr/>
          </p:nvPicPr>
          <p:blipFill>
            <a:blip r:embed="rId5" cstate="print"/>
            <a:srcRect/>
            <a:stretch>
              <a:fillRect/>
            </a:stretch>
          </p:blipFill>
          <p:spPr bwMode="auto">
            <a:xfrm>
              <a:off x="755576" y="5877272"/>
              <a:ext cx="674910" cy="674910"/>
            </a:xfrm>
            <a:prstGeom prst="rect">
              <a:avLst/>
            </a:prstGeom>
            <a:noFill/>
          </p:spPr>
        </p:pic>
        <p:cxnSp>
          <p:nvCxnSpPr>
            <p:cNvPr id="12" name="Connecteur droit avec flèche 11"/>
            <p:cNvCxnSpPr>
              <a:stCxn id="2051" idx="3"/>
              <a:endCxn id="2050" idx="1"/>
            </p:cNvCxnSpPr>
            <p:nvPr/>
          </p:nvCxnSpPr>
          <p:spPr>
            <a:xfrm>
              <a:off x="1430486" y="5422639"/>
              <a:ext cx="693242" cy="3466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stCxn id="2052" idx="3"/>
              <a:endCxn id="2050" idx="1"/>
            </p:cNvCxnSpPr>
            <p:nvPr/>
          </p:nvCxnSpPr>
          <p:spPr>
            <a:xfrm flipV="1">
              <a:off x="1430486" y="5769261"/>
              <a:ext cx="693242" cy="4454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5" name="Picture 4" descr="C:\Users\itis\Downloads\xml.png"/>
            <p:cNvPicPr>
              <a:picLocks noChangeAspect="1" noChangeArrowheads="1"/>
            </p:cNvPicPr>
            <p:nvPr/>
          </p:nvPicPr>
          <p:blipFill>
            <a:blip r:embed="rId5" cstate="print"/>
            <a:srcRect/>
            <a:stretch>
              <a:fillRect/>
            </a:stretch>
          </p:blipFill>
          <p:spPr bwMode="auto">
            <a:xfrm>
              <a:off x="3851920" y="5445224"/>
              <a:ext cx="674910" cy="674910"/>
            </a:xfrm>
            <a:prstGeom prst="rect">
              <a:avLst/>
            </a:prstGeom>
            <a:noFill/>
          </p:spPr>
        </p:pic>
        <p:pic>
          <p:nvPicPr>
            <p:cNvPr id="2056" name="Picture 8" descr="http://mirrors.ibiblio.org/apache/xmlgraphics/fop/images/fop_logo.jpg"/>
            <p:cNvPicPr>
              <a:picLocks noChangeAspect="1" noChangeArrowheads="1"/>
            </p:cNvPicPr>
            <p:nvPr/>
          </p:nvPicPr>
          <p:blipFill>
            <a:blip r:embed="rId6" cstate="print"/>
            <a:srcRect/>
            <a:stretch>
              <a:fillRect/>
            </a:stretch>
          </p:blipFill>
          <p:spPr bwMode="auto">
            <a:xfrm>
              <a:off x="5004048" y="5373216"/>
              <a:ext cx="1393657" cy="802010"/>
            </a:xfrm>
            <a:prstGeom prst="rect">
              <a:avLst/>
            </a:prstGeom>
            <a:noFill/>
          </p:spPr>
        </p:pic>
        <p:pic>
          <p:nvPicPr>
            <p:cNvPr id="2057" name="Picture 9" descr="C:\Users\itis\Downloads\filetype_pdf.png"/>
            <p:cNvPicPr>
              <a:picLocks noChangeAspect="1" noChangeArrowheads="1"/>
            </p:cNvPicPr>
            <p:nvPr/>
          </p:nvPicPr>
          <p:blipFill>
            <a:blip r:embed="rId7" cstate="print"/>
            <a:srcRect/>
            <a:stretch>
              <a:fillRect/>
            </a:stretch>
          </p:blipFill>
          <p:spPr bwMode="auto">
            <a:xfrm>
              <a:off x="7020272" y="5085184"/>
              <a:ext cx="616298" cy="616298"/>
            </a:xfrm>
            <a:prstGeom prst="rect">
              <a:avLst/>
            </a:prstGeom>
            <a:noFill/>
          </p:spPr>
        </p:pic>
        <p:pic>
          <p:nvPicPr>
            <p:cNvPr id="2058" name="Picture 10" descr="C:\Users\itis\Downloads\file_rtf.png"/>
            <p:cNvPicPr>
              <a:picLocks noChangeAspect="1" noChangeArrowheads="1"/>
            </p:cNvPicPr>
            <p:nvPr/>
          </p:nvPicPr>
          <p:blipFill>
            <a:blip r:embed="rId8" cstate="print"/>
            <a:srcRect/>
            <a:stretch>
              <a:fillRect/>
            </a:stretch>
          </p:blipFill>
          <p:spPr bwMode="auto">
            <a:xfrm>
              <a:off x="7164288" y="5805264"/>
              <a:ext cx="529208" cy="529208"/>
            </a:xfrm>
            <a:prstGeom prst="rect">
              <a:avLst/>
            </a:prstGeom>
            <a:noFill/>
          </p:spPr>
        </p:pic>
        <p:cxnSp>
          <p:nvCxnSpPr>
            <p:cNvPr id="22" name="Connecteur droit avec flèche 21"/>
            <p:cNvCxnSpPr>
              <a:stCxn id="2050" idx="3"/>
              <a:endCxn id="15" idx="1"/>
            </p:cNvCxnSpPr>
            <p:nvPr/>
          </p:nvCxnSpPr>
          <p:spPr>
            <a:xfrm>
              <a:off x="3347864" y="5769261"/>
              <a:ext cx="504056" cy="13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a:stCxn id="15" idx="3"/>
              <a:endCxn id="2056" idx="1"/>
            </p:cNvCxnSpPr>
            <p:nvPr/>
          </p:nvCxnSpPr>
          <p:spPr>
            <a:xfrm flipV="1">
              <a:off x="4526830" y="5774221"/>
              <a:ext cx="477218" cy="8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a:stCxn id="2056" idx="3"/>
              <a:endCxn id="2057" idx="1"/>
            </p:cNvCxnSpPr>
            <p:nvPr/>
          </p:nvCxnSpPr>
          <p:spPr>
            <a:xfrm flipV="1">
              <a:off x="6397705" y="5393333"/>
              <a:ext cx="622567" cy="3808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a:stCxn id="2056" idx="3"/>
              <a:endCxn id="2058" idx="1"/>
            </p:cNvCxnSpPr>
            <p:nvPr/>
          </p:nvCxnSpPr>
          <p:spPr>
            <a:xfrm>
              <a:off x="6397705" y="5774221"/>
              <a:ext cx="766583" cy="2956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ZoneTexte 43"/>
            <p:cNvSpPr txBox="1"/>
            <p:nvPr/>
          </p:nvSpPr>
          <p:spPr>
            <a:xfrm>
              <a:off x="2123728" y="6237312"/>
              <a:ext cx="1306768" cy="369332"/>
            </a:xfrm>
            <a:prstGeom prst="rect">
              <a:avLst/>
            </a:prstGeom>
            <a:noFill/>
          </p:spPr>
          <p:txBody>
            <a:bodyPr wrap="none" rtlCol="0">
              <a:spAutoFit/>
            </a:bodyPr>
            <a:lstStyle/>
            <a:p>
              <a:r>
                <a:rPr lang="fr-FR" sz="1200" dirty="0"/>
                <a:t>Processeur </a:t>
              </a:r>
              <a:r>
                <a:rPr lang="fr-FR" dirty="0" err="1"/>
                <a:t>xsl</a:t>
              </a:r>
              <a:endParaRPr lang="fr-FR" dirty="0"/>
            </a:p>
          </p:txBody>
        </p:sp>
        <p:sp>
          <p:nvSpPr>
            <p:cNvPr id="45" name="ZoneTexte 44"/>
            <p:cNvSpPr txBox="1"/>
            <p:nvPr/>
          </p:nvSpPr>
          <p:spPr>
            <a:xfrm>
              <a:off x="3707904" y="6237312"/>
              <a:ext cx="958917" cy="276999"/>
            </a:xfrm>
            <a:prstGeom prst="rect">
              <a:avLst/>
            </a:prstGeom>
            <a:noFill/>
          </p:spPr>
          <p:txBody>
            <a:bodyPr wrap="none" rtlCol="0">
              <a:spAutoFit/>
            </a:bodyPr>
            <a:lstStyle/>
            <a:p>
              <a:r>
                <a:rPr lang="fr-FR" sz="1200" dirty="0"/>
                <a:t>Fichier FO</a:t>
              </a:r>
            </a:p>
          </p:txBody>
        </p:sp>
        <p:sp>
          <p:nvSpPr>
            <p:cNvPr id="46" name="ZoneTexte 45"/>
            <p:cNvSpPr txBox="1"/>
            <p:nvPr/>
          </p:nvSpPr>
          <p:spPr>
            <a:xfrm>
              <a:off x="7596336" y="5301208"/>
              <a:ext cx="510076" cy="276999"/>
            </a:xfrm>
            <a:prstGeom prst="rect">
              <a:avLst/>
            </a:prstGeom>
            <a:noFill/>
          </p:spPr>
          <p:txBody>
            <a:bodyPr wrap="none" rtlCol="0">
              <a:spAutoFit/>
            </a:bodyPr>
            <a:lstStyle/>
            <a:p>
              <a:r>
                <a:rPr lang="fr-FR" sz="1200" dirty="0"/>
                <a:t>PDF</a:t>
              </a:r>
            </a:p>
          </p:txBody>
        </p:sp>
        <p:sp>
          <p:nvSpPr>
            <p:cNvPr id="47" name="ZoneTexte 46"/>
            <p:cNvSpPr txBox="1"/>
            <p:nvPr/>
          </p:nvSpPr>
          <p:spPr>
            <a:xfrm>
              <a:off x="7668344" y="5949280"/>
              <a:ext cx="603050" cy="276999"/>
            </a:xfrm>
            <a:prstGeom prst="rect">
              <a:avLst/>
            </a:prstGeom>
            <a:noFill/>
          </p:spPr>
          <p:txBody>
            <a:bodyPr wrap="none" rtlCol="0">
              <a:spAutoFit/>
            </a:bodyPr>
            <a:lstStyle/>
            <a:p>
              <a:r>
                <a:rPr lang="fr-FR" sz="1200" dirty="0"/>
                <a:t>Rtf,…</a:t>
              </a:r>
            </a:p>
          </p:txBody>
        </p:sp>
      </p:gr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FO</a:t>
            </a:r>
          </a:p>
        </p:txBody>
      </p:sp>
      <p:sp>
        <p:nvSpPr>
          <p:cNvPr id="3" name="Espace réservé du contenu 2"/>
          <p:cNvSpPr>
            <a:spLocks noGrp="1"/>
          </p:cNvSpPr>
          <p:nvPr>
            <p:ph idx="1"/>
          </p:nvPr>
        </p:nvSpPr>
        <p:spPr/>
        <p:txBody>
          <a:bodyPr/>
          <a:lstStyle/>
          <a:p>
            <a:r>
              <a:rPr lang="fr-FR" dirty="0"/>
              <a:t>Ecrit en java</a:t>
            </a:r>
          </a:p>
          <a:p>
            <a:pPr lvl="2"/>
            <a:r>
              <a:rPr lang="fr-FR" dirty="0"/>
              <a:t>Fichiers class disponibles</a:t>
            </a:r>
          </a:p>
          <a:p>
            <a:pPr lvl="2"/>
            <a:endParaRPr lang="fr-FR" dirty="0"/>
          </a:p>
          <a:p>
            <a:pPr lvl="2"/>
            <a:r>
              <a:rPr lang="fr-FR" dirty="0"/>
              <a:t>intégration java possible </a:t>
            </a:r>
          </a:p>
          <a:p>
            <a:pPr lvl="2"/>
            <a:endParaRPr lang="fr-FR" dirty="0"/>
          </a:p>
          <a:p>
            <a:pPr lvl="2"/>
            <a:r>
              <a:rPr lang="fr-FR" dirty="0"/>
              <a:t>intégration en js possible aussi</a:t>
            </a:r>
          </a:p>
        </p:txBody>
      </p:sp>
      <p:grpSp>
        <p:nvGrpSpPr>
          <p:cNvPr id="4" name="Groupe 3"/>
          <p:cNvGrpSpPr/>
          <p:nvPr/>
        </p:nvGrpSpPr>
        <p:grpSpPr>
          <a:xfrm>
            <a:off x="2285984" y="4500570"/>
            <a:ext cx="4563490" cy="1429127"/>
            <a:chOff x="3707904" y="5085184"/>
            <a:chExt cx="4563490" cy="1429127"/>
          </a:xfrm>
        </p:grpSpPr>
        <p:pic>
          <p:nvPicPr>
            <p:cNvPr id="9" name="Picture 4" descr="C:\Users\itis\Downloads\xml.png"/>
            <p:cNvPicPr>
              <a:picLocks noChangeAspect="1" noChangeArrowheads="1"/>
            </p:cNvPicPr>
            <p:nvPr/>
          </p:nvPicPr>
          <p:blipFill>
            <a:blip r:embed="rId3" cstate="print"/>
            <a:srcRect/>
            <a:stretch>
              <a:fillRect/>
            </a:stretch>
          </p:blipFill>
          <p:spPr bwMode="auto">
            <a:xfrm>
              <a:off x="3851920" y="5445224"/>
              <a:ext cx="674910" cy="674910"/>
            </a:xfrm>
            <a:prstGeom prst="rect">
              <a:avLst/>
            </a:prstGeom>
            <a:noFill/>
          </p:spPr>
        </p:pic>
        <p:pic>
          <p:nvPicPr>
            <p:cNvPr id="10" name="Picture 8" descr="http://mirrors.ibiblio.org/apache/xmlgraphics/fop/images/fop_logo.jpg"/>
            <p:cNvPicPr>
              <a:picLocks noChangeAspect="1" noChangeArrowheads="1"/>
            </p:cNvPicPr>
            <p:nvPr/>
          </p:nvPicPr>
          <p:blipFill>
            <a:blip r:embed="rId4" cstate="print"/>
            <a:srcRect/>
            <a:stretch>
              <a:fillRect/>
            </a:stretch>
          </p:blipFill>
          <p:spPr bwMode="auto">
            <a:xfrm>
              <a:off x="5004048" y="5373216"/>
              <a:ext cx="1393657" cy="802010"/>
            </a:xfrm>
            <a:prstGeom prst="rect">
              <a:avLst/>
            </a:prstGeom>
            <a:noFill/>
          </p:spPr>
        </p:pic>
        <p:pic>
          <p:nvPicPr>
            <p:cNvPr id="11" name="Picture 9" descr="C:\Users\itis\Downloads\filetype_pdf.png"/>
            <p:cNvPicPr>
              <a:picLocks noChangeAspect="1" noChangeArrowheads="1"/>
            </p:cNvPicPr>
            <p:nvPr/>
          </p:nvPicPr>
          <p:blipFill>
            <a:blip r:embed="rId5" cstate="print"/>
            <a:srcRect/>
            <a:stretch>
              <a:fillRect/>
            </a:stretch>
          </p:blipFill>
          <p:spPr bwMode="auto">
            <a:xfrm>
              <a:off x="7020272" y="5085184"/>
              <a:ext cx="616298" cy="616298"/>
            </a:xfrm>
            <a:prstGeom prst="rect">
              <a:avLst/>
            </a:prstGeom>
            <a:noFill/>
          </p:spPr>
        </p:pic>
        <p:pic>
          <p:nvPicPr>
            <p:cNvPr id="12" name="Picture 10" descr="C:\Users\itis\Downloads\file_rtf.png"/>
            <p:cNvPicPr>
              <a:picLocks noChangeAspect="1" noChangeArrowheads="1"/>
            </p:cNvPicPr>
            <p:nvPr/>
          </p:nvPicPr>
          <p:blipFill>
            <a:blip r:embed="rId6" cstate="print"/>
            <a:srcRect/>
            <a:stretch>
              <a:fillRect/>
            </a:stretch>
          </p:blipFill>
          <p:spPr bwMode="auto">
            <a:xfrm>
              <a:off x="7164288" y="5805264"/>
              <a:ext cx="529208" cy="529208"/>
            </a:xfrm>
            <a:prstGeom prst="rect">
              <a:avLst/>
            </a:prstGeom>
            <a:noFill/>
          </p:spPr>
        </p:pic>
        <p:cxnSp>
          <p:nvCxnSpPr>
            <p:cNvPr id="14" name="Connecteur droit avec flèche 13"/>
            <p:cNvCxnSpPr>
              <a:stCxn id="9" idx="3"/>
              <a:endCxn id="10" idx="1"/>
            </p:cNvCxnSpPr>
            <p:nvPr/>
          </p:nvCxnSpPr>
          <p:spPr>
            <a:xfrm flipV="1">
              <a:off x="4526830" y="5774221"/>
              <a:ext cx="477218" cy="8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a:stCxn id="10" idx="3"/>
              <a:endCxn id="11" idx="1"/>
            </p:cNvCxnSpPr>
            <p:nvPr/>
          </p:nvCxnSpPr>
          <p:spPr>
            <a:xfrm flipV="1">
              <a:off x="6397705" y="5393333"/>
              <a:ext cx="622567" cy="3808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10" idx="3"/>
              <a:endCxn id="12" idx="1"/>
            </p:cNvCxnSpPr>
            <p:nvPr/>
          </p:nvCxnSpPr>
          <p:spPr>
            <a:xfrm>
              <a:off x="6397705" y="5774221"/>
              <a:ext cx="766583" cy="2956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3707904" y="6237312"/>
              <a:ext cx="958917" cy="276999"/>
            </a:xfrm>
            <a:prstGeom prst="rect">
              <a:avLst/>
            </a:prstGeom>
            <a:noFill/>
          </p:spPr>
          <p:txBody>
            <a:bodyPr wrap="none" rtlCol="0">
              <a:spAutoFit/>
            </a:bodyPr>
            <a:lstStyle/>
            <a:p>
              <a:r>
                <a:rPr lang="fr-FR" sz="1200" dirty="0"/>
                <a:t>Fichier FO</a:t>
              </a:r>
            </a:p>
          </p:txBody>
        </p:sp>
        <p:sp>
          <p:nvSpPr>
            <p:cNvPr id="19" name="ZoneTexte 18"/>
            <p:cNvSpPr txBox="1"/>
            <p:nvPr/>
          </p:nvSpPr>
          <p:spPr>
            <a:xfrm>
              <a:off x="7596336" y="5301208"/>
              <a:ext cx="510076" cy="276999"/>
            </a:xfrm>
            <a:prstGeom prst="rect">
              <a:avLst/>
            </a:prstGeom>
            <a:noFill/>
          </p:spPr>
          <p:txBody>
            <a:bodyPr wrap="none" rtlCol="0">
              <a:spAutoFit/>
            </a:bodyPr>
            <a:lstStyle/>
            <a:p>
              <a:r>
                <a:rPr lang="fr-FR" sz="1200" dirty="0"/>
                <a:t>PDF</a:t>
              </a:r>
            </a:p>
          </p:txBody>
        </p:sp>
        <p:sp>
          <p:nvSpPr>
            <p:cNvPr id="20" name="ZoneTexte 19"/>
            <p:cNvSpPr txBox="1"/>
            <p:nvPr/>
          </p:nvSpPr>
          <p:spPr>
            <a:xfrm>
              <a:off x="7668344" y="5949280"/>
              <a:ext cx="603050" cy="276999"/>
            </a:xfrm>
            <a:prstGeom prst="rect">
              <a:avLst/>
            </a:prstGeom>
            <a:noFill/>
          </p:spPr>
          <p:txBody>
            <a:bodyPr wrap="none" rtlCol="0">
              <a:spAutoFit/>
            </a:bodyPr>
            <a:lstStyle/>
            <a:p>
              <a:r>
                <a:rPr lang="fr-FR" sz="1200" dirty="0"/>
                <a:t>Rtf,…</a:t>
              </a:r>
            </a:p>
          </p:txBody>
        </p:sp>
      </p:gr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AutoShape 2"/>
          <p:cNvSpPr>
            <a:spLocks noGrp="1" noChangeArrowheads="1"/>
          </p:cNvSpPr>
          <p:nvPr>
            <p:ph type="title"/>
          </p:nvPr>
        </p:nvSpPr>
        <p:spPr/>
        <p:txBody>
          <a:bodyPr>
            <a:normAutofit/>
          </a:bodyPr>
          <a:lstStyle/>
          <a:p>
            <a:pPr eaLnBrk="1" hangingPunct="1"/>
            <a:r>
              <a:rPr lang="fr-FR" dirty="0"/>
              <a:t>Le langage XSL-Fo Syntaxe</a:t>
            </a:r>
          </a:p>
        </p:txBody>
      </p:sp>
      <p:sp>
        <p:nvSpPr>
          <p:cNvPr id="159748" name="Rectangle 3"/>
          <p:cNvSpPr>
            <a:spLocks noGrp="1" noChangeArrowheads="1"/>
          </p:cNvSpPr>
          <p:nvPr>
            <p:ph idx="1"/>
          </p:nvPr>
        </p:nvSpPr>
        <p:spPr/>
        <p:txBody>
          <a:bodyPr>
            <a:normAutofit fontScale="62500" lnSpcReduction="20000"/>
          </a:bodyPr>
          <a:lstStyle/>
          <a:p>
            <a:r>
              <a:rPr lang="fr-FR" dirty="0"/>
              <a:t>Syntaxe</a:t>
            </a:r>
          </a:p>
          <a:p>
            <a:pPr lvl="1"/>
            <a:r>
              <a:rPr lang="fr-FR" dirty="0"/>
              <a:t>Précisez </a:t>
            </a:r>
            <a:r>
              <a:rPr lang="fr-FR" dirty="0">
                <a:solidFill>
                  <a:srgbClr val="00B050"/>
                </a:solidFill>
              </a:rPr>
              <a:t>&lt;?xml encoding="iso-8859-1"… ?&gt;</a:t>
            </a:r>
            <a:r>
              <a:rPr lang="fr-FR" dirty="0"/>
              <a:t> (problèmes d'accents)</a:t>
            </a:r>
          </a:p>
          <a:p>
            <a:pPr lvl="1"/>
            <a:endParaRPr lang="fr-FR" dirty="0"/>
          </a:p>
          <a:p>
            <a:pPr lvl="1"/>
            <a:r>
              <a:rPr lang="fr-FR" dirty="0"/>
              <a:t>L'extension des fichiers XSL-FO est ".fo"</a:t>
            </a:r>
          </a:p>
          <a:p>
            <a:pPr lvl="1"/>
            <a:endParaRPr lang="fr-FR" dirty="0"/>
          </a:p>
          <a:p>
            <a:pPr lvl="1"/>
            <a:r>
              <a:rPr lang="fr-FR" dirty="0"/>
              <a:t>Le namespace est : </a:t>
            </a:r>
            <a:r>
              <a:rPr lang="fr-FR" dirty="0" err="1">
                <a:solidFill>
                  <a:srgbClr val="C00000"/>
                </a:solidFill>
              </a:rPr>
              <a:t>xmlns:fo</a:t>
            </a:r>
            <a:r>
              <a:rPr lang="fr-FR" dirty="0">
                <a:solidFill>
                  <a:srgbClr val="C00000"/>
                </a:solidFill>
              </a:rPr>
              <a:t>="http://www.w3.org/1999/XSL/Format"</a:t>
            </a:r>
          </a:p>
          <a:p>
            <a:pPr lvl="1"/>
            <a:endParaRPr lang="fr-FR" dirty="0"/>
          </a:p>
          <a:p>
            <a:pPr lvl="1"/>
            <a:r>
              <a:rPr lang="fr-FR" dirty="0"/>
              <a:t>La racine XSL-FO est </a:t>
            </a:r>
            <a:r>
              <a:rPr lang="fr-FR" b="1" i="1" dirty="0">
                <a:solidFill>
                  <a:srgbClr val="C00000"/>
                </a:solidFill>
              </a:rPr>
              <a:t>&lt;</a:t>
            </a:r>
            <a:r>
              <a:rPr lang="fr-FR" b="1" i="1" dirty="0" err="1">
                <a:solidFill>
                  <a:srgbClr val="C00000"/>
                </a:solidFill>
              </a:rPr>
              <a:t>fo:root</a:t>
            </a:r>
            <a:r>
              <a:rPr lang="fr-FR" b="1" i="1" dirty="0">
                <a:solidFill>
                  <a:srgbClr val="C00000"/>
                </a:solidFill>
              </a:rPr>
              <a:t>&gt;</a:t>
            </a:r>
          </a:p>
          <a:p>
            <a:pPr lvl="1"/>
            <a:endParaRPr lang="fr-FR" dirty="0"/>
          </a:p>
          <a:p>
            <a:pPr lvl="1"/>
            <a:r>
              <a:rPr lang="fr-FR" dirty="0"/>
              <a:t>On utilise des </a:t>
            </a:r>
            <a:r>
              <a:rPr lang="fr-FR" b="1" i="1" dirty="0">
                <a:solidFill>
                  <a:srgbClr val="C00000"/>
                </a:solidFill>
              </a:rPr>
              <a:t>flux &lt;flow&gt; </a:t>
            </a:r>
            <a:r>
              <a:rPr lang="fr-FR" dirty="0"/>
              <a:t>pour envoyer des données, comprenant :</a:t>
            </a:r>
          </a:p>
          <a:p>
            <a:pPr lvl="2"/>
            <a:r>
              <a:rPr lang="fr-FR" dirty="0"/>
              <a:t>Des éléments &lt;block&gt; équivalent de &lt;div&gt; (éléments block en CSS : p, div…)</a:t>
            </a:r>
          </a:p>
          <a:p>
            <a:pPr lvl="2"/>
            <a:r>
              <a:rPr lang="fr-FR" dirty="0"/>
              <a:t>Des éléments &lt;</a:t>
            </a:r>
            <a:r>
              <a:rPr lang="fr-FR" dirty="0" err="1"/>
              <a:t>inline</a:t>
            </a:r>
            <a:r>
              <a:rPr lang="fr-FR" dirty="0"/>
              <a:t>&gt; équivalent des lignes simples (élément </a:t>
            </a:r>
            <a:r>
              <a:rPr lang="fr-FR" dirty="0" err="1"/>
              <a:t>inline</a:t>
            </a:r>
            <a:r>
              <a:rPr lang="fr-FR" dirty="0"/>
              <a:t> en CSS)</a:t>
            </a:r>
          </a:p>
          <a:p>
            <a:pPr lvl="2"/>
            <a:r>
              <a:rPr lang="fr-FR" dirty="0"/>
              <a:t>Attention à l'attribut flow-</a:t>
            </a:r>
            <a:r>
              <a:rPr lang="fr-FR" dirty="0" err="1"/>
              <a:t>name</a:t>
            </a:r>
            <a:r>
              <a:rPr lang="fr-FR" dirty="0"/>
              <a:t> qui prend la valeur "</a:t>
            </a:r>
            <a:r>
              <a:rPr lang="fr-FR" dirty="0" err="1"/>
              <a:t>xsl</a:t>
            </a:r>
            <a:r>
              <a:rPr lang="fr-FR" dirty="0"/>
              <a:t>-[</a:t>
            </a:r>
            <a:r>
              <a:rPr lang="fr-FR" dirty="0" err="1"/>
              <a:t>nom_de_region</a:t>
            </a:r>
            <a:r>
              <a:rPr lang="fr-FR" dirty="0"/>
              <a:t>]"</a:t>
            </a:r>
            <a:br>
              <a:rPr lang="fr-FR" dirty="0"/>
            </a:br>
            <a:r>
              <a:rPr lang="fr-FR" dirty="0"/>
              <a:t>ex: </a:t>
            </a:r>
            <a:r>
              <a:rPr lang="fr-FR" dirty="0" err="1"/>
              <a:t>xsl</a:t>
            </a:r>
            <a:r>
              <a:rPr lang="fr-FR" dirty="0"/>
              <a:t>-</a:t>
            </a:r>
            <a:r>
              <a:rPr lang="fr-FR" dirty="0" err="1"/>
              <a:t>region</a:t>
            </a:r>
            <a:r>
              <a:rPr lang="fr-FR" dirty="0"/>
              <a:t>-body au lieu de simplement </a:t>
            </a:r>
            <a:r>
              <a:rPr lang="fr-FR" dirty="0" err="1"/>
              <a:t>region</a:t>
            </a:r>
            <a:r>
              <a:rPr lang="fr-FR" dirty="0"/>
              <a:t>-body</a:t>
            </a:r>
          </a:p>
          <a:p>
            <a:pPr lvl="1"/>
            <a:endParaRPr lang="fr-FR" dirty="0"/>
          </a:p>
          <a:p>
            <a:pPr lvl="1"/>
            <a:r>
              <a:rPr lang="fr-FR" dirty="0"/>
              <a:t>On peut utiliser des </a:t>
            </a:r>
            <a:r>
              <a:rPr lang="fr-FR" b="1" i="1" dirty="0">
                <a:solidFill>
                  <a:srgbClr val="C00000"/>
                </a:solidFill>
              </a:rPr>
              <a:t>&lt;listes&gt;, &lt;table&gt; </a:t>
            </a:r>
            <a:r>
              <a:rPr lang="fr-FR" dirty="0"/>
              <a:t>ou </a:t>
            </a:r>
            <a:r>
              <a:rPr lang="fr-FR" b="1" i="1" dirty="0">
                <a:solidFill>
                  <a:srgbClr val="C00000"/>
                </a:solidFill>
              </a:rPr>
              <a:t>&lt;</a:t>
            </a:r>
            <a:r>
              <a:rPr lang="fr-FR" b="1" i="1" dirty="0" err="1">
                <a:solidFill>
                  <a:srgbClr val="C00000"/>
                </a:solidFill>
              </a:rPr>
              <a:t>caption</a:t>
            </a:r>
            <a:r>
              <a:rPr lang="fr-FR" b="1" i="1" dirty="0">
                <a:solidFill>
                  <a:srgbClr val="C00000"/>
                </a:solidFill>
              </a:rPr>
              <a:t>&gt; </a:t>
            </a:r>
            <a:r>
              <a:rPr lang="fr-FR" dirty="0"/>
              <a:t>et/ou </a:t>
            </a:r>
            <a:r>
              <a:rPr lang="fr-FR" b="1" i="1" dirty="0">
                <a:solidFill>
                  <a:srgbClr val="C00000"/>
                </a:solidFill>
              </a:rPr>
              <a:t>&lt;table-and-</a:t>
            </a:r>
            <a:r>
              <a:rPr lang="fr-FR" b="1" i="1" dirty="0" err="1">
                <a:solidFill>
                  <a:srgbClr val="C00000"/>
                </a:solidFill>
              </a:rPr>
              <a:t>caption</a:t>
            </a:r>
            <a:r>
              <a:rPr lang="fr-FR" b="1" i="1" dirty="0">
                <a:solidFill>
                  <a:srgbClr val="C00000"/>
                </a:solidFill>
              </a:rPr>
              <a:t>&gt;, &lt;table-</a:t>
            </a:r>
            <a:r>
              <a:rPr lang="fr-FR" b="1" i="1" dirty="0" err="1">
                <a:solidFill>
                  <a:srgbClr val="C00000"/>
                </a:solidFill>
              </a:rPr>
              <a:t>cell</a:t>
            </a:r>
            <a:r>
              <a:rPr lang="fr-FR" b="1" i="1" dirty="0">
                <a:solidFill>
                  <a:srgbClr val="C00000"/>
                </a:solidFill>
              </a:rPr>
              <a:t>&gt;, &lt;table-</a:t>
            </a:r>
            <a:r>
              <a:rPr lang="fr-FR" b="1" i="1" dirty="0" err="1">
                <a:solidFill>
                  <a:srgbClr val="C00000"/>
                </a:solidFill>
              </a:rPr>
              <a:t>row</a:t>
            </a:r>
            <a:r>
              <a:rPr lang="fr-FR" b="1" i="1" dirty="0">
                <a:solidFill>
                  <a:srgbClr val="C00000"/>
                </a:solidFill>
              </a:rPr>
              <a:t>&gt;, &lt;table-</a:t>
            </a:r>
            <a:r>
              <a:rPr lang="fr-FR" b="1" i="1" dirty="0" err="1">
                <a:solidFill>
                  <a:srgbClr val="C00000"/>
                </a:solidFill>
              </a:rPr>
              <a:t>column</a:t>
            </a:r>
            <a:r>
              <a:rPr lang="fr-FR" b="1" i="1" dirty="0">
                <a:solidFill>
                  <a:srgbClr val="C00000"/>
                </a:solidFill>
              </a:rPr>
              <a:t>&gt;, &lt;table-header&gt;, &lt;table-body&gt;</a:t>
            </a:r>
            <a:r>
              <a:rPr lang="fr-FR" dirty="0"/>
              <a:t>…</a:t>
            </a:r>
          </a:p>
          <a:p>
            <a:pPr lvl="1"/>
            <a:r>
              <a:rPr lang="fr-FR" dirty="0"/>
              <a:t>Pour générer du XSL-FO a partir du XSL-T on utilise simplement leurs namespaces respectifs et on génère le XSL-FO à partir du XSL-T et du XML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205</a:t>
            </a:fld>
            <a:endParaRPr lang="fr-F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 langage XSL-Fo structure</a:t>
            </a:r>
          </a:p>
        </p:txBody>
      </p:sp>
      <p:sp>
        <p:nvSpPr>
          <p:cNvPr id="3" name="Espace réservé du contenu 2"/>
          <p:cNvSpPr>
            <a:spLocks noGrp="1"/>
          </p:cNvSpPr>
          <p:nvPr>
            <p:ph idx="1"/>
          </p:nvPr>
        </p:nvSpPr>
        <p:spPr/>
        <p:txBody>
          <a:bodyPr>
            <a:normAutofit fontScale="92500" lnSpcReduction="10000"/>
          </a:bodyPr>
          <a:lstStyle/>
          <a:p>
            <a:r>
              <a:rPr lang="fr-FR" dirty="0"/>
              <a:t>Il existe un ordre particulier a la constitution d’un document FO.</a:t>
            </a:r>
          </a:p>
          <a:p>
            <a:r>
              <a:rPr lang="fr-FR" dirty="0"/>
              <a:t>Une fois les différents </a:t>
            </a:r>
          </a:p>
          <a:p>
            <a:pPr>
              <a:buNone/>
            </a:pPr>
            <a:r>
              <a:rPr lang="fr-FR" dirty="0"/>
              <a:t>formats de pages ainsi </a:t>
            </a:r>
          </a:p>
          <a:p>
            <a:pPr>
              <a:buNone/>
            </a:pPr>
            <a:r>
              <a:rPr lang="fr-FR" dirty="0"/>
              <a:t>que leurs spécificités  </a:t>
            </a:r>
          </a:p>
          <a:p>
            <a:pPr>
              <a:buNone/>
            </a:pPr>
            <a:r>
              <a:rPr lang="fr-FR" dirty="0"/>
              <a:t>déclarés, </a:t>
            </a:r>
          </a:p>
          <a:p>
            <a:r>
              <a:rPr lang="fr-FR" dirty="0"/>
              <a:t>les différentes </a:t>
            </a:r>
          </a:p>
          <a:p>
            <a:pPr>
              <a:buNone/>
            </a:pPr>
            <a:r>
              <a:rPr lang="fr-FR" dirty="0"/>
              <a:t>pages de notre document </a:t>
            </a:r>
          </a:p>
          <a:p>
            <a:pPr>
              <a:buNone/>
            </a:pPr>
            <a:r>
              <a:rPr lang="fr-FR" dirty="0"/>
              <a:t>feront référence au format </a:t>
            </a:r>
          </a:p>
          <a:p>
            <a:pPr>
              <a:buNone/>
            </a:pPr>
            <a:r>
              <a:rPr lang="fr-FR" dirty="0"/>
              <a:t>de page nécessaire.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206</a:t>
            </a:fld>
            <a:endParaRPr lang="fr-FR" dirty="0"/>
          </a:p>
        </p:txBody>
      </p:sp>
      <p:grpSp>
        <p:nvGrpSpPr>
          <p:cNvPr id="14" name="Groupe 13"/>
          <p:cNvGrpSpPr/>
          <p:nvPr/>
        </p:nvGrpSpPr>
        <p:grpSpPr>
          <a:xfrm>
            <a:off x="4929190" y="1857364"/>
            <a:ext cx="3600400" cy="4248472"/>
            <a:chOff x="4860032" y="1484784"/>
            <a:chExt cx="3600400" cy="4248472"/>
          </a:xfrm>
        </p:grpSpPr>
        <p:sp>
          <p:nvSpPr>
            <p:cNvPr id="5" name="Rectangle à coins arrondis 4"/>
            <p:cNvSpPr/>
            <p:nvPr/>
          </p:nvSpPr>
          <p:spPr>
            <a:xfrm>
              <a:off x="4860032" y="1484784"/>
              <a:ext cx="3600400" cy="4248472"/>
            </a:xfrm>
            <a:prstGeom prst="roundRect">
              <a:avLst/>
            </a:prstGeom>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fr-FR" dirty="0"/>
                <a:t>Document fo</a:t>
              </a:r>
            </a:p>
          </p:txBody>
        </p:sp>
        <p:sp>
          <p:nvSpPr>
            <p:cNvPr id="9" name="Rectangle à coins arrondis 8"/>
            <p:cNvSpPr/>
            <p:nvPr/>
          </p:nvSpPr>
          <p:spPr>
            <a:xfrm>
              <a:off x="5076056" y="1988840"/>
              <a:ext cx="3168352" cy="1584176"/>
            </a:xfrm>
            <a:prstGeom prst="roundRect">
              <a:avLst/>
            </a:prstGeom>
          </p:spPr>
          <p:style>
            <a:lnRef idx="3">
              <a:schemeClr val="lt1"/>
            </a:lnRef>
            <a:fillRef idx="1">
              <a:schemeClr val="accent2"/>
            </a:fillRef>
            <a:effectRef idx="1">
              <a:schemeClr val="accent2"/>
            </a:effectRef>
            <a:fontRef idx="minor">
              <a:schemeClr val="lt1"/>
            </a:fontRef>
          </p:style>
          <p:txBody>
            <a:bodyPr vert="vert270" lIns="0" rtlCol="0" anchor="t" anchorCtr="0"/>
            <a:lstStyle/>
            <a:p>
              <a:pPr algn="ctr"/>
              <a:r>
                <a:rPr lang="fr-FR" dirty="0"/>
                <a:t>Format</a:t>
              </a:r>
            </a:p>
            <a:p>
              <a:pPr algn="ctr"/>
              <a:r>
                <a:rPr lang="fr-FR" dirty="0"/>
                <a:t>de page</a:t>
              </a:r>
            </a:p>
          </p:txBody>
        </p:sp>
        <p:sp>
          <p:nvSpPr>
            <p:cNvPr id="6" name="Rectangle à coins arrondis 5"/>
            <p:cNvSpPr/>
            <p:nvPr/>
          </p:nvSpPr>
          <p:spPr>
            <a:xfrm>
              <a:off x="5796136" y="2204864"/>
              <a:ext cx="2376264" cy="5040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err="1"/>
                <a:t>layout</a:t>
              </a:r>
              <a:r>
                <a:rPr lang="fr-FR" dirty="0"/>
                <a:t>-master-set</a:t>
              </a:r>
            </a:p>
          </p:txBody>
        </p:sp>
        <p:sp>
          <p:nvSpPr>
            <p:cNvPr id="11" name="Rectangle à coins arrondis 10"/>
            <p:cNvSpPr/>
            <p:nvPr/>
          </p:nvSpPr>
          <p:spPr>
            <a:xfrm>
              <a:off x="5076056" y="3645024"/>
              <a:ext cx="3168352" cy="1872208"/>
            </a:xfrm>
            <a:prstGeom prst="roundRect">
              <a:avLst/>
            </a:prstGeom>
          </p:spPr>
          <p:style>
            <a:lnRef idx="3">
              <a:schemeClr val="lt1"/>
            </a:lnRef>
            <a:fillRef idx="1">
              <a:schemeClr val="accent5"/>
            </a:fillRef>
            <a:effectRef idx="1">
              <a:schemeClr val="accent5"/>
            </a:effectRef>
            <a:fontRef idx="minor">
              <a:schemeClr val="lt1"/>
            </a:fontRef>
          </p:style>
          <p:txBody>
            <a:bodyPr vert="vert270" lIns="0" rtlCol="0" anchor="t" anchorCtr="0"/>
            <a:lstStyle/>
            <a:p>
              <a:pPr algn="ctr"/>
              <a:r>
                <a:rPr lang="fr-FR" dirty="0"/>
                <a:t>Pages</a:t>
              </a:r>
            </a:p>
          </p:txBody>
        </p:sp>
        <p:sp>
          <p:nvSpPr>
            <p:cNvPr id="7" name="Rectangle à coins arrondis 6"/>
            <p:cNvSpPr/>
            <p:nvPr/>
          </p:nvSpPr>
          <p:spPr>
            <a:xfrm>
              <a:off x="5796136" y="3789040"/>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sp>
          <p:nvSpPr>
            <p:cNvPr id="10" name="Rectangle à coins arrondis 9"/>
            <p:cNvSpPr/>
            <p:nvPr/>
          </p:nvSpPr>
          <p:spPr>
            <a:xfrm>
              <a:off x="5796136" y="2924944"/>
              <a:ext cx="2376264" cy="5040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err="1">
                  <a:solidFill>
                    <a:schemeClr val="tx1"/>
                  </a:solidFill>
                </a:rPr>
                <a:t>conditionnal</a:t>
              </a:r>
              <a:r>
                <a:rPr lang="fr-FR" dirty="0">
                  <a:solidFill>
                    <a:schemeClr val="tx1"/>
                  </a:solidFill>
                </a:rPr>
                <a:t>-page-master-</a:t>
              </a:r>
              <a:r>
                <a:rPr lang="fr-FR" dirty="0" err="1">
                  <a:solidFill>
                    <a:schemeClr val="tx1"/>
                  </a:solidFill>
                </a:rPr>
                <a:t>reference</a:t>
              </a:r>
              <a:endParaRPr lang="fr-FR" dirty="0">
                <a:solidFill>
                  <a:schemeClr val="tx1"/>
                </a:solidFill>
              </a:endParaRPr>
            </a:p>
          </p:txBody>
        </p:sp>
        <p:sp>
          <p:nvSpPr>
            <p:cNvPr id="12" name="Rectangle à coins arrondis 11"/>
            <p:cNvSpPr/>
            <p:nvPr/>
          </p:nvSpPr>
          <p:spPr>
            <a:xfrm>
              <a:off x="5796136" y="4365104"/>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sp>
          <p:nvSpPr>
            <p:cNvPr id="13" name="Rectangle à coins arrondis 12"/>
            <p:cNvSpPr/>
            <p:nvPr/>
          </p:nvSpPr>
          <p:spPr>
            <a:xfrm>
              <a:off x="5796136" y="4941168"/>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gr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p:cNvSpPr>
            <a:spLocks noGrp="1" noChangeArrowheads="1"/>
          </p:cNvSpPr>
          <p:nvPr>
            <p:ph type="title"/>
          </p:nvPr>
        </p:nvSpPr>
        <p:spPr/>
        <p:txBody>
          <a:bodyPr>
            <a:normAutofit/>
          </a:bodyPr>
          <a:lstStyle/>
          <a:p>
            <a:pPr eaLnBrk="1" hangingPunct="1"/>
            <a:r>
              <a:rPr lang="fr-FR" dirty="0"/>
              <a:t>Le langage XSL-Fo Régions</a:t>
            </a:r>
          </a:p>
        </p:txBody>
      </p:sp>
      <p:sp>
        <p:nvSpPr>
          <p:cNvPr id="158724" name="Rectangle 3"/>
          <p:cNvSpPr>
            <a:spLocks noGrp="1" noChangeArrowheads="1"/>
          </p:cNvSpPr>
          <p:nvPr>
            <p:ph idx="1"/>
          </p:nvPr>
        </p:nvSpPr>
        <p:spPr/>
        <p:txBody>
          <a:bodyPr>
            <a:normAutofit/>
          </a:bodyPr>
          <a:lstStyle/>
          <a:p>
            <a:r>
              <a:rPr lang="fr-FR" dirty="0"/>
              <a:t>Régions</a:t>
            </a:r>
          </a:p>
          <a:p>
            <a:pPr lvl="1"/>
            <a:r>
              <a:rPr lang="fr-FR" sz="1400" dirty="0"/>
              <a:t>Notons qu'un document XSL-FO contient en général plusieurs modèles de page (ex: page de garde, sommaire, page simple, annexe…)</a:t>
            </a:r>
          </a:p>
          <a:p>
            <a:pPr lvl="1"/>
            <a:r>
              <a:rPr lang="fr-FR" sz="1400" dirty="0"/>
              <a:t>Chaque page créée est découpée en régions</a:t>
            </a:r>
          </a:p>
          <a:p>
            <a:pPr lvl="1"/>
            <a:endParaRPr lang="fr-FR" sz="1400" dirty="0"/>
          </a:p>
          <a:p>
            <a:pPr lvl="1"/>
            <a:r>
              <a:rPr lang="fr-FR" sz="1400" b="1" dirty="0"/>
              <a:t>Body</a:t>
            </a:r>
            <a:r>
              <a:rPr lang="fr-FR" sz="1400" dirty="0"/>
              <a:t> : corps de la page</a:t>
            </a:r>
          </a:p>
          <a:p>
            <a:pPr lvl="1"/>
            <a:r>
              <a:rPr lang="fr-FR" sz="1400" b="1" dirty="0" err="1"/>
              <a:t>Before</a:t>
            </a:r>
            <a:r>
              <a:rPr lang="fr-FR" sz="1400" b="1" dirty="0"/>
              <a:t> </a:t>
            </a:r>
            <a:r>
              <a:rPr lang="fr-FR" sz="1400" dirty="0"/>
              <a:t>: l'en-tête de page</a:t>
            </a:r>
          </a:p>
          <a:p>
            <a:pPr lvl="1"/>
            <a:r>
              <a:rPr lang="fr-FR" sz="1400" b="1" dirty="0" err="1"/>
              <a:t>After</a:t>
            </a:r>
            <a:r>
              <a:rPr lang="fr-FR" sz="1400" b="1" dirty="0"/>
              <a:t> </a:t>
            </a:r>
            <a:r>
              <a:rPr lang="fr-FR" sz="1400" dirty="0"/>
              <a:t>: le pied de page</a:t>
            </a:r>
          </a:p>
          <a:p>
            <a:pPr lvl="1"/>
            <a:r>
              <a:rPr lang="fr-FR" sz="1400" b="1" dirty="0"/>
              <a:t>Start </a:t>
            </a:r>
            <a:r>
              <a:rPr lang="fr-FR" sz="1400" dirty="0"/>
              <a:t>: bordure de gauche (ou de droite en </a:t>
            </a:r>
            <a:r>
              <a:rPr lang="fr-FR" sz="1400" dirty="0" err="1"/>
              <a:t>bidimode</a:t>
            </a:r>
            <a:r>
              <a:rPr lang="fr-FR" sz="1400" dirty="0"/>
              <a:t>)</a:t>
            </a:r>
          </a:p>
          <a:p>
            <a:pPr lvl="1"/>
            <a:r>
              <a:rPr lang="fr-FR" sz="1400" b="1" dirty="0"/>
              <a:t>End</a:t>
            </a:r>
            <a:r>
              <a:rPr lang="fr-FR" sz="1400" dirty="0"/>
              <a:t> : bordure de droite</a:t>
            </a:r>
          </a:p>
          <a:p>
            <a:pPr lvl="1"/>
            <a:endParaRPr lang="fr-FR" sz="1400" dirty="0"/>
          </a:p>
          <a:p>
            <a:pPr lvl="1"/>
            <a:r>
              <a:rPr lang="fr-FR" sz="1400" dirty="0"/>
              <a:t>Pour chacune de ces régions, on peut définir des marges, des bordures, un fond et un contenu</a:t>
            </a:r>
          </a:p>
          <a:p>
            <a:pPr lvl="1"/>
            <a:r>
              <a:rPr lang="fr-FR" sz="1400" dirty="0"/>
              <a:t>Mais rappelons-nous que tous ces éléments, sont fortement dépendants du processeur.</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207</a:t>
            </a:fld>
            <a:endParaRPr lang="fr-FR" dirty="0"/>
          </a:p>
        </p:txBody>
      </p:sp>
      <p:grpSp>
        <p:nvGrpSpPr>
          <p:cNvPr id="12" name="Groupe 11"/>
          <p:cNvGrpSpPr/>
          <p:nvPr/>
        </p:nvGrpSpPr>
        <p:grpSpPr>
          <a:xfrm>
            <a:off x="5000628" y="1142984"/>
            <a:ext cx="3888432" cy="5184576"/>
            <a:chOff x="4716016" y="908720"/>
            <a:chExt cx="3888432" cy="5184576"/>
          </a:xfrm>
        </p:grpSpPr>
        <p:sp>
          <p:nvSpPr>
            <p:cNvPr id="8" name="Rectangle 7"/>
            <p:cNvSpPr/>
            <p:nvPr/>
          </p:nvSpPr>
          <p:spPr>
            <a:xfrm>
              <a:off x="4716016" y="908720"/>
              <a:ext cx="3888432" cy="518457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sp>
          <p:nvSpPr>
            <p:cNvPr id="9" name="Rectangle 8"/>
            <p:cNvSpPr/>
            <p:nvPr/>
          </p:nvSpPr>
          <p:spPr>
            <a:xfrm>
              <a:off x="5004048" y="1340768"/>
              <a:ext cx="3312368" cy="43204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BODY</a:t>
              </a:r>
            </a:p>
          </p:txBody>
        </p:sp>
        <p:sp>
          <p:nvSpPr>
            <p:cNvPr id="10" name="Rectangle 9"/>
            <p:cNvSpPr/>
            <p:nvPr/>
          </p:nvSpPr>
          <p:spPr>
            <a:xfrm>
              <a:off x="5004048" y="1340768"/>
              <a:ext cx="3312368" cy="4320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BEFORE</a:t>
              </a:r>
            </a:p>
          </p:txBody>
        </p:sp>
        <p:sp>
          <p:nvSpPr>
            <p:cNvPr id="11" name="Rectangle 10"/>
            <p:cNvSpPr/>
            <p:nvPr/>
          </p:nvSpPr>
          <p:spPr>
            <a:xfrm>
              <a:off x="5004048" y="5229200"/>
              <a:ext cx="3312368"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REGION AFTER</a:t>
              </a:r>
            </a:p>
          </p:txBody>
        </p:sp>
        <p:sp>
          <p:nvSpPr>
            <p:cNvPr id="13" name="Rectangle 12"/>
            <p:cNvSpPr/>
            <p:nvPr/>
          </p:nvSpPr>
          <p:spPr>
            <a:xfrm>
              <a:off x="5004048" y="1772816"/>
              <a:ext cx="504056" cy="3456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500" dirty="0"/>
                <a:t>R</a:t>
              </a:r>
            </a:p>
            <a:p>
              <a:pPr algn="ctr"/>
              <a:r>
                <a:rPr lang="fr-FR" sz="1500" dirty="0"/>
                <a:t>E</a:t>
              </a:r>
            </a:p>
            <a:p>
              <a:pPr algn="ctr"/>
              <a:r>
                <a:rPr lang="fr-FR" sz="1500" dirty="0"/>
                <a:t>G</a:t>
              </a:r>
            </a:p>
            <a:p>
              <a:pPr algn="ctr"/>
              <a:r>
                <a:rPr lang="fr-FR" sz="1500" dirty="0"/>
                <a:t>I</a:t>
              </a:r>
            </a:p>
            <a:p>
              <a:pPr algn="ctr"/>
              <a:r>
                <a:rPr lang="fr-FR" sz="1500" dirty="0"/>
                <a:t>O</a:t>
              </a:r>
            </a:p>
            <a:p>
              <a:pPr algn="ctr"/>
              <a:r>
                <a:rPr lang="fr-FR" sz="1500" dirty="0"/>
                <a:t>N</a:t>
              </a:r>
            </a:p>
            <a:p>
              <a:pPr algn="ctr"/>
              <a:endParaRPr lang="fr-FR" sz="1500" dirty="0"/>
            </a:p>
            <a:p>
              <a:pPr algn="ctr"/>
              <a:r>
                <a:rPr lang="fr-FR" sz="1500" dirty="0"/>
                <a:t>S</a:t>
              </a:r>
            </a:p>
            <a:p>
              <a:pPr algn="ctr"/>
              <a:r>
                <a:rPr lang="fr-FR" sz="1500" dirty="0"/>
                <a:t>T</a:t>
              </a:r>
            </a:p>
            <a:p>
              <a:pPr algn="ctr"/>
              <a:r>
                <a:rPr lang="fr-FR" sz="1500" dirty="0"/>
                <a:t>A</a:t>
              </a:r>
            </a:p>
            <a:p>
              <a:pPr algn="ctr"/>
              <a:r>
                <a:rPr lang="fr-FR" sz="1500" dirty="0"/>
                <a:t>R</a:t>
              </a:r>
            </a:p>
            <a:p>
              <a:pPr algn="ctr"/>
              <a:r>
                <a:rPr lang="fr-FR" sz="1500" dirty="0"/>
                <a:t>T</a:t>
              </a:r>
            </a:p>
            <a:p>
              <a:pPr algn="ctr"/>
              <a:endParaRPr lang="fr-FR" sz="1500" dirty="0"/>
            </a:p>
          </p:txBody>
        </p:sp>
        <p:sp>
          <p:nvSpPr>
            <p:cNvPr id="14" name="Rectangle 13"/>
            <p:cNvSpPr/>
            <p:nvPr/>
          </p:nvSpPr>
          <p:spPr>
            <a:xfrm>
              <a:off x="7812360" y="1772816"/>
              <a:ext cx="504056" cy="34563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500" dirty="0"/>
                <a:t>R</a:t>
              </a:r>
            </a:p>
            <a:p>
              <a:pPr algn="ctr"/>
              <a:r>
                <a:rPr lang="fr-FR" sz="1500" dirty="0"/>
                <a:t>E</a:t>
              </a:r>
            </a:p>
            <a:p>
              <a:pPr algn="ctr"/>
              <a:r>
                <a:rPr lang="fr-FR" sz="1500" dirty="0"/>
                <a:t>G</a:t>
              </a:r>
            </a:p>
            <a:p>
              <a:pPr algn="ctr"/>
              <a:r>
                <a:rPr lang="fr-FR" sz="1500" dirty="0"/>
                <a:t>I</a:t>
              </a:r>
            </a:p>
            <a:p>
              <a:pPr algn="ctr"/>
              <a:r>
                <a:rPr lang="fr-FR" sz="1500" dirty="0"/>
                <a:t>O</a:t>
              </a:r>
            </a:p>
            <a:p>
              <a:pPr algn="ctr"/>
              <a:r>
                <a:rPr lang="fr-FR" sz="1500" dirty="0"/>
                <a:t>N</a:t>
              </a:r>
            </a:p>
            <a:p>
              <a:pPr algn="ctr"/>
              <a:endParaRPr lang="fr-FR" sz="1500" dirty="0"/>
            </a:p>
            <a:p>
              <a:pPr algn="ctr"/>
              <a:r>
                <a:rPr lang="fr-FR" sz="1500" dirty="0"/>
                <a:t>E</a:t>
              </a:r>
            </a:p>
            <a:p>
              <a:pPr algn="ctr"/>
              <a:r>
                <a:rPr lang="fr-FR" sz="1500" dirty="0"/>
                <a:t>N</a:t>
              </a:r>
            </a:p>
            <a:p>
              <a:pPr algn="ctr"/>
              <a:r>
                <a:rPr lang="fr-FR" sz="1500" dirty="0"/>
                <a:t>D</a:t>
              </a:r>
            </a:p>
            <a:p>
              <a:pPr algn="ctr"/>
              <a:endParaRPr lang="fr-FR" sz="1500" dirty="0"/>
            </a:p>
          </p:txBody>
        </p:sp>
      </p:gr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 XSL-FO</a:t>
            </a:r>
          </a:p>
        </p:txBody>
      </p:sp>
      <p:sp>
        <p:nvSpPr>
          <p:cNvPr id="3" name="Espace réservé du contenu 2"/>
          <p:cNvSpPr>
            <a:spLocks noGrp="1"/>
          </p:cNvSpPr>
          <p:nvPr>
            <p:ph idx="1"/>
          </p:nvPr>
        </p:nvSpPr>
        <p:spPr/>
        <p:txBody>
          <a:bodyPr>
            <a:normAutofit fontScale="40000" lnSpcReduction="20000"/>
          </a:bodyPr>
          <a:lstStyle/>
          <a:p>
            <a:pPr>
              <a:buNone/>
            </a:pPr>
            <a:r>
              <a:rPr lang="fr-FR" dirty="0">
                <a:solidFill>
                  <a:srgbClr val="008080"/>
                </a:solidFill>
                <a:highlight>
                  <a:srgbClr val="FFFFFF"/>
                </a:highlight>
                <a:latin typeface="Arial"/>
              </a:rPr>
              <a:t>&lt;?xml version="1.0" encoding="ISO-8859-1"?&gt;</a:t>
            </a:r>
            <a:endParaRPr lang="fr-FR" dirty="0">
              <a:solidFill>
                <a:srgbClr val="000000"/>
              </a:solidFill>
              <a:highlight>
                <a:srgbClr val="FFFFFF"/>
              </a:highlight>
              <a:latin typeface="Arial"/>
            </a:endParaRPr>
          </a:p>
          <a:p>
            <a:pPr>
              <a:buNone/>
            </a:pPr>
            <a:r>
              <a:rPr lang="fr-FR" dirty="0">
                <a:solidFill>
                  <a:srgbClr val="000080"/>
                </a:solidFill>
                <a:highlight>
                  <a:srgbClr val="FFFFFF"/>
                </a:highlight>
                <a:latin typeface="Arial"/>
              </a:rPr>
              <a:t>&lt;!DOCTYPE </a:t>
            </a:r>
            <a:r>
              <a:rPr lang="fr-FR" dirty="0" err="1">
                <a:solidFill>
                  <a:srgbClr val="000080"/>
                </a:solidFill>
                <a:highlight>
                  <a:srgbClr val="FFFFFF"/>
                </a:highlight>
                <a:latin typeface="Arial"/>
              </a:rPr>
              <a:t>xsl:stylesheet</a:t>
            </a:r>
            <a:r>
              <a:rPr lang="fr-FR" dirty="0">
                <a:solidFill>
                  <a:srgbClr val="000080"/>
                </a:solidFill>
                <a:highlight>
                  <a:srgbClr val="FFFFFF"/>
                </a:highlight>
                <a:latin typeface="Arial"/>
              </a:rPr>
              <a:t> [</a:t>
            </a:r>
          </a:p>
          <a:p>
            <a:pPr>
              <a:buNone/>
            </a:pPr>
            <a:r>
              <a:rPr lang="fr-FR" dirty="0">
                <a:solidFill>
                  <a:srgbClr val="000080"/>
                </a:solidFill>
                <a:highlight>
                  <a:srgbClr val="FFFFFF"/>
                </a:highlight>
                <a:latin typeface="Arial"/>
              </a:rPr>
              <a:t>	&lt;!ENTITY euro "&amp;#x20AC;"&gt;</a:t>
            </a:r>
            <a:endParaRPr lang="fr-FR" dirty="0">
              <a:solidFill>
                <a:srgbClr val="000000"/>
              </a:solidFill>
              <a:highlight>
                <a:srgbClr val="FFFFFF"/>
              </a:highlight>
              <a:latin typeface="Arial"/>
            </a:endParaRPr>
          </a:p>
          <a:p>
            <a:pPr>
              <a:buNone/>
            </a:pPr>
            <a:r>
              <a:rPr lang="fr-FR" dirty="0">
                <a:solidFill>
                  <a:srgbClr val="000080"/>
                </a:solidFill>
                <a:highlight>
                  <a:srgbClr val="FFFFFF"/>
                </a:highlight>
                <a:latin typeface="Arial"/>
              </a:rPr>
              <a:t>]&gt;</a:t>
            </a:r>
            <a:endParaRPr lang="fr-FR" dirty="0">
              <a:solidFill>
                <a:srgbClr val="000000"/>
              </a:solidFill>
              <a:highlight>
                <a:srgbClr val="FFFFFF"/>
              </a:highlight>
              <a:latin typeface="Arial"/>
            </a:endParaRPr>
          </a:p>
          <a:p>
            <a:pPr>
              <a:buNone/>
            </a:pP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xsl:stylesheet</a:t>
            </a:r>
            <a:r>
              <a:rPr lang="fr-FR" dirty="0">
                <a:solidFill>
                  <a:srgbClr val="FF0000"/>
                </a:solidFill>
                <a:highlight>
                  <a:srgbClr val="FFFFFF"/>
                </a:highlight>
                <a:latin typeface="Arial"/>
              </a:rPr>
              <a:t> version</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1.0</a:t>
            </a:r>
            <a:r>
              <a:rPr lang="fr-FR" dirty="0">
                <a:solidFill>
                  <a:srgbClr val="0000FF"/>
                </a:solidFill>
                <a:highlight>
                  <a:srgbClr val="FFFFFF"/>
                </a:highlight>
                <a:latin typeface="Arial"/>
              </a:rPr>
              <a:t>"</a:t>
            </a:r>
            <a:r>
              <a:rPr lang="fr-FR" dirty="0">
                <a:solidFill>
                  <a:srgbClr val="FF0000"/>
                </a:solidFill>
                <a:highlight>
                  <a:srgbClr val="FFFFFF"/>
                </a:highlight>
                <a:latin typeface="Arial"/>
              </a:rPr>
              <a:t> </a:t>
            </a:r>
            <a:r>
              <a:rPr lang="fr-FR" dirty="0" err="1">
                <a:solidFill>
                  <a:srgbClr val="FF0000"/>
                </a:solidFill>
                <a:highlight>
                  <a:srgbClr val="FFFFFF"/>
                </a:highlight>
                <a:latin typeface="Arial"/>
              </a:rPr>
              <a:t>xmlns:xsl</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http://www.w3.org/1999/XSL/Transform</a:t>
            </a:r>
            <a:r>
              <a:rPr lang="fr-FR" dirty="0">
                <a:solidFill>
                  <a:srgbClr val="0000FF"/>
                </a:solidFill>
                <a:highlight>
                  <a:srgbClr val="FFFFFF"/>
                </a:highlight>
                <a:latin typeface="Arial"/>
              </a:rPr>
              <a:t>"</a:t>
            </a:r>
            <a:r>
              <a:rPr lang="fr-FR" dirty="0">
                <a:solidFill>
                  <a:srgbClr val="FF0000"/>
                </a:solidFill>
                <a:highlight>
                  <a:srgbClr val="FFFFFF"/>
                </a:highlight>
                <a:latin typeface="Arial"/>
              </a:rPr>
              <a:t> </a:t>
            </a:r>
            <a:r>
              <a:rPr lang="fr-FR" dirty="0" err="1">
                <a:solidFill>
                  <a:srgbClr val="FF0000"/>
                </a:solidFill>
                <a:highlight>
                  <a:srgbClr val="FFFFFF"/>
                </a:highlight>
                <a:latin typeface="Arial"/>
              </a:rPr>
              <a:t>xmlns:fo</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http://www.w3.org/1999/XSL/Format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a:buNone/>
            </a:pPr>
            <a:r>
              <a:rPr lang="en-US" dirty="0">
                <a:solidFill>
                  <a:srgbClr val="000000"/>
                </a:solidFill>
                <a:highlight>
                  <a:srgbClr val="FFFFFF"/>
                </a:highlight>
                <a:latin typeface="Arial"/>
              </a:rPr>
              <a:t>	</a:t>
            </a:r>
            <a:r>
              <a:rPr lang="en-US" dirty="0">
                <a:solidFill>
                  <a:srgbClr val="0000FF"/>
                </a:solidFill>
                <a:highlight>
                  <a:srgbClr val="FFFFFF"/>
                </a:highlight>
                <a:latin typeface="Arial"/>
              </a:rPr>
              <a:t>&lt;</a:t>
            </a:r>
            <a:r>
              <a:rPr lang="en-US" dirty="0" err="1">
                <a:solidFill>
                  <a:srgbClr val="800000"/>
                </a:solidFill>
                <a:highlight>
                  <a:srgbClr val="FFFFFF"/>
                </a:highlight>
                <a:latin typeface="Arial"/>
              </a:rPr>
              <a:t>xsl:output</a:t>
            </a:r>
            <a:r>
              <a:rPr lang="en-US" dirty="0">
                <a:solidFill>
                  <a:srgbClr val="FF0000"/>
                </a:solidFill>
                <a:highlight>
                  <a:srgbClr val="FFFFFF"/>
                </a:highlight>
                <a:latin typeface="Arial"/>
              </a:rPr>
              <a:t> method</a:t>
            </a:r>
            <a:r>
              <a:rPr lang="en-US" dirty="0">
                <a:solidFill>
                  <a:srgbClr val="0000FF"/>
                </a:solidFill>
                <a:highlight>
                  <a:srgbClr val="FFFFFF"/>
                </a:highlight>
                <a:latin typeface="Arial"/>
              </a:rPr>
              <a:t>="</a:t>
            </a:r>
            <a:r>
              <a:rPr lang="en-US" dirty="0">
                <a:solidFill>
                  <a:srgbClr val="000000"/>
                </a:solidFill>
                <a:highlight>
                  <a:srgbClr val="FFFFFF"/>
                </a:highlight>
                <a:latin typeface="Arial"/>
              </a:rPr>
              <a:t>xml</a:t>
            </a:r>
            <a:r>
              <a:rPr lang="en-US" dirty="0">
                <a:solidFill>
                  <a:srgbClr val="0000FF"/>
                </a:solidFill>
                <a:highlight>
                  <a:srgbClr val="FFFFFF"/>
                </a:highlight>
                <a:latin typeface="Arial"/>
              </a:rPr>
              <a:t>"</a:t>
            </a:r>
            <a:r>
              <a:rPr lang="en-US" dirty="0">
                <a:solidFill>
                  <a:srgbClr val="FF0000"/>
                </a:solidFill>
                <a:highlight>
                  <a:srgbClr val="FFFFFF"/>
                </a:highlight>
                <a:latin typeface="Arial"/>
              </a:rPr>
              <a:t> encoding</a:t>
            </a:r>
            <a:r>
              <a:rPr lang="en-US" dirty="0">
                <a:solidFill>
                  <a:srgbClr val="0000FF"/>
                </a:solidFill>
                <a:highlight>
                  <a:srgbClr val="FFFFFF"/>
                </a:highlight>
                <a:latin typeface="Arial"/>
              </a:rPr>
              <a:t>="</a:t>
            </a:r>
            <a:r>
              <a:rPr lang="en-US" dirty="0">
                <a:solidFill>
                  <a:srgbClr val="000000"/>
                </a:solidFill>
                <a:highlight>
                  <a:srgbClr val="FFFFFF"/>
                </a:highlight>
                <a:latin typeface="Arial"/>
              </a:rPr>
              <a:t>ISO-8859-1</a:t>
            </a:r>
            <a:r>
              <a:rPr lang="en-US" dirty="0">
                <a:solidFill>
                  <a:srgbClr val="0000FF"/>
                </a:solidFill>
                <a:highlight>
                  <a:srgbClr val="FFFFFF"/>
                </a:highlight>
                <a:latin typeface="Arial"/>
              </a:rPr>
              <a:t>"/&gt;</a:t>
            </a:r>
            <a:endParaRPr lang="en-US" dirty="0">
              <a:solidFill>
                <a:srgbClr val="000000"/>
              </a:solidFill>
              <a:highlight>
                <a:srgbClr val="FFFFFF"/>
              </a:highlight>
              <a:latin typeface="Arial"/>
            </a:endParaRPr>
          </a:p>
          <a:p>
            <a:pPr>
              <a:buNone/>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xsl:template</a:t>
            </a:r>
            <a:r>
              <a:rPr lang="fr-FR" dirty="0">
                <a:solidFill>
                  <a:srgbClr val="FF0000"/>
                </a:solidFill>
                <a:highlight>
                  <a:srgbClr val="FFFFFF"/>
                </a:highlight>
                <a:latin typeface="Arial"/>
              </a:rPr>
              <a:t> match</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lvl="1">
              <a:buNone/>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fo:root</a:t>
            </a:r>
            <a:r>
              <a:rPr lang="fr-FR" dirty="0">
                <a:solidFill>
                  <a:srgbClr val="FF0000"/>
                </a:solidFill>
                <a:highlight>
                  <a:srgbClr val="FFFFFF"/>
                </a:highlight>
                <a:latin typeface="Arial"/>
              </a:rPr>
              <a:t> </a:t>
            </a:r>
            <a:r>
              <a:rPr lang="fr-FR" dirty="0" err="1">
                <a:solidFill>
                  <a:srgbClr val="FF0000"/>
                </a:solidFill>
                <a:highlight>
                  <a:srgbClr val="FFFFFF"/>
                </a:highlight>
                <a:latin typeface="Arial"/>
              </a:rPr>
              <a:t>xmlns:fo</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http://www.w3.org/1999/XSL/Format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a:buNone/>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a:solidFill>
                  <a:srgbClr val="808080"/>
                </a:solidFill>
                <a:highlight>
                  <a:srgbClr val="FFFFFF"/>
                </a:highlight>
                <a:latin typeface="Arial"/>
              </a:rPr>
              <a:t>format de papier</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a:buNone/>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fo:layout-master-set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a:buNone/>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fo:simple-page-master</a:t>
            </a:r>
            <a:r>
              <a:rPr lang="fr-FR" dirty="0">
                <a:solidFill>
                  <a:srgbClr val="FF0000"/>
                </a:solidFill>
                <a:highlight>
                  <a:srgbClr val="FFFFFF"/>
                </a:highlight>
                <a:latin typeface="Arial"/>
              </a:rPr>
              <a:t> master-</a:t>
            </a:r>
            <a:r>
              <a:rPr lang="fr-FR" dirty="0" err="1">
                <a:solidFill>
                  <a:srgbClr val="FF0000"/>
                </a:solidFill>
                <a:highlight>
                  <a:srgbClr val="FFFFFF"/>
                </a:highlight>
                <a:latin typeface="Arial"/>
              </a:rPr>
              <a:t>name</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a4Portrait</a:t>
            </a:r>
            <a:r>
              <a:rPr lang="fr-FR" dirty="0">
                <a:solidFill>
                  <a:srgbClr val="0000FF"/>
                </a:solidFill>
                <a:highlight>
                  <a:srgbClr val="FFFFFF"/>
                </a:highlight>
                <a:latin typeface="Arial"/>
              </a:rPr>
              <a:t>"</a:t>
            </a:r>
            <a:r>
              <a:rPr lang="fr-FR" dirty="0">
                <a:solidFill>
                  <a:srgbClr val="FF0000"/>
                </a:solidFill>
                <a:highlight>
                  <a:srgbClr val="FFFFFF"/>
                </a:highlight>
                <a:latin typeface="Arial"/>
              </a:rPr>
              <a:t> page-</a:t>
            </a:r>
            <a:r>
              <a:rPr lang="fr-FR" dirty="0" err="1">
                <a:solidFill>
                  <a:srgbClr val="FF0000"/>
                </a:solidFill>
                <a:highlight>
                  <a:srgbClr val="FFFFFF"/>
                </a:highlight>
                <a:latin typeface="Arial"/>
              </a:rPr>
              <a:t>height</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297mm</a:t>
            </a:r>
            <a:r>
              <a:rPr lang="fr-FR" dirty="0">
                <a:solidFill>
                  <a:srgbClr val="0000FF"/>
                </a:solidFill>
                <a:highlight>
                  <a:srgbClr val="FFFFFF"/>
                </a:highlight>
                <a:latin typeface="Arial"/>
              </a:rPr>
              <a:t>"</a:t>
            </a:r>
            <a:r>
              <a:rPr lang="fr-FR" dirty="0">
                <a:solidFill>
                  <a:srgbClr val="FF0000"/>
                </a:solidFill>
                <a:highlight>
                  <a:srgbClr val="FFFFFF"/>
                </a:highlight>
                <a:latin typeface="Arial"/>
              </a:rPr>
              <a:t> page-</a:t>
            </a:r>
            <a:r>
              <a:rPr lang="fr-FR" dirty="0" err="1">
                <a:solidFill>
                  <a:srgbClr val="FF0000"/>
                </a:solidFill>
                <a:highlight>
                  <a:srgbClr val="FFFFFF"/>
                </a:highlight>
                <a:latin typeface="Arial"/>
              </a:rPr>
              <a:t>width</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210mm</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a:buNone/>
            </a:pPr>
            <a:r>
              <a:rPr lang="en-US" dirty="0">
                <a:solidFill>
                  <a:srgbClr val="000000"/>
                </a:solidFill>
                <a:highlight>
                  <a:srgbClr val="FFFFFF"/>
                </a:highlight>
                <a:latin typeface="Arial"/>
              </a:rPr>
              <a:t>			</a:t>
            </a:r>
            <a:r>
              <a:rPr lang="en-US" dirty="0">
                <a:solidFill>
                  <a:srgbClr val="0000FF"/>
                </a:solidFill>
                <a:highlight>
                  <a:srgbClr val="FFFFFF"/>
                </a:highlight>
                <a:latin typeface="Arial"/>
              </a:rPr>
              <a:t>&lt;</a:t>
            </a:r>
            <a:r>
              <a:rPr lang="en-US" dirty="0" err="1">
                <a:solidFill>
                  <a:srgbClr val="800000"/>
                </a:solidFill>
                <a:highlight>
                  <a:srgbClr val="FFFFFF"/>
                </a:highlight>
                <a:latin typeface="Arial"/>
              </a:rPr>
              <a:t>fo:region</a:t>
            </a:r>
            <a:r>
              <a:rPr lang="en-US" dirty="0">
                <a:solidFill>
                  <a:srgbClr val="800000"/>
                </a:solidFill>
                <a:highlight>
                  <a:srgbClr val="FFFFFF"/>
                </a:highlight>
                <a:latin typeface="Arial"/>
              </a:rPr>
              <a:t>-body</a:t>
            </a:r>
            <a:r>
              <a:rPr lang="en-US" dirty="0">
                <a:solidFill>
                  <a:srgbClr val="FF0000"/>
                </a:solidFill>
                <a:highlight>
                  <a:srgbClr val="FFFFFF"/>
                </a:highlight>
                <a:latin typeface="Arial"/>
              </a:rPr>
              <a:t> margin-top</a:t>
            </a:r>
            <a:r>
              <a:rPr lang="en-US" dirty="0">
                <a:solidFill>
                  <a:srgbClr val="0000FF"/>
                </a:solidFill>
                <a:highlight>
                  <a:srgbClr val="FFFFFF"/>
                </a:highlight>
                <a:latin typeface="Arial"/>
              </a:rPr>
              <a:t>="</a:t>
            </a:r>
            <a:r>
              <a:rPr lang="en-US" dirty="0">
                <a:solidFill>
                  <a:srgbClr val="000000"/>
                </a:solidFill>
                <a:highlight>
                  <a:srgbClr val="FFFFFF"/>
                </a:highlight>
                <a:latin typeface="Arial"/>
              </a:rPr>
              <a:t>20mm</a:t>
            </a:r>
            <a:r>
              <a:rPr lang="en-US" dirty="0">
                <a:solidFill>
                  <a:srgbClr val="0000FF"/>
                </a:solidFill>
                <a:highlight>
                  <a:srgbClr val="FFFFFF"/>
                </a:highlight>
                <a:latin typeface="Arial"/>
              </a:rPr>
              <a:t>"</a:t>
            </a:r>
            <a:r>
              <a:rPr lang="en-US" dirty="0">
                <a:solidFill>
                  <a:srgbClr val="FF0000"/>
                </a:solidFill>
                <a:highlight>
                  <a:srgbClr val="FFFFFF"/>
                </a:highlight>
                <a:latin typeface="Arial"/>
              </a:rPr>
              <a:t> margin-bottom</a:t>
            </a:r>
            <a:r>
              <a:rPr lang="en-US" dirty="0">
                <a:solidFill>
                  <a:srgbClr val="0000FF"/>
                </a:solidFill>
                <a:highlight>
                  <a:srgbClr val="FFFFFF"/>
                </a:highlight>
                <a:latin typeface="Arial"/>
              </a:rPr>
              <a:t>="</a:t>
            </a:r>
            <a:r>
              <a:rPr lang="en-US" dirty="0">
                <a:solidFill>
                  <a:srgbClr val="000000"/>
                </a:solidFill>
                <a:highlight>
                  <a:srgbClr val="FFFFFF"/>
                </a:highlight>
                <a:latin typeface="Arial"/>
              </a:rPr>
              <a:t>10mm</a:t>
            </a:r>
            <a:r>
              <a:rPr lang="en-US" dirty="0">
                <a:solidFill>
                  <a:srgbClr val="0000FF"/>
                </a:solidFill>
                <a:highlight>
                  <a:srgbClr val="FFFFFF"/>
                </a:highlight>
                <a:latin typeface="Arial"/>
              </a:rPr>
              <a:t>"/&gt;</a:t>
            </a:r>
            <a:endParaRPr lang="en-US" dirty="0">
              <a:solidFill>
                <a:srgbClr val="000000"/>
              </a:solidFill>
              <a:highlight>
                <a:srgbClr val="FFFFFF"/>
              </a:highlight>
              <a:latin typeface="Arial"/>
            </a:endParaRPr>
          </a:p>
          <a:p>
            <a:pPr>
              <a:buNone/>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fo:region-before</a:t>
            </a:r>
            <a:r>
              <a:rPr lang="fr-FR" dirty="0">
                <a:solidFill>
                  <a:srgbClr val="FF0000"/>
                </a:solidFill>
                <a:highlight>
                  <a:srgbClr val="FFFFFF"/>
                </a:highlight>
                <a:latin typeface="Arial"/>
              </a:rPr>
              <a:t> </a:t>
            </a:r>
            <a:r>
              <a:rPr lang="fr-FR" dirty="0" err="1">
                <a:solidFill>
                  <a:srgbClr val="FF0000"/>
                </a:solidFill>
                <a:highlight>
                  <a:srgbClr val="FFFFFF"/>
                </a:highlight>
                <a:latin typeface="Arial"/>
              </a:rPr>
              <a:t>extent</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20mm</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a:buNone/>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fo:region-after</a:t>
            </a:r>
            <a:r>
              <a:rPr lang="fr-FR" dirty="0">
                <a:solidFill>
                  <a:srgbClr val="FF0000"/>
                </a:solidFill>
                <a:highlight>
                  <a:srgbClr val="FFFFFF"/>
                </a:highlight>
                <a:latin typeface="Arial"/>
              </a:rPr>
              <a:t> </a:t>
            </a:r>
            <a:r>
              <a:rPr lang="fr-FR" dirty="0" err="1">
                <a:solidFill>
                  <a:srgbClr val="FF0000"/>
                </a:solidFill>
                <a:highlight>
                  <a:srgbClr val="FFFFFF"/>
                </a:highlight>
                <a:latin typeface="Arial"/>
              </a:rPr>
              <a:t>extent</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10mm</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a:buNone/>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fo:simple-page-master</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a:buNone/>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fo:layout-master-set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a:buNone/>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a:solidFill>
                  <a:srgbClr val="808080"/>
                </a:solidFill>
                <a:highlight>
                  <a:srgbClr val="FFFFFF"/>
                </a:highlight>
                <a:latin typeface="Arial"/>
              </a:rPr>
              <a:t>départ d'une nouvelle page pour un flux de données</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a:buNone/>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fo:page-sequence</a:t>
            </a:r>
            <a:r>
              <a:rPr lang="fr-FR" dirty="0">
                <a:solidFill>
                  <a:srgbClr val="FF0000"/>
                </a:solidFill>
                <a:highlight>
                  <a:srgbClr val="FFFFFF"/>
                </a:highlight>
                <a:latin typeface="Arial"/>
              </a:rPr>
              <a:t> master-</a:t>
            </a:r>
            <a:r>
              <a:rPr lang="fr-FR" dirty="0" err="1">
                <a:solidFill>
                  <a:srgbClr val="FF0000"/>
                </a:solidFill>
                <a:highlight>
                  <a:srgbClr val="FFFFFF"/>
                </a:highlight>
                <a:latin typeface="Arial"/>
              </a:rPr>
              <a:t>reference</a:t>
            </a:r>
            <a:r>
              <a:rPr lang="fr-FR" dirty="0">
                <a:solidFill>
                  <a:srgbClr val="0000FF"/>
                </a:solidFill>
                <a:highlight>
                  <a:srgbClr val="FFFFFF"/>
                </a:highlight>
                <a:latin typeface="Arial"/>
              </a:rPr>
              <a:t>="</a:t>
            </a:r>
            <a:r>
              <a:rPr lang="fr-FR" dirty="0">
                <a:solidFill>
                  <a:srgbClr val="000000"/>
                </a:solidFill>
                <a:highlight>
                  <a:srgbClr val="FFFFFF"/>
                </a:highlight>
                <a:latin typeface="Arial"/>
              </a:rPr>
              <a:t>a4Portrait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a:buNone/>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fo:flow</a:t>
            </a:r>
            <a:r>
              <a:rPr lang="fr-FR" dirty="0">
                <a:solidFill>
                  <a:srgbClr val="FF0000"/>
                </a:solidFill>
                <a:highlight>
                  <a:srgbClr val="FFFFFF"/>
                </a:highlight>
                <a:latin typeface="Arial"/>
              </a:rPr>
              <a:t> flow-</a:t>
            </a:r>
            <a:r>
              <a:rPr lang="fr-FR" dirty="0" err="1">
                <a:solidFill>
                  <a:srgbClr val="FF0000"/>
                </a:solidFill>
                <a:highlight>
                  <a:srgbClr val="FFFFFF"/>
                </a:highlight>
                <a:latin typeface="Arial"/>
              </a:rPr>
              <a:t>name</a:t>
            </a:r>
            <a:r>
              <a:rPr lang="fr-FR" dirty="0">
                <a:solidFill>
                  <a:srgbClr val="0000FF"/>
                </a:solidFill>
                <a:highlight>
                  <a:srgbClr val="FFFFFF"/>
                </a:highlight>
                <a:latin typeface="Arial"/>
              </a:rPr>
              <a:t>="</a:t>
            </a:r>
            <a:r>
              <a:rPr lang="fr-FR" dirty="0" err="1">
                <a:solidFill>
                  <a:srgbClr val="000000"/>
                </a:solidFill>
                <a:highlight>
                  <a:srgbClr val="FFFFFF"/>
                </a:highlight>
                <a:latin typeface="Arial"/>
              </a:rPr>
              <a:t>xsl</a:t>
            </a:r>
            <a:r>
              <a:rPr lang="fr-FR" dirty="0">
                <a:solidFill>
                  <a:srgbClr val="000000"/>
                </a:solidFill>
                <a:highlight>
                  <a:srgbClr val="FFFFFF"/>
                </a:highlight>
                <a:latin typeface="Arial"/>
              </a:rPr>
              <a:t>-</a:t>
            </a:r>
            <a:r>
              <a:rPr lang="fr-FR" dirty="0" err="1">
                <a:solidFill>
                  <a:srgbClr val="000000"/>
                </a:solidFill>
                <a:highlight>
                  <a:srgbClr val="FFFFFF"/>
                </a:highlight>
                <a:latin typeface="Arial"/>
              </a:rPr>
              <a:t>region</a:t>
            </a:r>
            <a:r>
              <a:rPr lang="fr-FR" dirty="0">
                <a:solidFill>
                  <a:srgbClr val="000000"/>
                </a:solidFill>
                <a:highlight>
                  <a:srgbClr val="FFFFFF"/>
                </a:highlight>
                <a:latin typeface="Arial"/>
              </a:rPr>
              <a:t>-body</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a:buNone/>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fo:block</a:t>
            </a:r>
            <a:r>
              <a:rPr lang="fr-FR" dirty="0">
                <a:solidFill>
                  <a:srgbClr val="0000FF"/>
                </a:solidFill>
                <a:highlight>
                  <a:srgbClr val="FFFFFF"/>
                </a:highlight>
                <a:latin typeface="Arial"/>
              </a:rPr>
              <a:t>&gt;</a:t>
            </a:r>
            <a:r>
              <a:rPr lang="fr-FR" dirty="0">
                <a:solidFill>
                  <a:srgbClr val="000000"/>
                </a:solidFill>
                <a:highlight>
                  <a:srgbClr val="FFFFFF"/>
                </a:highlight>
                <a:latin typeface="Arial"/>
              </a:rPr>
              <a:t>	DEMAT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fo:block</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a:buNone/>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fo:flow</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a:buNone/>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fo:page-sequence</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a:buNone/>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fo:root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a:buNone/>
            </a:pPr>
            <a:r>
              <a:rPr lang="fr-FR" dirty="0">
                <a:solidFill>
                  <a:srgbClr val="000000"/>
                </a:solidFill>
                <a:highlight>
                  <a:srgbClr val="FFFFFF"/>
                </a:highlight>
                <a:latin typeface="Arial"/>
              </a:rPr>
              <a:t>	</a:t>
            </a: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xsl:template</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a:p>
            <a:pPr>
              <a:buNone/>
            </a:pPr>
            <a:r>
              <a:rPr lang="fr-FR" dirty="0">
                <a:solidFill>
                  <a:srgbClr val="0000FF"/>
                </a:solidFill>
                <a:highlight>
                  <a:srgbClr val="FFFFFF"/>
                </a:highlight>
                <a:latin typeface="Arial"/>
              </a:rPr>
              <a:t>&lt;/</a:t>
            </a:r>
            <a:r>
              <a:rPr lang="fr-FR" dirty="0" err="1">
                <a:solidFill>
                  <a:srgbClr val="800000"/>
                </a:solidFill>
                <a:highlight>
                  <a:srgbClr val="FFFFFF"/>
                </a:highlight>
                <a:latin typeface="Arial"/>
              </a:rPr>
              <a:t>xsl:stylesheet</a:t>
            </a:r>
            <a:r>
              <a:rPr lang="fr-FR" dirty="0">
                <a:solidFill>
                  <a:srgbClr val="0000FF"/>
                </a:solidFill>
                <a:highlight>
                  <a:srgbClr val="FFFFFF"/>
                </a:highlight>
                <a:latin typeface="Arial"/>
              </a:rPr>
              <a:t>&gt;</a:t>
            </a:r>
            <a:endParaRPr lang="fr-FR" dirty="0">
              <a:solidFill>
                <a:srgbClr val="000000"/>
              </a:solidFill>
              <a:highlight>
                <a:srgbClr val="FFFFFF"/>
              </a:highlight>
              <a:latin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 Intégration SVG + XSL</a:t>
            </a:r>
            <a:br>
              <a:rPr lang="fr-FR" dirty="0"/>
            </a:br>
            <a:r>
              <a:rPr lang="fr-FR" dirty="0"/>
              <a:t>génération graphique</a:t>
            </a:r>
          </a:p>
        </p:txBody>
      </p:sp>
      <p:sp>
        <p:nvSpPr>
          <p:cNvPr id="6" name="Espace réservé du contenu 5"/>
          <p:cNvSpPr>
            <a:spLocks noGrp="1"/>
          </p:cNvSpPr>
          <p:nvPr>
            <p:ph idx="1"/>
          </p:nvPr>
        </p:nvSpPr>
        <p:spPr/>
        <p:txBody>
          <a:bodyPr>
            <a:normAutofit fontScale="92500" lnSpcReduction="20000"/>
          </a:bodyPr>
          <a:lstStyle/>
          <a:p>
            <a:r>
              <a:rPr lang="fr-FR" dirty="0"/>
              <a:t>Voici un exemple d’intégration </a:t>
            </a:r>
            <a:r>
              <a:rPr lang="fr-FR" dirty="0" err="1"/>
              <a:t>svg</a:t>
            </a:r>
            <a:endParaRPr lang="fr-FR" dirty="0"/>
          </a:p>
          <a:p>
            <a:pPr lvl="1"/>
            <a:endParaRPr lang="fr-FR" dirty="0"/>
          </a:p>
          <a:p>
            <a:pPr lvl="1"/>
            <a:r>
              <a:rPr lang="fr-FR" dirty="0"/>
              <a:t>Création de </a:t>
            </a:r>
            <a:r>
              <a:rPr lang="fr-FR" dirty="0" err="1"/>
              <a:t>reporting</a:t>
            </a:r>
            <a:r>
              <a:rPr lang="fr-FR" dirty="0"/>
              <a:t> graphique</a:t>
            </a:r>
          </a:p>
          <a:p>
            <a:pPr lvl="1"/>
            <a:r>
              <a:rPr lang="fr-FR" dirty="0"/>
              <a:t>Conception graphique modulaire,… </a:t>
            </a:r>
          </a:p>
          <a:p>
            <a:pPr lvl="1"/>
            <a:endParaRPr lang="fr-FR" dirty="0"/>
          </a:p>
          <a:p>
            <a:pPr lvl="1"/>
            <a:r>
              <a:rPr lang="fr-FR" dirty="0"/>
              <a:t>Valeur provenant de XML</a:t>
            </a:r>
          </a:p>
          <a:p>
            <a:pPr lvl="1">
              <a:buNone/>
            </a:pPr>
            <a:r>
              <a:rPr lang="fr-FR" dirty="0"/>
              <a:t>			</a:t>
            </a:r>
            <a:r>
              <a:rPr lang="fr-FR" sz="2000" dirty="0"/>
              <a:t>(et / ou </a:t>
            </a:r>
            <a:r>
              <a:rPr lang="fr-FR" sz="2000" dirty="0" err="1"/>
              <a:t>json</a:t>
            </a:r>
            <a:r>
              <a:rPr lang="fr-FR" sz="2000" dirty="0"/>
              <a:t>  en version xsl3.0)</a:t>
            </a:r>
          </a:p>
          <a:p>
            <a:pPr lvl="1"/>
            <a:endParaRPr lang="fr-FR" dirty="0"/>
          </a:p>
          <a:p>
            <a:pPr lvl="1"/>
            <a:r>
              <a:rPr lang="fr-FR" dirty="0"/>
              <a:t>Exportation FO (</a:t>
            </a:r>
            <a:r>
              <a:rPr lang="fr-FR" dirty="0" err="1"/>
              <a:t>pdf</a:t>
            </a:r>
            <a:r>
              <a:rPr lang="fr-FR" dirty="0"/>
              <a:t>) / web</a:t>
            </a:r>
          </a:p>
          <a:p>
            <a:pPr lvl="1"/>
            <a:endParaRPr lang="fr-FR" dirty="0"/>
          </a:p>
          <a:p>
            <a:pPr lvl="1"/>
            <a:r>
              <a:rPr lang="fr-FR" dirty="0"/>
              <a:t>Mise a jour a chaque transformation</a:t>
            </a:r>
          </a:p>
          <a:p>
            <a:pPr lvl="1"/>
            <a:endParaRPr lang="fr-FR" dirty="0"/>
          </a:p>
          <a:p>
            <a:pPr lvl="1"/>
            <a:r>
              <a:rPr lang="fr-FR" dirty="0" err="1"/>
              <a:t>Animable</a:t>
            </a:r>
            <a:r>
              <a:rPr lang="fr-FR" dirty="0"/>
              <a:t> </a:t>
            </a:r>
            <a:r>
              <a:rPr lang="fr-FR" sz="1800" dirty="0"/>
              <a:t>(pour les fichiers compatibles)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209</a:t>
            </a:fld>
            <a:endParaRPr lang="fr-FR"/>
          </a:p>
        </p:txBody>
      </p:sp>
      <p:pic>
        <p:nvPicPr>
          <p:cNvPr id="1026" name="Picture 2"/>
          <p:cNvPicPr>
            <a:picLocks noChangeAspect="1" noChangeArrowheads="1"/>
          </p:cNvPicPr>
          <p:nvPr/>
        </p:nvPicPr>
        <p:blipFill>
          <a:blip r:embed="rId3" cstate="print"/>
          <a:srcRect/>
          <a:stretch>
            <a:fillRect/>
          </a:stretch>
        </p:blipFill>
        <p:spPr bwMode="auto">
          <a:xfrm>
            <a:off x="6372200" y="2276872"/>
            <a:ext cx="2724150" cy="2609850"/>
          </a:xfrm>
          <a:prstGeom prst="rect">
            <a:avLst/>
          </a:prstGeom>
          <a:noFill/>
          <a:ln w="9525">
            <a:noFill/>
            <a:miter lim="800000"/>
            <a:headEnd/>
            <a:tailEnd/>
          </a:ln>
        </p:spPr>
      </p:pic>
      <p:pic>
        <p:nvPicPr>
          <p:cNvPr id="13" name="Picture 3" descr="C:\Users\itis\Downloads\xsl(1).png"/>
          <p:cNvPicPr>
            <a:picLocks noChangeAspect="1" noChangeArrowheads="1"/>
          </p:cNvPicPr>
          <p:nvPr/>
        </p:nvPicPr>
        <p:blipFill>
          <a:blip r:embed="rId4" cstate="print"/>
          <a:srcRect/>
          <a:stretch>
            <a:fillRect/>
          </a:stretch>
        </p:blipFill>
        <p:spPr bwMode="auto">
          <a:xfrm>
            <a:off x="5918492" y="4928628"/>
            <a:ext cx="674910" cy="674910"/>
          </a:xfrm>
          <a:prstGeom prst="rect">
            <a:avLst/>
          </a:prstGeom>
          <a:noFill/>
        </p:spPr>
      </p:pic>
      <p:pic>
        <p:nvPicPr>
          <p:cNvPr id="14" name="Picture 2" descr="C:\Users\itis\Downloads\xsl.png"/>
          <p:cNvPicPr>
            <a:picLocks noChangeAspect="1" noChangeArrowheads="1"/>
          </p:cNvPicPr>
          <p:nvPr/>
        </p:nvPicPr>
        <p:blipFill>
          <a:blip r:embed="rId5" cstate="print"/>
          <a:srcRect/>
          <a:stretch>
            <a:fillRect/>
          </a:stretch>
        </p:blipFill>
        <p:spPr bwMode="auto">
          <a:xfrm>
            <a:off x="6858016" y="5072074"/>
            <a:ext cx="1224136" cy="1224137"/>
          </a:xfrm>
          <a:prstGeom prst="rect">
            <a:avLst/>
          </a:prstGeom>
          <a:noFill/>
        </p:spPr>
      </p:pic>
      <p:pic>
        <p:nvPicPr>
          <p:cNvPr id="15" name="Picture 4" descr="C:\Users\itis\Downloads\xml.png"/>
          <p:cNvPicPr>
            <a:picLocks noChangeAspect="1" noChangeArrowheads="1"/>
          </p:cNvPicPr>
          <p:nvPr/>
        </p:nvPicPr>
        <p:blipFill>
          <a:blip r:embed="rId6" cstate="print"/>
          <a:srcRect/>
          <a:stretch>
            <a:fillRect/>
          </a:stretch>
        </p:blipFill>
        <p:spPr bwMode="auto">
          <a:xfrm>
            <a:off x="5918492" y="5720716"/>
            <a:ext cx="674910" cy="674910"/>
          </a:xfrm>
          <a:prstGeom prst="rect">
            <a:avLst/>
          </a:prstGeom>
          <a:noFill/>
        </p:spPr>
      </p:pic>
      <p:cxnSp>
        <p:nvCxnSpPr>
          <p:cNvPr id="16" name="Connecteur droit avec flèche 15"/>
          <p:cNvCxnSpPr>
            <a:stCxn id="15" idx="3"/>
            <a:endCxn id="14" idx="1"/>
          </p:cNvCxnSpPr>
          <p:nvPr/>
        </p:nvCxnSpPr>
        <p:spPr>
          <a:xfrm flipV="1">
            <a:off x="6593402" y="5684143"/>
            <a:ext cx="264614" cy="3740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4" descr="C:\Users\itis\Downloads\xml.png"/>
          <p:cNvPicPr>
            <a:picLocks noChangeAspect="1" noChangeArrowheads="1"/>
          </p:cNvPicPr>
          <p:nvPr/>
        </p:nvPicPr>
        <p:blipFill>
          <a:blip r:embed="rId6" cstate="print"/>
          <a:srcRect/>
          <a:stretch>
            <a:fillRect/>
          </a:stretch>
        </p:blipFill>
        <p:spPr bwMode="auto">
          <a:xfrm>
            <a:off x="8183370" y="5357826"/>
            <a:ext cx="674910" cy="674910"/>
          </a:xfrm>
          <a:prstGeom prst="rect">
            <a:avLst/>
          </a:prstGeom>
          <a:noFill/>
        </p:spPr>
      </p:pic>
      <p:cxnSp>
        <p:nvCxnSpPr>
          <p:cNvPr id="18" name="Connecteur droit avec flèche 17"/>
          <p:cNvCxnSpPr>
            <a:stCxn id="14" idx="3"/>
            <a:endCxn id="17" idx="1"/>
          </p:cNvCxnSpPr>
          <p:nvPr/>
        </p:nvCxnSpPr>
        <p:spPr>
          <a:xfrm>
            <a:off x="8082152" y="5684143"/>
            <a:ext cx="101218" cy="111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a:stCxn id="13" idx="3"/>
            <a:endCxn id="14" idx="1"/>
          </p:cNvCxnSpPr>
          <p:nvPr/>
        </p:nvCxnSpPr>
        <p:spPr>
          <a:xfrm>
            <a:off x="6593402" y="5266083"/>
            <a:ext cx="264614" cy="4180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4" descr="C:\Users\itis\Downloads\xml.png"/>
          <p:cNvPicPr>
            <a:picLocks noChangeAspect="1" noChangeArrowheads="1"/>
          </p:cNvPicPr>
          <p:nvPr/>
        </p:nvPicPr>
        <p:blipFill>
          <a:blip r:embed="rId6" cstate="print"/>
          <a:srcRect/>
          <a:stretch>
            <a:fillRect/>
          </a:stretch>
        </p:blipFill>
        <p:spPr bwMode="auto">
          <a:xfrm>
            <a:off x="5500694" y="3714752"/>
            <a:ext cx="674910" cy="674910"/>
          </a:xfrm>
          <a:prstGeom prst="rect">
            <a:avLst/>
          </a:prstGeom>
          <a:noFill/>
        </p:spPr>
      </p:pic>
      <p:cxnSp>
        <p:nvCxnSpPr>
          <p:cNvPr id="26" name="Connecteur droit avec flèche 25"/>
          <p:cNvCxnSpPr>
            <a:stCxn id="30" idx="2"/>
            <a:endCxn id="13" idx="0"/>
          </p:cNvCxnSpPr>
          <p:nvPr/>
        </p:nvCxnSpPr>
        <p:spPr>
          <a:xfrm rot="16200000" flipH="1">
            <a:off x="5918685" y="4591366"/>
            <a:ext cx="344478" cy="3300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5279538" y="4214818"/>
            <a:ext cx="1292726" cy="369332"/>
          </a:xfrm>
          <a:prstGeom prst="rect">
            <a:avLst/>
          </a:prstGeom>
          <a:noFill/>
        </p:spPr>
        <p:txBody>
          <a:bodyPr wrap="none" rtlCol="0">
            <a:spAutoFit/>
          </a:bodyPr>
          <a:lstStyle/>
          <a:p>
            <a:r>
              <a:rPr lang="fr-FR" dirty="0"/>
              <a:t>section SVG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Flux de données</a:t>
            </a:r>
          </a:p>
        </p:txBody>
      </p:sp>
      <p:sp>
        <p:nvSpPr>
          <p:cNvPr id="6" name="Espace réservé du contenu 5"/>
          <p:cNvSpPr>
            <a:spLocks noGrp="1"/>
          </p:cNvSpPr>
          <p:nvPr>
            <p:ph idx="1"/>
          </p:nvPr>
        </p:nvSpPr>
        <p:spPr/>
        <p:txBody>
          <a:bodyPr>
            <a:normAutofit fontScale="85000" lnSpcReduction="20000"/>
          </a:bodyPr>
          <a:lstStyle/>
          <a:p>
            <a:r>
              <a:rPr lang="fr-FR" dirty="0"/>
              <a:t>Pour les </a:t>
            </a:r>
            <a:r>
              <a:rPr lang="fr-FR" b="1" u="sng" dirty="0" err="1"/>
              <a:t>donnees</a:t>
            </a:r>
            <a:r>
              <a:rPr lang="fr-FR" b="1" u="sng" dirty="0"/>
              <a:t> </a:t>
            </a:r>
            <a:r>
              <a:rPr lang="fr-FR" sz="1400" b="1" dirty="0"/>
              <a:t>(datas)</a:t>
            </a:r>
            <a:endParaRPr lang="fr-FR" b="1" dirty="0"/>
          </a:p>
          <a:p>
            <a:pPr lvl="2"/>
            <a:r>
              <a:rPr lang="fr-FR" dirty="0"/>
              <a:t>JSON</a:t>
            </a:r>
          </a:p>
          <a:p>
            <a:pPr lvl="2"/>
            <a:r>
              <a:rPr lang="fr-FR" dirty="0"/>
              <a:t>XML</a:t>
            </a:r>
          </a:p>
          <a:p>
            <a:endParaRPr lang="fr-FR" dirty="0"/>
          </a:p>
          <a:p>
            <a:r>
              <a:rPr lang="fr-FR" dirty="0"/>
              <a:t>Une format </a:t>
            </a:r>
            <a:r>
              <a:rPr lang="fr-FR" b="1" u="sng" dirty="0"/>
              <a:t>structuré</a:t>
            </a:r>
          </a:p>
          <a:p>
            <a:endParaRPr lang="fr-FR" dirty="0"/>
          </a:p>
          <a:p>
            <a:r>
              <a:rPr lang="fr-FR" dirty="0"/>
              <a:t>Une syntaxe </a:t>
            </a:r>
            <a:r>
              <a:rPr lang="fr-FR" b="1" u="sng" dirty="0"/>
              <a:t>différentes</a:t>
            </a:r>
          </a:p>
          <a:p>
            <a:pPr lvl="1"/>
            <a:endParaRPr lang="fr-FR" dirty="0"/>
          </a:p>
          <a:p>
            <a:pPr lvl="1"/>
            <a:r>
              <a:rPr lang="fr-FR" b="1" u="sng" dirty="0"/>
              <a:t>Balises</a:t>
            </a:r>
            <a:r>
              <a:rPr lang="fr-FR" dirty="0"/>
              <a:t> de datas pour le xml </a:t>
            </a:r>
          </a:p>
          <a:p>
            <a:pPr lvl="1" algn="ctr">
              <a:buNone/>
            </a:pPr>
            <a:r>
              <a:rPr lang="fr-FR" b="1" i="1" dirty="0"/>
              <a:t>&lt;balise </a:t>
            </a:r>
            <a:r>
              <a:rPr lang="fr-FR" i="1" dirty="0"/>
              <a:t>attribut1="</a:t>
            </a:r>
            <a:r>
              <a:rPr lang="fr-FR" dirty="0"/>
              <a:t>att1</a:t>
            </a:r>
            <a:r>
              <a:rPr lang="fr-FR" i="1" dirty="0"/>
              <a:t>"</a:t>
            </a:r>
            <a:r>
              <a:rPr lang="fr-FR" b="1" i="1" dirty="0"/>
              <a:t>&gt;</a:t>
            </a:r>
            <a:r>
              <a:rPr lang="fr-FR" dirty="0"/>
              <a:t>content</a:t>
            </a:r>
            <a:r>
              <a:rPr lang="fr-FR" b="1" i="1" dirty="0"/>
              <a:t>&lt;/</a:t>
            </a:r>
            <a:r>
              <a:rPr lang="fr-FR" i="1" dirty="0"/>
              <a:t>balise</a:t>
            </a:r>
            <a:r>
              <a:rPr lang="fr-FR" b="1" i="1" dirty="0"/>
              <a:t>&gt;</a:t>
            </a:r>
          </a:p>
          <a:p>
            <a:pPr lvl="1"/>
            <a:endParaRPr lang="fr-FR" dirty="0"/>
          </a:p>
          <a:p>
            <a:pPr lvl="1"/>
            <a:r>
              <a:rPr lang="fr-FR" dirty="0"/>
              <a:t>des datas avec une </a:t>
            </a:r>
            <a:r>
              <a:rPr lang="fr-FR" b="1" u="sng" dirty="0"/>
              <a:t>étiquette</a:t>
            </a:r>
            <a:r>
              <a:rPr lang="fr-FR" dirty="0"/>
              <a:t> pour le JSON</a:t>
            </a:r>
          </a:p>
          <a:p>
            <a:pPr lvl="1" algn="ctr">
              <a:buNone/>
            </a:pPr>
            <a:r>
              <a:rPr lang="fr-FR" b="1" i="1" dirty="0"/>
              <a:t>{"key":"</a:t>
            </a:r>
            <a:r>
              <a:rPr lang="fr-FR" dirty="0"/>
              <a:t>value</a:t>
            </a:r>
            <a:r>
              <a:rPr lang="fr-FR" b="1" i="1" dirty="0"/>
              <a:t>"}</a:t>
            </a:r>
          </a:p>
        </p:txBody>
      </p:sp>
      <p:sp>
        <p:nvSpPr>
          <p:cNvPr id="2" name="Explosion : 14 points 1">
            <a:extLst>
              <a:ext uri="{FF2B5EF4-FFF2-40B4-BE49-F238E27FC236}">
                <a16:creationId xmlns:a16="http://schemas.microsoft.com/office/drawing/2014/main" id="{E5A4028F-795B-4727-97BD-93B0D4DF61FA}"/>
              </a:ext>
            </a:extLst>
          </p:cNvPr>
          <p:cNvSpPr/>
          <p:nvPr/>
        </p:nvSpPr>
        <p:spPr>
          <a:xfrm>
            <a:off x="5004048" y="1142984"/>
            <a:ext cx="3600400" cy="2304256"/>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Xml est le 1</a:t>
            </a:r>
            <a:r>
              <a:rPr lang="fr-FR" baseline="30000" dirty="0"/>
              <a:t>er</a:t>
            </a:r>
            <a:r>
              <a:rPr lang="fr-FR" dirty="0"/>
              <a:t> candidat à l’exercice</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Traitement de XML avec SAX et DOM</a:t>
            </a:r>
            <a:br>
              <a:rPr lang="fr-FR" dirty="0"/>
            </a:br>
            <a:endParaRPr lang="fr-FR" dirty="0"/>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Traitement de XML avec SAX et DOM</a:t>
            </a:r>
          </a:p>
        </p:txBody>
      </p:sp>
      <p:sp>
        <p:nvSpPr>
          <p:cNvPr id="5" name="Espace réservé du contenu 4"/>
          <p:cNvSpPr>
            <a:spLocks noGrp="1"/>
          </p:cNvSpPr>
          <p:nvPr>
            <p:ph idx="1"/>
          </p:nvPr>
        </p:nvSpPr>
        <p:spPr/>
        <p:txBody>
          <a:bodyPr/>
          <a:lstStyle/>
          <a:p>
            <a:r>
              <a:rPr lang="fr-FR" dirty="0"/>
              <a:t>Traitement des fichier sous </a:t>
            </a:r>
          </a:p>
          <a:p>
            <a:pPr lvl="2"/>
            <a:endParaRPr lang="fr-FR" dirty="0"/>
          </a:p>
          <a:p>
            <a:pPr lvl="2"/>
            <a:r>
              <a:rPr lang="fr-FR" dirty="0"/>
              <a:t>DOM</a:t>
            </a:r>
          </a:p>
          <a:p>
            <a:pPr lvl="2"/>
            <a:endParaRPr lang="fr-FR" dirty="0"/>
          </a:p>
          <a:p>
            <a:pPr lvl="2"/>
            <a:r>
              <a:rPr lang="fr-FR" dirty="0"/>
              <a:t>SAX</a:t>
            </a:r>
          </a:p>
          <a:p>
            <a:pPr lvl="2"/>
            <a:endParaRPr lang="fr-FR" dirty="0"/>
          </a:p>
          <a:p>
            <a:pPr lvl="2"/>
            <a:r>
              <a:rPr lang="fr-FR" dirty="0"/>
              <a:t>Java</a:t>
            </a:r>
          </a:p>
          <a:p>
            <a:pPr lvl="2"/>
            <a:endParaRPr lang="fr-FR" dirty="0"/>
          </a:p>
          <a:p>
            <a:pPr lvl="2"/>
            <a:r>
              <a:rPr lang="fr-FR" dirty="0"/>
              <a:t>XSL</a:t>
            </a:r>
          </a:p>
        </p:txBody>
      </p:sp>
      <p:sp>
        <p:nvSpPr>
          <p:cNvPr id="6" name="Espace réservé du texte 5"/>
          <p:cNvSpPr>
            <a:spLocks noGrp="1"/>
          </p:cNvSpPr>
          <p:nvPr>
            <p:ph type="body" sz="half" idx="2"/>
          </p:nvPr>
        </p:nvSpPr>
        <p:spPr/>
        <p:txBody>
          <a:bodyPr/>
          <a:lstStyle/>
          <a:p>
            <a:r>
              <a:rPr lang="fr-FR" dirty="0"/>
              <a:t>SOMMAIRE</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fonctionnement sax </a:t>
            </a:r>
          </a:p>
        </p:txBody>
      </p:sp>
      <p:sp>
        <p:nvSpPr>
          <p:cNvPr id="3" name="Espace réservé du contenu 2"/>
          <p:cNvSpPr>
            <a:spLocks noGrp="1"/>
          </p:cNvSpPr>
          <p:nvPr>
            <p:ph idx="1"/>
          </p:nvPr>
        </p:nvSpPr>
        <p:spPr/>
        <p:txBody>
          <a:bodyPr>
            <a:normAutofit/>
          </a:bodyPr>
          <a:lstStyle/>
          <a:p>
            <a:r>
              <a:rPr lang="fr-FR" dirty="0"/>
              <a:t>Génère des </a:t>
            </a:r>
            <a:r>
              <a:rPr lang="fr-FR" b="1" u="sng" dirty="0"/>
              <a:t>événements</a:t>
            </a:r>
            <a:r>
              <a:rPr lang="fr-FR" dirty="0"/>
              <a:t> lorsque</a:t>
            </a:r>
          </a:p>
          <a:p>
            <a:pPr lvl="2"/>
            <a:r>
              <a:rPr lang="fr-FR" dirty="0"/>
              <a:t>il croise une ouverture  de balise </a:t>
            </a:r>
          </a:p>
          <a:p>
            <a:pPr lvl="2"/>
            <a:r>
              <a:rPr lang="fr-FR" dirty="0"/>
              <a:t>un fermeture de balise</a:t>
            </a:r>
          </a:p>
          <a:p>
            <a:r>
              <a:rPr lang="fr-FR" dirty="0"/>
              <a:t>Evénement à </a:t>
            </a:r>
            <a:r>
              <a:rPr lang="fr-FR" b="1" u="sng" dirty="0"/>
              <a:t>ECOUTER</a:t>
            </a:r>
            <a:r>
              <a:rPr lang="fr-FR" dirty="0"/>
              <a:t> lors du </a:t>
            </a:r>
            <a:r>
              <a:rPr lang="fr-FR" dirty="0" err="1"/>
              <a:t>parsing</a:t>
            </a:r>
            <a:endParaRPr lang="fr-FR" dirty="0"/>
          </a:p>
          <a:p>
            <a:pPr lvl="2"/>
            <a:r>
              <a:rPr lang="fr-FR" dirty="0" err="1"/>
              <a:t>handler</a:t>
            </a:r>
            <a:r>
              <a:rPr lang="fr-FR" dirty="0"/>
              <a:t> qui </a:t>
            </a:r>
            <a:r>
              <a:rPr lang="fr-FR" dirty="0" err="1"/>
              <a:t>extends</a:t>
            </a:r>
            <a:r>
              <a:rPr lang="fr-FR" dirty="0"/>
              <a:t> </a:t>
            </a:r>
            <a:r>
              <a:rPr lang="fr-FR" b="1" i="1" dirty="0" err="1"/>
              <a:t>DefaultHandler</a:t>
            </a:r>
            <a:endParaRPr lang="fr-FR" b="1" i="1" dirty="0"/>
          </a:p>
          <a:p>
            <a:endParaRPr lang="fr-FR" dirty="0"/>
          </a:p>
          <a:p>
            <a:r>
              <a:rPr lang="fr-FR" dirty="0"/>
              <a:t>en java </a:t>
            </a:r>
          </a:p>
          <a:p>
            <a:pPr>
              <a:buNone/>
            </a:pPr>
            <a:r>
              <a:rPr lang="fr-FR" sz="2000" dirty="0" err="1">
                <a:solidFill>
                  <a:srgbClr val="5D5DB1"/>
                </a:solidFill>
                <a:latin typeface="Consolas"/>
              </a:rPr>
              <a:t>SAXParserFactory</a:t>
            </a:r>
            <a:r>
              <a:rPr lang="fr-FR" sz="2000" dirty="0">
                <a:solidFill>
                  <a:srgbClr val="7EA2B4"/>
                </a:solidFill>
                <a:latin typeface="Consolas"/>
              </a:rPr>
              <a:t> </a:t>
            </a:r>
            <a:r>
              <a:rPr lang="fr-FR" sz="2000" dirty="0" err="1">
                <a:solidFill>
                  <a:srgbClr val="D22D72"/>
                </a:solidFill>
                <a:latin typeface="Consolas"/>
              </a:rPr>
              <a:t>factory</a:t>
            </a:r>
            <a:r>
              <a:rPr lang="fr-FR" sz="2000" dirty="0">
                <a:solidFill>
                  <a:srgbClr val="7EA2B4"/>
                </a:solidFill>
                <a:latin typeface="Consolas"/>
              </a:rPr>
              <a:t> = </a:t>
            </a:r>
            <a:r>
              <a:rPr lang="fr-FR" sz="2000" dirty="0" err="1">
                <a:solidFill>
                  <a:srgbClr val="D22D72"/>
                </a:solidFill>
                <a:latin typeface="Consolas"/>
              </a:rPr>
              <a:t>SAXParserFactory</a:t>
            </a:r>
            <a:r>
              <a:rPr lang="fr-FR" sz="2000" dirty="0" err="1">
                <a:solidFill>
                  <a:srgbClr val="7EA2B4"/>
                </a:solidFill>
                <a:latin typeface="Consolas"/>
              </a:rPr>
              <a:t>.</a:t>
            </a:r>
            <a:r>
              <a:rPr lang="fr-FR" sz="2000" dirty="0" err="1">
                <a:solidFill>
                  <a:srgbClr val="257FAD"/>
                </a:solidFill>
                <a:latin typeface="Consolas"/>
              </a:rPr>
              <a:t>newInstance</a:t>
            </a:r>
            <a:r>
              <a:rPr lang="fr-FR" sz="2000" dirty="0">
                <a:solidFill>
                  <a:srgbClr val="7EA2B4"/>
                </a:solidFill>
                <a:latin typeface="Consolas"/>
              </a:rPr>
              <a:t>();</a:t>
            </a:r>
          </a:p>
          <a:p>
            <a:pPr>
              <a:buNone/>
            </a:pPr>
            <a:r>
              <a:rPr lang="fr-FR" sz="2000" dirty="0" err="1">
                <a:solidFill>
                  <a:srgbClr val="5D5DB1"/>
                </a:solidFill>
                <a:latin typeface="Consolas"/>
              </a:rPr>
              <a:t>SAXParser</a:t>
            </a:r>
            <a:r>
              <a:rPr lang="fr-FR" sz="2000" dirty="0">
                <a:solidFill>
                  <a:srgbClr val="7EA2B4"/>
                </a:solidFill>
                <a:latin typeface="Consolas"/>
              </a:rPr>
              <a:t> </a:t>
            </a:r>
            <a:r>
              <a:rPr lang="fr-FR" sz="2000" dirty="0" err="1">
                <a:solidFill>
                  <a:srgbClr val="D22D72"/>
                </a:solidFill>
                <a:latin typeface="Consolas"/>
              </a:rPr>
              <a:t>parser</a:t>
            </a:r>
            <a:r>
              <a:rPr lang="fr-FR" sz="2000" dirty="0">
                <a:solidFill>
                  <a:srgbClr val="7EA2B4"/>
                </a:solidFill>
                <a:latin typeface="Consolas"/>
              </a:rPr>
              <a:t> = </a:t>
            </a:r>
            <a:r>
              <a:rPr lang="fr-FR" sz="2000" dirty="0" err="1">
                <a:solidFill>
                  <a:srgbClr val="D22D72"/>
                </a:solidFill>
                <a:latin typeface="Consolas"/>
              </a:rPr>
              <a:t>factory</a:t>
            </a:r>
            <a:r>
              <a:rPr lang="fr-FR" sz="2000" dirty="0" err="1">
                <a:solidFill>
                  <a:srgbClr val="7EA2B4"/>
                </a:solidFill>
                <a:latin typeface="Consolas"/>
              </a:rPr>
              <a:t>.</a:t>
            </a:r>
            <a:r>
              <a:rPr lang="fr-FR" sz="2000" dirty="0" err="1">
                <a:solidFill>
                  <a:srgbClr val="257FAD"/>
                </a:solidFill>
                <a:latin typeface="Consolas"/>
              </a:rPr>
              <a:t>newSAXParser</a:t>
            </a:r>
            <a:r>
              <a:rPr lang="fr-FR" sz="2000" dirty="0">
                <a:solidFill>
                  <a:srgbClr val="7EA2B4"/>
                </a:solidFill>
                <a:latin typeface="Consolas"/>
              </a:rPr>
              <a:t>();</a:t>
            </a:r>
          </a:p>
          <a:p>
            <a:pPr>
              <a:buNone/>
            </a:pPr>
            <a:r>
              <a:rPr lang="fr-FR" sz="2000" dirty="0" err="1">
                <a:solidFill>
                  <a:srgbClr val="D22D72"/>
                </a:solidFill>
                <a:latin typeface="Consolas"/>
              </a:rPr>
              <a:t>parser</a:t>
            </a:r>
            <a:r>
              <a:rPr lang="fr-FR" sz="2000" dirty="0" err="1">
                <a:solidFill>
                  <a:srgbClr val="EBF8FF"/>
                </a:solidFill>
                <a:latin typeface="Consolas"/>
              </a:rPr>
              <a:t>.</a:t>
            </a:r>
            <a:r>
              <a:rPr lang="fr-FR" sz="2000" dirty="0" err="1">
                <a:solidFill>
                  <a:srgbClr val="257FAD"/>
                </a:solidFill>
                <a:latin typeface="Consolas"/>
              </a:rPr>
              <a:t>parse</a:t>
            </a:r>
            <a:r>
              <a:rPr lang="fr-FR" sz="2000" dirty="0">
                <a:solidFill>
                  <a:srgbClr val="7EA2B4"/>
                </a:solidFill>
                <a:latin typeface="Consolas"/>
              </a:rPr>
              <a:t>("</a:t>
            </a:r>
            <a:r>
              <a:rPr lang="fr-FR" sz="2000" dirty="0">
                <a:solidFill>
                  <a:srgbClr val="568C3B"/>
                </a:solidFill>
                <a:latin typeface="Consolas"/>
              </a:rPr>
              <a:t>test.xml</a:t>
            </a:r>
            <a:r>
              <a:rPr lang="fr-FR" sz="2000" dirty="0">
                <a:solidFill>
                  <a:srgbClr val="7EA2B4"/>
                </a:solidFill>
                <a:latin typeface="Consolas"/>
              </a:rPr>
              <a:t>"</a:t>
            </a:r>
            <a:r>
              <a:rPr lang="fr-FR" sz="2000" dirty="0">
                <a:solidFill>
                  <a:srgbClr val="EBF8FF"/>
                </a:solidFill>
                <a:latin typeface="Consolas"/>
              </a:rPr>
              <a:t>, </a:t>
            </a:r>
            <a:r>
              <a:rPr lang="fr-FR" sz="2000" dirty="0">
                <a:solidFill>
                  <a:srgbClr val="5D5DB1"/>
                </a:solidFill>
                <a:latin typeface="Consolas"/>
              </a:rPr>
              <a:t>new</a:t>
            </a:r>
            <a:r>
              <a:rPr lang="fr-FR" sz="2000" dirty="0">
                <a:solidFill>
                  <a:srgbClr val="EBF8FF"/>
                </a:solidFill>
                <a:latin typeface="Consolas"/>
              </a:rPr>
              <a:t> </a:t>
            </a:r>
            <a:r>
              <a:rPr lang="fr-FR" sz="2000" dirty="0" err="1">
                <a:solidFill>
                  <a:srgbClr val="257FAD"/>
                </a:solidFill>
                <a:latin typeface="Consolas"/>
              </a:rPr>
              <a:t>CustomHandler</a:t>
            </a:r>
            <a:r>
              <a:rPr lang="fr-FR" sz="2000" dirty="0">
                <a:solidFill>
                  <a:srgbClr val="7EA2B4"/>
                </a:solidFill>
                <a:latin typeface="Consolas"/>
              </a:rPr>
              <a:t>())</a:t>
            </a:r>
            <a:r>
              <a:rPr lang="fr-FR" sz="2000" dirty="0">
                <a:solidFill>
                  <a:srgbClr val="EBF8FF"/>
                </a:solidFill>
                <a:latin typeface="Consolas"/>
              </a:rPr>
              <a:t>;</a:t>
            </a:r>
            <a:endParaRPr lang="fr-FR" sz="2000" dirty="0">
              <a:solidFill>
                <a:srgbClr val="7EA2B4"/>
              </a:solidFill>
              <a:latin typeface="Consolas"/>
            </a:endParaRPr>
          </a:p>
          <a:p>
            <a:pPr>
              <a:buNone/>
            </a:pPr>
            <a:endParaRPr lang="fr-FR" sz="2000" dirty="0">
              <a:solidFill>
                <a:srgbClr val="7EA2B4"/>
              </a:solidFill>
              <a:latin typeface="Consolas"/>
            </a:endParaRPr>
          </a:p>
          <a:p>
            <a:endParaRPr lang="fr-FR" dirty="0"/>
          </a:p>
          <a:p>
            <a:pPr lvl="2"/>
            <a:endParaRPr lang="fr-FR"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sax en java </a:t>
            </a:r>
          </a:p>
        </p:txBody>
      </p:sp>
      <p:sp>
        <p:nvSpPr>
          <p:cNvPr id="3" name="Espace réservé du contenu 2"/>
          <p:cNvSpPr>
            <a:spLocks noGrp="1"/>
          </p:cNvSpPr>
          <p:nvPr>
            <p:ph idx="1"/>
          </p:nvPr>
        </p:nvSpPr>
        <p:spPr/>
        <p:txBody>
          <a:bodyPr>
            <a:normAutofit lnSpcReduction="10000"/>
          </a:bodyPr>
          <a:lstStyle/>
          <a:p>
            <a:r>
              <a:rPr lang="fr-FR" dirty="0"/>
              <a:t>structure d'un </a:t>
            </a:r>
            <a:r>
              <a:rPr lang="fr-FR" dirty="0" err="1"/>
              <a:t>handler</a:t>
            </a:r>
            <a:r>
              <a:rPr lang="fr-FR" dirty="0"/>
              <a:t> de parseur sax</a:t>
            </a:r>
          </a:p>
          <a:p>
            <a:pPr lvl="2"/>
            <a:r>
              <a:rPr lang="fr-FR" b="1" dirty="0" err="1"/>
              <a:t>ErrorHandler</a:t>
            </a:r>
            <a:r>
              <a:rPr lang="fr-FR" dirty="0"/>
              <a:t> : gestion d'erreur</a:t>
            </a:r>
          </a:p>
          <a:p>
            <a:pPr lvl="2"/>
            <a:r>
              <a:rPr lang="fr-FR" b="1" dirty="0" err="1"/>
              <a:t>ContentHandler</a:t>
            </a:r>
            <a:r>
              <a:rPr lang="fr-FR" dirty="0"/>
              <a:t> : contient les méthodes relatives aux événements.</a:t>
            </a:r>
          </a:p>
          <a:p>
            <a:pPr lvl="2"/>
            <a:r>
              <a:rPr lang="fr-FR" b="1" dirty="0" err="1"/>
              <a:t>DTDHandler</a:t>
            </a:r>
            <a:r>
              <a:rPr lang="fr-FR" dirty="0"/>
              <a:t> : contient les méthodes qui permettent de gérer les DTD.</a:t>
            </a:r>
          </a:p>
          <a:p>
            <a:pPr lvl="2"/>
            <a:r>
              <a:rPr lang="fr-FR" b="1" dirty="0" err="1"/>
              <a:t>EntityResolver</a:t>
            </a:r>
            <a:r>
              <a:rPr lang="fr-FR" dirty="0"/>
              <a:t> : permet de gérer les entités XML</a:t>
            </a:r>
          </a:p>
          <a:p>
            <a:endParaRPr lang="fr-FR" dirty="0"/>
          </a:p>
          <a:p>
            <a:endParaRPr lang="fr-FR" dirty="0"/>
          </a:p>
          <a:p>
            <a:endParaRPr lang="fr-FR" dirty="0"/>
          </a:p>
          <a:p>
            <a:r>
              <a:rPr lang="fr-FR" dirty="0"/>
              <a:t> </a:t>
            </a:r>
          </a:p>
        </p:txBody>
      </p:sp>
      <p:pic>
        <p:nvPicPr>
          <p:cNvPr id="4" name="Picture 2" descr="C:\Users\Alex\Desktop\415182.png"/>
          <p:cNvPicPr>
            <a:picLocks noChangeAspect="1" noChangeArrowheads="1"/>
          </p:cNvPicPr>
          <p:nvPr/>
        </p:nvPicPr>
        <p:blipFill>
          <a:blip r:embed="rId3"/>
          <a:srcRect/>
          <a:stretch>
            <a:fillRect/>
          </a:stretch>
        </p:blipFill>
        <p:spPr bwMode="auto">
          <a:xfrm>
            <a:off x="1857356" y="4181475"/>
            <a:ext cx="5629275" cy="2676525"/>
          </a:xfrm>
          <a:prstGeom prst="rect">
            <a:avLst/>
          </a:prstGeom>
          <a:noFill/>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 custom </a:t>
            </a:r>
            <a:r>
              <a:rPr lang="fr-FR" dirty="0" err="1"/>
              <a:t>handler</a:t>
            </a:r>
            <a:r>
              <a:rPr lang="fr-FR" dirty="0"/>
              <a:t> </a:t>
            </a:r>
          </a:p>
        </p:txBody>
      </p:sp>
      <p:sp>
        <p:nvSpPr>
          <p:cNvPr id="3" name="Espace réservé du contenu 2"/>
          <p:cNvSpPr>
            <a:spLocks noGrp="1"/>
          </p:cNvSpPr>
          <p:nvPr>
            <p:ph idx="1"/>
          </p:nvPr>
        </p:nvSpPr>
        <p:spPr/>
        <p:txBody>
          <a:bodyPr>
            <a:normAutofit fontScale="62500" lnSpcReduction="20000"/>
          </a:bodyPr>
          <a:lstStyle/>
          <a:p>
            <a:pPr>
              <a:buNone/>
            </a:pPr>
            <a:r>
              <a:rPr lang="fr-FR" dirty="0"/>
              <a:t>Un </a:t>
            </a:r>
            <a:r>
              <a:rPr lang="fr-FR" dirty="0" err="1"/>
              <a:t>handler</a:t>
            </a:r>
            <a:r>
              <a:rPr lang="fr-FR" dirty="0"/>
              <a:t> pour parseur SAX en java</a:t>
            </a:r>
          </a:p>
          <a:p>
            <a:pPr>
              <a:buNone/>
            </a:pPr>
            <a:r>
              <a:rPr lang="fr-FR" dirty="0">
                <a:solidFill>
                  <a:srgbClr val="5D5DB1"/>
                </a:solidFill>
                <a:latin typeface="Consolas"/>
              </a:rPr>
              <a:t>import</a:t>
            </a:r>
            <a:r>
              <a:rPr lang="fr-FR" dirty="0">
                <a:solidFill>
                  <a:srgbClr val="7EA2B4"/>
                </a:solidFill>
                <a:latin typeface="Consolas"/>
              </a:rPr>
              <a:t> </a:t>
            </a:r>
            <a:r>
              <a:rPr lang="fr-FR" dirty="0">
                <a:solidFill>
                  <a:srgbClr val="5D5DB1"/>
                </a:solidFill>
                <a:latin typeface="Consolas"/>
              </a:rPr>
              <a:t>org.xml.sax.Attributes</a:t>
            </a:r>
            <a:r>
              <a:rPr lang="fr-FR" dirty="0">
                <a:solidFill>
                  <a:srgbClr val="7EA2B4"/>
                </a:solidFill>
                <a:latin typeface="Consolas"/>
              </a:rPr>
              <a:t>;</a:t>
            </a:r>
          </a:p>
          <a:p>
            <a:pPr>
              <a:buNone/>
            </a:pPr>
            <a:r>
              <a:rPr lang="fr-FR" dirty="0">
                <a:solidFill>
                  <a:srgbClr val="5D5DB1"/>
                </a:solidFill>
                <a:latin typeface="Consolas"/>
              </a:rPr>
              <a:t>import</a:t>
            </a:r>
            <a:r>
              <a:rPr lang="fr-FR" dirty="0">
                <a:solidFill>
                  <a:srgbClr val="7EA2B4"/>
                </a:solidFill>
                <a:latin typeface="Consolas"/>
              </a:rPr>
              <a:t> </a:t>
            </a:r>
            <a:r>
              <a:rPr lang="fr-FR" dirty="0">
                <a:solidFill>
                  <a:srgbClr val="5D5DB1"/>
                </a:solidFill>
                <a:latin typeface="Consolas"/>
              </a:rPr>
              <a:t>org.xml.sax.SAXException</a:t>
            </a:r>
            <a:r>
              <a:rPr lang="fr-FR" dirty="0">
                <a:solidFill>
                  <a:srgbClr val="7EA2B4"/>
                </a:solidFill>
                <a:latin typeface="Consolas"/>
              </a:rPr>
              <a:t>;</a:t>
            </a:r>
          </a:p>
          <a:p>
            <a:pPr>
              <a:buNone/>
            </a:pPr>
            <a:r>
              <a:rPr lang="fr-FR" dirty="0">
                <a:solidFill>
                  <a:srgbClr val="5D5DB1"/>
                </a:solidFill>
                <a:latin typeface="Consolas"/>
              </a:rPr>
              <a:t>import</a:t>
            </a:r>
            <a:r>
              <a:rPr lang="fr-FR" dirty="0">
                <a:solidFill>
                  <a:srgbClr val="7EA2B4"/>
                </a:solidFill>
                <a:latin typeface="Consolas"/>
              </a:rPr>
              <a:t> </a:t>
            </a:r>
            <a:r>
              <a:rPr lang="fr-FR" dirty="0">
                <a:solidFill>
                  <a:srgbClr val="5D5DB1"/>
                </a:solidFill>
                <a:latin typeface="Consolas"/>
              </a:rPr>
              <a:t>org.xml.sax.helpers.DefaultHandler</a:t>
            </a:r>
            <a:r>
              <a:rPr lang="fr-FR" dirty="0">
                <a:solidFill>
                  <a:srgbClr val="7EA2B4"/>
                </a:solidFill>
                <a:latin typeface="Consolas"/>
              </a:rPr>
              <a:t>;</a:t>
            </a:r>
          </a:p>
          <a:p>
            <a:pPr>
              <a:buNone/>
            </a:pPr>
            <a:br>
              <a:rPr lang="fr-FR" dirty="0">
                <a:solidFill>
                  <a:srgbClr val="7EA2B4"/>
                </a:solidFill>
                <a:latin typeface="Consolas"/>
              </a:rPr>
            </a:br>
            <a:r>
              <a:rPr lang="fr-FR" dirty="0">
                <a:solidFill>
                  <a:srgbClr val="5D5DB1"/>
                </a:solidFill>
                <a:latin typeface="Consolas"/>
              </a:rPr>
              <a:t>public</a:t>
            </a:r>
            <a:r>
              <a:rPr lang="fr-FR" dirty="0">
                <a:solidFill>
                  <a:srgbClr val="EBF8FF"/>
                </a:solidFill>
                <a:latin typeface="Consolas"/>
              </a:rPr>
              <a:t> </a:t>
            </a:r>
            <a:r>
              <a:rPr lang="fr-FR" dirty="0">
                <a:solidFill>
                  <a:srgbClr val="5D5DB1"/>
                </a:solidFill>
                <a:latin typeface="Consolas"/>
              </a:rPr>
              <a:t>class</a:t>
            </a:r>
            <a:r>
              <a:rPr lang="fr-FR" dirty="0">
                <a:solidFill>
                  <a:srgbClr val="EBF8FF"/>
                </a:solidFill>
                <a:latin typeface="Consolas"/>
              </a:rPr>
              <a:t> </a:t>
            </a:r>
            <a:r>
              <a:rPr lang="fr-FR" dirty="0" err="1">
                <a:solidFill>
                  <a:srgbClr val="8A8A0F"/>
                </a:solidFill>
                <a:latin typeface="Consolas"/>
              </a:rPr>
              <a:t>MyXMLHandler</a:t>
            </a:r>
            <a:r>
              <a:rPr lang="fr-FR" dirty="0">
                <a:solidFill>
                  <a:srgbClr val="EBF8FF"/>
                </a:solidFill>
                <a:latin typeface="Consolas"/>
              </a:rPr>
              <a:t> </a:t>
            </a:r>
            <a:r>
              <a:rPr lang="fr-FR" dirty="0" err="1">
                <a:solidFill>
                  <a:srgbClr val="5D5DB1"/>
                </a:solidFill>
                <a:latin typeface="Consolas"/>
              </a:rPr>
              <a:t>extends</a:t>
            </a:r>
            <a:r>
              <a:rPr lang="fr-FR" dirty="0">
                <a:solidFill>
                  <a:srgbClr val="EBF8FF"/>
                </a:solidFill>
                <a:latin typeface="Consolas"/>
              </a:rPr>
              <a:t> </a:t>
            </a:r>
            <a:r>
              <a:rPr lang="fr-FR" dirty="0" err="1">
                <a:solidFill>
                  <a:srgbClr val="568C3B"/>
                </a:solidFill>
                <a:latin typeface="Consolas"/>
              </a:rPr>
              <a:t>DefaultHandler</a:t>
            </a:r>
            <a:r>
              <a:rPr lang="fr-FR" dirty="0">
                <a:latin typeface="Consolas"/>
              </a:rPr>
              <a:t>{</a:t>
            </a:r>
          </a:p>
          <a:p>
            <a:pPr>
              <a:buNone/>
            </a:pPr>
            <a:r>
              <a:rPr lang="fr-FR" dirty="0">
                <a:solidFill>
                  <a:srgbClr val="5A7B8C"/>
                </a:solidFill>
                <a:latin typeface="Consolas"/>
              </a:rPr>
              <a:t>//Nous nous servirons de cette variable plus tard</a:t>
            </a:r>
            <a:endParaRPr lang="fr-FR" dirty="0">
              <a:solidFill>
                <a:srgbClr val="7EA2B4"/>
              </a:solidFill>
              <a:latin typeface="Consolas"/>
            </a:endParaRPr>
          </a:p>
          <a:p>
            <a:pPr>
              <a:buNone/>
            </a:pPr>
            <a:r>
              <a:rPr lang="fr-FR" dirty="0" err="1">
                <a:solidFill>
                  <a:srgbClr val="5D5DB1"/>
                </a:solidFill>
                <a:latin typeface="Consolas"/>
              </a:rPr>
              <a:t>private</a:t>
            </a:r>
            <a:r>
              <a:rPr lang="fr-FR" dirty="0">
                <a:solidFill>
                  <a:srgbClr val="EBF8FF"/>
                </a:solidFill>
                <a:latin typeface="Consolas"/>
              </a:rPr>
              <a:t> </a:t>
            </a:r>
            <a:r>
              <a:rPr lang="fr-FR" dirty="0">
                <a:solidFill>
                  <a:srgbClr val="5D5DB1"/>
                </a:solidFill>
                <a:latin typeface="Consolas"/>
              </a:rPr>
              <a:t>String</a:t>
            </a:r>
            <a:r>
              <a:rPr lang="fr-FR" dirty="0">
                <a:solidFill>
                  <a:srgbClr val="EBF8FF"/>
                </a:solidFill>
                <a:latin typeface="Consolas"/>
              </a:rPr>
              <a:t> </a:t>
            </a:r>
            <a:r>
              <a:rPr lang="fr-FR" dirty="0" err="1">
                <a:solidFill>
                  <a:srgbClr val="D22D72"/>
                </a:solidFill>
                <a:latin typeface="Consolas"/>
              </a:rPr>
              <a:t>node</a:t>
            </a:r>
            <a:r>
              <a:rPr lang="fr-FR" dirty="0">
                <a:solidFill>
                  <a:srgbClr val="EBF8FF"/>
                </a:solidFill>
                <a:latin typeface="Consolas"/>
              </a:rPr>
              <a:t> </a:t>
            </a:r>
            <a:r>
              <a:rPr lang="fr-FR" dirty="0">
                <a:solidFill>
                  <a:srgbClr val="7EA2B4"/>
                </a:solidFill>
                <a:latin typeface="Consolas"/>
              </a:rPr>
              <a:t>=</a:t>
            </a:r>
            <a:r>
              <a:rPr lang="fr-FR" dirty="0">
                <a:solidFill>
                  <a:srgbClr val="EBF8FF"/>
                </a:solidFill>
                <a:latin typeface="Consolas"/>
              </a:rPr>
              <a:t> </a:t>
            </a:r>
            <a:r>
              <a:rPr lang="fr-FR" dirty="0">
                <a:solidFill>
                  <a:srgbClr val="935C25"/>
                </a:solidFill>
                <a:latin typeface="Consolas"/>
              </a:rPr>
              <a:t>null</a:t>
            </a:r>
            <a:r>
              <a:rPr lang="fr-FR" dirty="0">
                <a:solidFill>
                  <a:srgbClr val="EBF8FF"/>
                </a:solidFill>
                <a:latin typeface="Consolas"/>
              </a:rPr>
              <a:t>;</a:t>
            </a:r>
            <a:endParaRPr lang="fr-FR" dirty="0">
              <a:solidFill>
                <a:srgbClr val="7EA2B4"/>
              </a:solidFill>
              <a:latin typeface="Consolas"/>
            </a:endParaRPr>
          </a:p>
          <a:p>
            <a:pPr>
              <a:buNone/>
            </a:pPr>
            <a:br>
              <a:rPr lang="fr-FR" dirty="0">
                <a:solidFill>
                  <a:srgbClr val="7EA2B4"/>
                </a:solidFill>
                <a:latin typeface="Consolas"/>
              </a:rPr>
            </a:br>
            <a:r>
              <a:rPr lang="fr-FR" dirty="0">
                <a:solidFill>
                  <a:srgbClr val="5A7B8C"/>
                </a:solidFill>
                <a:latin typeface="Consolas"/>
              </a:rPr>
              <a:t>//début du </a:t>
            </a:r>
            <a:r>
              <a:rPr lang="fr-FR" dirty="0" err="1">
                <a:solidFill>
                  <a:srgbClr val="5A7B8C"/>
                </a:solidFill>
                <a:latin typeface="Consolas"/>
              </a:rPr>
              <a:t>parsing</a:t>
            </a:r>
            <a:endParaRPr lang="fr-FR" dirty="0">
              <a:solidFill>
                <a:srgbClr val="7EA2B4"/>
              </a:solidFill>
              <a:latin typeface="Consolas"/>
            </a:endParaRPr>
          </a:p>
          <a:p>
            <a:pPr>
              <a:buNone/>
            </a:pPr>
            <a:r>
              <a:rPr lang="fr-FR" dirty="0">
                <a:solidFill>
                  <a:srgbClr val="5D5DB1"/>
                </a:solidFill>
                <a:latin typeface="Consolas"/>
              </a:rPr>
              <a:t>public</a:t>
            </a:r>
            <a:r>
              <a:rPr lang="fr-FR" dirty="0">
                <a:solidFill>
                  <a:srgbClr val="EBF8FF"/>
                </a:solidFill>
                <a:latin typeface="Consolas"/>
              </a:rPr>
              <a:t> </a:t>
            </a:r>
            <a:r>
              <a:rPr lang="fr-FR" dirty="0" err="1">
                <a:solidFill>
                  <a:srgbClr val="5D5DB1"/>
                </a:solidFill>
                <a:latin typeface="Consolas"/>
              </a:rPr>
              <a:t>void</a:t>
            </a:r>
            <a:r>
              <a:rPr lang="fr-FR" dirty="0">
                <a:solidFill>
                  <a:srgbClr val="EBF8FF"/>
                </a:solidFill>
                <a:latin typeface="Consolas"/>
              </a:rPr>
              <a:t> </a:t>
            </a:r>
            <a:r>
              <a:rPr lang="fr-FR" dirty="0" err="1">
                <a:solidFill>
                  <a:srgbClr val="257FAD"/>
                </a:solidFill>
                <a:latin typeface="Consolas"/>
              </a:rPr>
              <a:t>startDocument</a:t>
            </a:r>
            <a:r>
              <a:rPr lang="fr-FR" dirty="0">
                <a:solidFill>
                  <a:srgbClr val="7EA2B4"/>
                </a:solidFill>
                <a:latin typeface="Consolas"/>
              </a:rPr>
              <a:t>()</a:t>
            </a:r>
            <a:r>
              <a:rPr lang="fr-FR" dirty="0">
                <a:solidFill>
                  <a:srgbClr val="EBF8FF"/>
                </a:solidFill>
                <a:latin typeface="Consolas"/>
              </a:rPr>
              <a:t> </a:t>
            </a:r>
            <a:r>
              <a:rPr lang="fr-FR" dirty="0" err="1">
                <a:solidFill>
                  <a:srgbClr val="5D5DB1"/>
                </a:solidFill>
                <a:latin typeface="Consolas"/>
              </a:rPr>
              <a:t>throws</a:t>
            </a:r>
            <a:r>
              <a:rPr lang="fr-FR" dirty="0">
                <a:solidFill>
                  <a:srgbClr val="EBF8FF"/>
                </a:solidFill>
                <a:latin typeface="Consolas"/>
              </a:rPr>
              <a:t> </a:t>
            </a:r>
            <a:r>
              <a:rPr lang="fr-FR" dirty="0" err="1">
                <a:solidFill>
                  <a:srgbClr val="5D5DB1"/>
                </a:solidFill>
                <a:latin typeface="Consolas"/>
              </a:rPr>
              <a:t>SAXException</a:t>
            </a:r>
            <a:r>
              <a:rPr lang="fr-FR" dirty="0">
                <a:latin typeface="Consolas"/>
              </a:rPr>
              <a:t> {</a:t>
            </a:r>
          </a:p>
          <a:p>
            <a:pPr>
              <a:buNone/>
            </a:pPr>
            <a:r>
              <a:rPr lang="fr-FR" dirty="0">
                <a:solidFill>
                  <a:srgbClr val="D22D72"/>
                </a:solidFill>
                <a:latin typeface="Consolas"/>
              </a:rPr>
              <a:t>System</a:t>
            </a:r>
            <a:r>
              <a:rPr lang="fr-FR" dirty="0">
                <a:solidFill>
                  <a:srgbClr val="EBF8FF"/>
                </a:solidFill>
                <a:latin typeface="Consolas"/>
              </a:rPr>
              <a:t>.</a:t>
            </a:r>
            <a:r>
              <a:rPr lang="fr-FR" dirty="0">
                <a:solidFill>
                  <a:srgbClr val="D22D72"/>
                </a:solidFill>
                <a:latin typeface="Consolas"/>
              </a:rPr>
              <a:t>out</a:t>
            </a:r>
            <a:r>
              <a:rPr lang="fr-FR" dirty="0">
                <a:solidFill>
                  <a:srgbClr val="EBF8FF"/>
                </a:solidFill>
                <a:latin typeface="Consolas"/>
              </a:rPr>
              <a:t>.</a:t>
            </a:r>
            <a:r>
              <a:rPr lang="fr-FR" dirty="0">
                <a:solidFill>
                  <a:srgbClr val="257FAD"/>
                </a:solidFill>
                <a:latin typeface="Consolas"/>
              </a:rPr>
              <a:t>println</a:t>
            </a:r>
            <a:r>
              <a:rPr lang="fr-FR" dirty="0">
                <a:solidFill>
                  <a:srgbClr val="7EA2B4"/>
                </a:solidFill>
                <a:latin typeface="Consolas"/>
              </a:rPr>
              <a:t>("</a:t>
            </a:r>
            <a:r>
              <a:rPr lang="fr-FR" dirty="0">
                <a:solidFill>
                  <a:srgbClr val="568C3B"/>
                </a:solidFill>
                <a:latin typeface="Consolas"/>
              </a:rPr>
              <a:t>Début du </a:t>
            </a:r>
            <a:r>
              <a:rPr lang="fr-FR" dirty="0" err="1">
                <a:solidFill>
                  <a:srgbClr val="568C3B"/>
                </a:solidFill>
                <a:latin typeface="Consolas"/>
              </a:rPr>
              <a:t>parsing</a:t>
            </a:r>
            <a:r>
              <a:rPr lang="fr-FR" dirty="0">
                <a:solidFill>
                  <a:srgbClr val="7EA2B4"/>
                </a:solidFill>
                <a:latin typeface="Consolas"/>
              </a:rPr>
              <a:t>")</a:t>
            </a:r>
            <a:r>
              <a:rPr lang="fr-FR" dirty="0">
                <a:latin typeface="Consolas"/>
              </a:rPr>
              <a:t>;</a:t>
            </a:r>
          </a:p>
          <a:p>
            <a:pPr>
              <a:buNone/>
            </a:pPr>
            <a:r>
              <a:rPr lang="fr-FR" dirty="0">
                <a:latin typeface="Consolas"/>
              </a:rPr>
              <a:t>}</a:t>
            </a:r>
          </a:p>
          <a:p>
            <a:pPr>
              <a:buNone/>
            </a:pPr>
            <a:r>
              <a:rPr lang="fr-FR" dirty="0">
                <a:solidFill>
                  <a:srgbClr val="5A7B8C"/>
                </a:solidFill>
                <a:latin typeface="Consolas"/>
              </a:rPr>
              <a:t>//fin du </a:t>
            </a:r>
            <a:r>
              <a:rPr lang="fr-FR" dirty="0" err="1">
                <a:solidFill>
                  <a:srgbClr val="5A7B8C"/>
                </a:solidFill>
                <a:latin typeface="Consolas"/>
              </a:rPr>
              <a:t>parsing</a:t>
            </a:r>
            <a:endParaRPr lang="fr-FR" dirty="0">
              <a:solidFill>
                <a:srgbClr val="7EA2B4"/>
              </a:solidFill>
              <a:latin typeface="Consolas"/>
            </a:endParaRPr>
          </a:p>
          <a:p>
            <a:pPr>
              <a:buNone/>
            </a:pPr>
            <a:r>
              <a:rPr lang="fr-FR" dirty="0">
                <a:solidFill>
                  <a:srgbClr val="5D5DB1"/>
                </a:solidFill>
                <a:latin typeface="Consolas"/>
              </a:rPr>
              <a:t>public</a:t>
            </a:r>
            <a:r>
              <a:rPr lang="fr-FR" dirty="0">
                <a:solidFill>
                  <a:srgbClr val="EBF8FF"/>
                </a:solidFill>
                <a:latin typeface="Consolas"/>
              </a:rPr>
              <a:t> </a:t>
            </a:r>
            <a:r>
              <a:rPr lang="fr-FR" dirty="0" err="1">
                <a:solidFill>
                  <a:srgbClr val="5D5DB1"/>
                </a:solidFill>
                <a:latin typeface="Consolas"/>
              </a:rPr>
              <a:t>void</a:t>
            </a:r>
            <a:r>
              <a:rPr lang="fr-FR" dirty="0">
                <a:solidFill>
                  <a:srgbClr val="EBF8FF"/>
                </a:solidFill>
                <a:latin typeface="Consolas"/>
              </a:rPr>
              <a:t> </a:t>
            </a:r>
            <a:r>
              <a:rPr lang="fr-FR" dirty="0" err="1">
                <a:solidFill>
                  <a:srgbClr val="257FAD"/>
                </a:solidFill>
                <a:latin typeface="Consolas"/>
              </a:rPr>
              <a:t>endDocument</a:t>
            </a:r>
            <a:r>
              <a:rPr lang="fr-FR" dirty="0">
                <a:solidFill>
                  <a:srgbClr val="7EA2B4"/>
                </a:solidFill>
                <a:latin typeface="Consolas"/>
              </a:rPr>
              <a:t>()</a:t>
            </a:r>
            <a:r>
              <a:rPr lang="fr-FR" dirty="0">
                <a:solidFill>
                  <a:srgbClr val="EBF8FF"/>
                </a:solidFill>
                <a:latin typeface="Consolas"/>
              </a:rPr>
              <a:t> </a:t>
            </a:r>
            <a:r>
              <a:rPr lang="fr-FR" dirty="0" err="1">
                <a:solidFill>
                  <a:srgbClr val="5D5DB1"/>
                </a:solidFill>
                <a:latin typeface="Consolas"/>
              </a:rPr>
              <a:t>throws</a:t>
            </a:r>
            <a:r>
              <a:rPr lang="fr-FR" dirty="0">
                <a:solidFill>
                  <a:srgbClr val="EBF8FF"/>
                </a:solidFill>
                <a:latin typeface="Consolas"/>
              </a:rPr>
              <a:t> </a:t>
            </a:r>
            <a:r>
              <a:rPr lang="fr-FR" dirty="0" err="1">
                <a:solidFill>
                  <a:srgbClr val="5D5DB1"/>
                </a:solidFill>
                <a:latin typeface="Consolas"/>
              </a:rPr>
              <a:t>SAXException</a:t>
            </a:r>
            <a:r>
              <a:rPr lang="fr-FR" dirty="0">
                <a:solidFill>
                  <a:srgbClr val="EBF8FF"/>
                </a:solidFill>
                <a:latin typeface="Consolas"/>
              </a:rPr>
              <a:t> </a:t>
            </a:r>
            <a:r>
              <a:rPr lang="fr-FR" dirty="0">
                <a:latin typeface="Consolas"/>
              </a:rPr>
              <a:t>{</a:t>
            </a:r>
          </a:p>
          <a:p>
            <a:pPr>
              <a:buNone/>
            </a:pPr>
            <a:r>
              <a:rPr lang="fr-FR" dirty="0">
                <a:solidFill>
                  <a:srgbClr val="D22D72"/>
                </a:solidFill>
                <a:latin typeface="Consolas"/>
              </a:rPr>
              <a:t>System</a:t>
            </a:r>
            <a:r>
              <a:rPr lang="fr-FR" dirty="0">
                <a:solidFill>
                  <a:srgbClr val="EBF8FF"/>
                </a:solidFill>
                <a:latin typeface="Consolas"/>
              </a:rPr>
              <a:t>.</a:t>
            </a:r>
            <a:r>
              <a:rPr lang="fr-FR" dirty="0">
                <a:solidFill>
                  <a:srgbClr val="D22D72"/>
                </a:solidFill>
                <a:latin typeface="Consolas"/>
              </a:rPr>
              <a:t>out</a:t>
            </a:r>
            <a:r>
              <a:rPr lang="fr-FR" dirty="0">
                <a:solidFill>
                  <a:srgbClr val="EBF8FF"/>
                </a:solidFill>
                <a:latin typeface="Consolas"/>
              </a:rPr>
              <a:t>.</a:t>
            </a:r>
            <a:r>
              <a:rPr lang="fr-FR" dirty="0">
                <a:solidFill>
                  <a:srgbClr val="257FAD"/>
                </a:solidFill>
                <a:latin typeface="Consolas"/>
              </a:rPr>
              <a:t>println</a:t>
            </a:r>
            <a:r>
              <a:rPr lang="fr-FR" dirty="0">
                <a:solidFill>
                  <a:srgbClr val="7EA2B4"/>
                </a:solidFill>
                <a:latin typeface="Consolas"/>
              </a:rPr>
              <a:t>("</a:t>
            </a:r>
            <a:r>
              <a:rPr lang="fr-FR" dirty="0">
                <a:solidFill>
                  <a:srgbClr val="568C3B"/>
                </a:solidFill>
                <a:latin typeface="Consolas"/>
              </a:rPr>
              <a:t>Fin du </a:t>
            </a:r>
            <a:r>
              <a:rPr lang="fr-FR" dirty="0" err="1">
                <a:solidFill>
                  <a:srgbClr val="568C3B"/>
                </a:solidFill>
                <a:latin typeface="Consolas"/>
              </a:rPr>
              <a:t>parsing</a:t>
            </a:r>
            <a:r>
              <a:rPr lang="fr-FR" dirty="0">
                <a:solidFill>
                  <a:srgbClr val="7EA2B4"/>
                </a:solidFill>
                <a:latin typeface="Consolas"/>
              </a:rPr>
              <a:t>")</a:t>
            </a:r>
            <a:r>
              <a:rPr lang="fr-FR" dirty="0">
                <a:latin typeface="Consolas"/>
              </a:rPr>
              <a:t>;</a:t>
            </a:r>
          </a:p>
          <a:p>
            <a:pPr>
              <a:buNone/>
            </a:pPr>
            <a:r>
              <a:rPr lang="fr-FR" dirty="0">
                <a:latin typeface="Consolas"/>
              </a:rPr>
              <a:t>}}</a:t>
            </a:r>
          </a:p>
          <a:p>
            <a:endParaRPr lang="fr-FR"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DOM en java</a:t>
            </a:r>
          </a:p>
        </p:txBody>
      </p:sp>
      <p:sp>
        <p:nvSpPr>
          <p:cNvPr id="3" name="Espace réservé du contenu 2"/>
          <p:cNvSpPr>
            <a:spLocks noGrp="1"/>
          </p:cNvSpPr>
          <p:nvPr>
            <p:ph idx="1"/>
          </p:nvPr>
        </p:nvSpPr>
        <p:spPr/>
        <p:txBody>
          <a:bodyPr/>
          <a:lstStyle/>
          <a:p>
            <a:r>
              <a:rPr lang="fr-FR" dirty="0"/>
              <a:t>Une representation arborescente</a:t>
            </a:r>
          </a:p>
          <a:p>
            <a:endParaRPr lang="fr-FR" dirty="0"/>
          </a:p>
          <a:p>
            <a:r>
              <a:rPr lang="fr-FR" dirty="0"/>
              <a:t>Consommation </a:t>
            </a:r>
          </a:p>
          <a:p>
            <a:pPr lvl="1"/>
            <a:r>
              <a:rPr lang="fr-FR" dirty="0"/>
              <a:t>mémoire importante</a:t>
            </a:r>
          </a:p>
          <a:p>
            <a:pPr lvl="1"/>
            <a:endParaRPr lang="fr-FR" dirty="0"/>
          </a:p>
          <a:p>
            <a:r>
              <a:rPr lang="fr-FR" dirty="0"/>
              <a:t>relation parent enfants</a:t>
            </a:r>
          </a:p>
          <a:p>
            <a:endParaRPr lang="fr-FR" dirty="0"/>
          </a:p>
          <a:p>
            <a:endParaRPr lang="fr-FR" dirty="0"/>
          </a:p>
          <a:p>
            <a:endParaRPr lang="fr-FR" dirty="0"/>
          </a:p>
          <a:p>
            <a:endParaRPr lang="fr-FR" dirty="0"/>
          </a:p>
        </p:txBody>
      </p:sp>
      <p:pic>
        <p:nvPicPr>
          <p:cNvPr id="1027" name="Picture 3" descr="C:\Users\Alex\Desktop\DOM-model.png"/>
          <p:cNvPicPr>
            <a:picLocks noChangeAspect="1" noChangeArrowheads="1"/>
          </p:cNvPicPr>
          <p:nvPr/>
        </p:nvPicPr>
        <p:blipFill>
          <a:blip r:embed="rId3"/>
          <a:srcRect/>
          <a:stretch>
            <a:fillRect/>
          </a:stretch>
        </p:blipFill>
        <p:spPr bwMode="auto">
          <a:xfrm>
            <a:off x="4707619" y="2071678"/>
            <a:ext cx="4141106" cy="4286249"/>
          </a:xfrm>
          <a:prstGeom prst="rect">
            <a:avLst/>
          </a:prstGeom>
          <a:noFill/>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DOM en java</a:t>
            </a:r>
          </a:p>
        </p:txBody>
      </p:sp>
      <p:sp>
        <p:nvSpPr>
          <p:cNvPr id="3" name="Espace réservé du contenu 2"/>
          <p:cNvSpPr>
            <a:spLocks noGrp="1"/>
          </p:cNvSpPr>
          <p:nvPr>
            <p:ph idx="1"/>
          </p:nvPr>
        </p:nvSpPr>
        <p:spPr/>
        <p:txBody>
          <a:bodyPr>
            <a:normAutofit lnSpcReduction="10000"/>
          </a:bodyPr>
          <a:lstStyle/>
          <a:p>
            <a:r>
              <a:rPr lang="fr-FR" dirty="0"/>
              <a:t>DOM initialement créer pour java</a:t>
            </a:r>
          </a:p>
          <a:p>
            <a:r>
              <a:rPr lang="fr-FR" dirty="0"/>
              <a:t>nécessite</a:t>
            </a:r>
          </a:p>
          <a:p>
            <a:pPr lvl="1"/>
            <a:r>
              <a:rPr lang="fr-FR" dirty="0"/>
              <a:t>Une fichier</a:t>
            </a:r>
          </a:p>
          <a:p>
            <a:pPr lvl="1"/>
            <a:r>
              <a:rPr lang="fr-FR" dirty="0"/>
              <a:t>un </a:t>
            </a:r>
            <a:r>
              <a:rPr lang="fr-FR" dirty="0" err="1"/>
              <a:t>DocumentBuilder</a:t>
            </a:r>
            <a:endParaRPr lang="fr-FR" dirty="0"/>
          </a:p>
          <a:p>
            <a:pPr lvl="1"/>
            <a:r>
              <a:rPr lang="fr-FR" dirty="0" err="1"/>
              <a:t>parse</a:t>
            </a:r>
            <a:endParaRPr lang="fr-FR" dirty="0"/>
          </a:p>
          <a:p>
            <a:pPr lvl="2"/>
            <a:r>
              <a:rPr lang="fr-FR" dirty="0"/>
              <a:t>renvoie un Document</a:t>
            </a:r>
          </a:p>
          <a:p>
            <a:pPr lvl="2">
              <a:buNone/>
            </a:pPr>
            <a:endParaRPr lang="fr-FR" sz="1600" dirty="0">
              <a:solidFill>
                <a:srgbClr val="5D5DB1"/>
              </a:solidFill>
              <a:latin typeface="Consolas"/>
            </a:endParaRPr>
          </a:p>
          <a:p>
            <a:pPr lvl="2">
              <a:buNone/>
            </a:pPr>
            <a:r>
              <a:rPr lang="fr-FR" sz="1600" dirty="0">
                <a:solidFill>
                  <a:srgbClr val="5D5DB1"/>
                </a:solidFill>
                <a:latin typeface="Consolas"/>
              </a:rPr>
              <a:t>File</a:t>
            </a:r>
            <a:r>
              <a:rPr lang="fr-FR" sz="1600" dirty="0">
                <a:solidFill>
                  <a:srgbClr val="7EA2B4"/>
                </a:solidFill>
                <a:latin typeface="Consolas"/>
              </a:rPr>
              <a:t> </a:t>
            </a:r>
            <a:r>
              <a:rPr lang="fr-FR" sz="1600" dirty="0" err="1">
                <a:solidFill>
                  <a:srgbClr val="D22D72"/>
                </a:solidFill>
                <a:latin typeface="Consolas"/>
              </a:rPr>
              <a:t>xmlFile</a:t>
            </a:r>
            <a:r>
              <a:rPr lang="fr-FR" sz="1600" dirty="0">
                <a:solidFill>
                  <a:srgbClr val="7EA2B4"/>
                </a:solidFill>
                <a:latin typeface="Consolas"/>
              </a:rPr>
              <a:t> = </a:t>
            </a:r>
            <a:r>
              <a:rPr lang="fr-FR" sz="1600" dirty="0">
                <a:solidFill>
                  <a:srgbClr val="5D5DB1"/>
                </a:solidFill>
                <a:latin typeface="Consolas"/>
              </a:rPr>
              <a:t>new</a:t>
            </a:r>
            <a:r>
              <a:rPr lang="fr-FR" sz="1600" dirty="0">
                <a:solidFill>
                  <a:srgbClr val="7EA2B4"/>
                </a:solidFill>
                <a:latin typeface="Consolas"/>
              </a:rPr>
              <a:t> </a:t>
            </a:r>
            <a:r>
              <a:rPr lang="fr-FR" sz="1600" dirty="0">
                <a:solidFill>
                  <a:srgbClr val="257FAD"/>
                </a:solidFill>
                <a:latin typeface="Consolas"/>
              </a:rPr>
              <a:t>File</a:t>
            </a:r>
            <a:r>
              <a:rPr lang="fr-FR" sz="1600" dirty="0">
                <a:solidFill>
                  <a:srgbClr val="7EA2B4"/>
                </a:solidFill>
                <a:latin typeface="Consolas"/>
              </a:rPr>
              <a:t>("</a:t>
            </a:r>
            <a:r>
              <a:rPr lang="fr-FR" sz="1600" dirty="0">
                <a:solidFill>
                  <a:srgbClr val="568C3B"/>
                </a:solidFill>
                <a:latin typeface="Consolas"/>
              </a:rPr>
              <a:t>/</a:t>
            </a:r>
            <a:r>
              <a:rPr lang="fr-FR" sz="1600" dirty="0" err="1">
                <a:solidFill>
                  <a:srgbClr val="568C3B"/>
                </a:solidFill>
                <a:latin typeface="Consolas"/>
              </a:rPr>
              <a:t>folder</a:t>
            </a:r>
            <a:r>
              <a:rPr lang="fr-FR" sz="1600" dirty="0">
                <a:solidFill>
                  <a:srgbClr val="568C3B"/>
                </a:solidFill>
                <a:latin typeface="Consolas"/>
              </a:rPr>
              <a:t>/file.xml</a:t>
            </a:r>
            <a:r>
              <a:rPr lang="fr-FR" sz="1600" dirty="0">
                <a:solidFill>
                  <a:srgbClr val="7EA2B4"/>
                </a:solidFill>
                <a:latin typeface="Consolas"/>
              </a:rPr>
              <a:t>");</a:t>
            </a:r>
          </a:p>
          <a:p>
            <a:pPr lvl="2">
              <a:buNone/>
            </a:pPr>
            <a:endParaRPr lang="fr-FR" sz="1600" dirty="0">
              <a:solidFill>
                <a:srgbClr val="5D5DB1"/>
              </a:solidFill>
              <a:latin typeface="Consolas"/>
            </a:endParaRPr>
          </a:p>
          <a:p>
            <a:pPr lvl="2">
              <a:buNone/>
            </a:pPr>
            <a:r>
              <a:rPr lang="fr-FR" sz="1600" dirty="0" err="1">
                <a:solidFill>
                  <a:srgbClr val="5D5DB1"/>
                </a:solidFill>
                <a:latin typeface="Consolas"/>
              </a:rPr>
              <a:t>DocumentBuilderFactory</a:t>
            </a:r>
            <a:r>
              <a:rPr lang="fr-FR" sz="1600" dirty="0">
                <a:solidFill>
                  <a:srgbClr val="7EA2B4"/>
                </a:solidFill>
                <a:latin typeface="Consolas"/>
              </a:rPr>
              <a:t> </a:t>
            </a:r>
            <a:r>
              <a:rPr lang="fr-FR" sz="1600" dirty="0" err="1">
                <a:solidFill>
                  <a:srgbClr val="D22D72"/>
                </a:solidFill>
                <a:latin typeface="Consolas"/>
              </a:rPr>
              <a:t>dbFactory</a:t>
            </a:r>
            <a:r>
              <a:rPr lang="fr-FR" sz="1600" dirty="0">
                <a:solidFill>
                  <a:srgbClr val="7EA2B4"/>
                </a:solidFill>
                <a:latin typeface="Consolas"/>
              </a:rPr>
              <a:t> = </a:t>
            </a:r>
            <a:r>
              <a:rPr lang="fr-FR" sz="1600" dirty="0" err="1">
                <a:solidFill>
                  <a:srgbClr val="D22D72"/>
                </a:solidFill>
                <a:latin typeface="Consolas"/>
              </a:rPr>
              <a:t>DocumentBuilderFactory</a:t>
            </a:r>
            <a:r>
              <a:rPr lang="fr-FR" sz="1600" dirty="0" err="1">
                <a:solidFill>
                  <a:srgbClr val="7EA2B4"/>
                </a:solidFill>
                <a:latin typeface="Consolas"/>
              </a:rPr>
              <a:t>.</a:t>
            </a:r>
            <a:r>
              <a:rPr lang="fr-FR" sz="1600" dirty="0" err="1">
                <a:solidFill>
                  <a:srgbClr val="257FAD"/>
                </a:solidFill>
                <a:latin typeface="Consolas"/>
              </a:rPr>
              <a:t>newInstance</a:t>
            </a:r>
            <a:r>
              <a:rPr lang="fr-FR" sz="1600" dirty="0">
                <a:solidFill>
                  <a:srgbClr val="7EA2B4"/>
                </a:solidFill>
                <a:latin typeface="Consolas"/>
              </a:rPr>
              <a:t>();</a:t>
            </a:r>
          </a:p>
          <a:p>
            <a:pPr lvl="2">
              <a:buNone/>
            </a:pPr>
            <a:r>
              <a:rPr lang="fr-FR" sz="1600" dirty="0" err="1">
                <a:solidFill>
                  <a:srgbClr val="5D5DB1"/>
                </a:solidFill>
                <a:latin typeface="Consolas"/>
              </a:rPr>
              <a:t>DocumentBuilder</a:t>
            </a:r>
            <a:r>
              <a:rPr lang="fr-FR" sz="1600" dirty="0">
                <a:solidFill>
                  <a:srgbClr val="7EA2B4"/>
                </a:solidFill>
                <a:latin typeface="Consolas"/>
              </a:rPr>
              <a:t> </a:t>
            </a:r>
            <a:r>
              <a:rPr lang="fr-FR" sz="1600" dirty="0" err="1">
                <a:solidFill>
                  <a:srgbClr val="D22D72"/>
                </a:solidFill>
                <a:latin typeface="Consolas"/>
              </a:rPr>
              <a:t>dBuilder</a:t>
            </a:r>
            <a:r>
              <a:rPr lang="fr-FR" sz="1600" dirty="0">
                <a:solidFill>
                  <a:srgbClr val="7EA2B4"/>
                </a:solidFill>
                <a:latin typeface="Consolas"/>
              </a:rPr>
              <a:t> = </a:t>
            </a:r>
          </a:p>
          <a:p>
            <a:pPr lvl="2">
              <a:buNone/>
            </a:pPr>
            <a:r>
              <a:rPr lang="fr-FR" sz="1600" dirty="0">
                <a:solidFill>
                  <a:srgbClr val="7EA2B4"/>
                </a:solidFill>
                <a:latin typeface="Consolas"/>
              </a:rPr>
              <a:t>	</a:t>
            </a:r>
            <a:r>
              <a:rPr lang="fr-FR" sz="1600" dirty="0" err="1">
                <a:solidFill>
                  <a:srgbClr val="D22D72"/>
                </a:solidFill>
                <a:latin typeface="Consolas"/>
              </a:rPr>
              <a:t>dbFactory</a:t>
            </a:r>
            <a:r>
              <a:rPr lang="fr-FR" sz="1600" dirty="0" err="1">
                <a:solidFill>
                  <a:srgbClr val="7EA2B4"/>
                </a:solidFill>
                <a:latin typeface="Consolas"/>
              </a:rPr>
              <a:t>.</a:t>
            </a:r>
            <a:r>
              <a:rPr lang="fr-FR" sz="1600" dirty="0" err="1">
                <a:solidFill>
                  <a:srgbClr val="257FAD"/>
                </a:solidFill>
                <a:latin typeface="Consolas"/>
              </a:rPr>
              <a:t>newDocumentBuilder</a:t>
            </a:r>
            <a:r>
              <a:rPr lang="fr-FR" sz="1600" dirty="0">
                <a:solidFill>
                  <a:srgbClr val="7EA2B4"/>
                </a:solidFill>
                <a:latin typeface="Consolas"/>
              </a:rPr>
              <a:t>();</a:t>
            </a:r>
          </a:p>
          <a:p>
            <a:pPr lvl="2">
              <a:buNone/>
            </a:pPr>
            <a:r>
              <a:rPr lang="fr-FR" sz="1600" dirty="0">
                <a:solidFill>
                  <a:srgbClr val="5D5DB1"/>
                </a:solidFill>
                <a:latin typeface="Consolas"/>
              </a:rPr>
              <a:t>Document</a:t>
            </a:r>
            <a:r>
              <a:rPr lang="fr-FR" sz="1600" dirty="0">
                <a:solidFill>
                  <a:srgbClr val="7EA2B4"/>
                </a:solidFill>
                <a:latin typeface="Consolas"/>
              </a:rPr>
              <a:t> </a:t>
            </a:r>
            <a:r>
              <a:rPr lang="fr-FR" sz="1600" dirty="0">
                <a:solidFill>
                  <a:srgbClr val="D22D72"/>
                </a:solidFill>
                <a:latin typeface="Consolas"/>
              </a:rPr>
              <a:t>doc</a:t>
            </a:r>
            <a:r>
              <a:rPr lang="fr-FR" sz="1600" dirty="0">
                <a:solidFill>
                  <a:srgbClr val="7EA2B4"/>
                </a:solidFill>
                <a:latin typeface="Consolas"/>
              </a:rPr>
              <a:t> = </a:t>
            </a:r>
            <a:r>
              <a:rPr lang="fr-FR" sz="1600" dirty="0" err="1">
                <a:solidFill>
                  <a:srgbClr val="D22D72"/>
                </a:solidFill>
                <a:latin typeface="Consolas"/>
              </a:rPr>
              <a:t>dBuilder</a:t>
            </a:r>
            <a:r>
              <a:rPr lang="fr-FR" sz="1600" dirty="0" err="1">
                <a:solidFill>
                  <a:srgbClr val="7EA2B4"/>
                </a:solidFill>
                <a:latin typeface="Consolas"/>
              </a:rPr>
              <a:t>.</a:t>
            </a:r>
            <a:r>
              <a:rPr lang="fr-FR" sz="1600" dirty="0" err="1">
                <a:solidFill>
                  <a:srgbClr val="257FAD"/>
                </a:solidFill>
                <a:latin typeface="Consolas"/>
              </a:rPr>
              <a:t>parse</a:t>
            </a:r>
            <a:r>
              <a:rPr lang="fr-FR" sz="1600" dirty="0">
                <a:solidFill>
                  <a:srgbClr val="7EA2B4"/>
                </a:solidFill>
                <a:latin typeface="Consolas"/>
              </a:rPr>
              <a:t>(</a:t>
            </a:r>
            <a:r>
              <a:rPr lang="fr-FR" sz="1600" dirty="0" err="1">
                <a:solidFill>
                  <a:srgbClr val="7EA2B4"/>
                </a:solidFill>
                <a:latin typeface="Consolas"/>
              </a:rPr>
              <a:t>xmlFile</a:t>
            </a:r>
            <a:r>
              <a:rPr lang="fr-FR" sz="1600" dirty="0">
                <a:solidFill>
                  <a:srgbClr val="7EA2B4"/>
                </a:solidFill>
                <a:latin typeface="Consolas"/>
              </a:rPr>
              <a:t>);</a:t>
            </a:r>
          </a:p>
          <a:p>
            <a:endParaRPr lang="fr-FR" dirty="0"/>
          </a:p>
          <a:p>
            <a:endParaRPr lang="fr-FR"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DOM fonctions</a:t>
            </a:r>
          </a:p>
        </p:txBody>
      </p:sp>
      <p:sp>
        <p:nvSpPr>
          <p:cNvPr id="3" name="Espace réservé du contenu 2"/>
          <p:cNvSpPr>
            <a:spLocks noGrp="1"/>
          </p:cNvSpPr>
          <p:nvPr>
            <p:ph idx="1"/>
          </p:nvPr>
        </p:nvSpPr>
        <p:spPr/>
        <p:txBody>
          <a:bodyPr>
            <a:normAutofit fontScale="92500" lnSpcReduction="10000"/>
          </a:bodyPr>
          <a:lstStyle/>
          <a:p>
            <a:endParaRPr lang="fr-FR" dirty="0"/>
          </a:p>
          <a:p>
            <a:r>
              <a:rPr lang="fr-FR" dirty="0" err="1"/>
              <a:t>node.getElementById</a:t>
            </a:r>
            <a:endParaRPr lang="fr-FR" dirty="0"/>
          </a:p>
          <a:p>
            <a:endParaRPr lang="fr-FR" dirty="0"/>
          </a:p>
          <a:p>
            <a:r>
              <a:rPr lang="fr-FR" dirty="0" err="1"/>
              <a:t>node.getElementsByTagName</a:t>
            </a:r>
            <a:endParaRPr lang="fr-FR" dirty="0"/>
          </a:p>
          <a:p>
            <a:endParaRPr lang="fr-FR" dirty="0"/>
          </a:p>
          <a:p>
            <a:r>
              <a:rPr lang="fr-FR" dirty="0" err="1"/>
              <a:t>node.getAttributes</a:t>
            </a:r>
            <a:endParaRPr lang="fr-FR" dirty="0"/>
          </a:p>
          <a:p>
            <a:endParaRPr lang="fr-FR" dirty="0"/>
          </a:p>
          <a:p>
            <a:r>
              <a:rPr lang="fr-FR" dirty="0" err="1"/>
              <a:t>node.childNodes</a:t>
            </a:r>
            <a:endParaRPr lang="fr-FR" dirty="0"/>
          </a:p>
          <a:p>
            <a:endParaRPr lang="fr-FR" dirty="0"/>
          </a:p>
          <a:p>
            <a:r>
              <a:rPr lang="fr-FR" dirty="0" err="1"/>
              <a:t>node.parentNode</a:t>
            </a:r>
            <a:endParaRPr lang="fr-FR" dirty="0"/>
          </a:p>
          <a:p>
            <a:endParaRPr lang="fr-FR"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 DOM</a:t>
            </a:r>
          </a:p>
        </p:txBody>
      </p:sp>
      <p:sp>
        <p:nvSpPr>
          <p:cNvPr id="3" name="Espace réservé du contenu 2"/>
          <p:cNvSpPr>
            <a:spLocks noGrp="1"/>
          </p:cNvSpPr>
          <p:nvPr>
            <p:ph idx="1"/>
          </p:nvPr>
        </p:nvSpPr>
        <p:spPr/>
        <p:txBody>
          <a:bodyPr>
            <a:noAutofit/>
          </a:bodyPr>
          <a:lstStyle/>
          <a:p>
            <a:pPr>
              <a:buNone/>
            </a:pPr>
            <a:r>
              <a:rPr lang="fr-FR" sz="800" dirty="0">
                <a:solidFill>
                  <a:srgbClr val="5D5DB1"/>
                </a:solidFill>
                <a:latin typeface="Consolas"/>
              </a:rPr>
              <a:t>public</a:t>
            </a:r>
            <a:r>
              <a:rPr lang="fr-FR" sz="800" dirty="0">
                <a:solidFill>
                  <a:srgbClr val="EBF8FF"/>
                </a:solidFill>
                <a:latin typeface="Consolas"/>
              </a:rPr>
              <a:t> </a:t>
            </a:r>
            <a:r>
              <a:rPr lang="fr-FR" sz="800" dirty="0" err="1">
                <a:solidFill>
                  <a:srgbClr val="5D5DB1"/>
                </a:solidFill>
                <a:latin typeface="Consolas"/>
              </a:rPr>
              <a:t>static</a:t>
            </a:r>
            <a:r>
              <a:rPr lang="fr-FR" sz="800" dirty="0">
                <a:solidFill>
                  <a:srgbClr val="EBF8FF"/>
                </a:solidFill>
                <a:latin typeface="Consolas"/>
              </a:rPr>
              <a:t> </a:t>
            </a:r>
            <a:r>
              <a:rPr lang="fr-FR" sz="800" dirty="0" err="1">
                <a:solidFill>
                  <a:srgbClr val="5D5DB1"/>
                </a:solidFill>
                <a:latin typeface="Consolas"/>
              </a:rPr>
              <a:t>void</a:t>
            </a:r>
            <a:r>
              <a:rPr lang="fr-FR" sz="800" dirty="0">
                <a:solidFill>
                  <a:srgbClr val="EBF8FF"/>
                </a:solidFill>
                <a:latin typeface="Consolas"/>
              </a:rPr>
              <a:t> </a:t>
            </a:r>
            <a:r>
              <a:rPr lang="fr-FR" sz="800" dirty="0">
                <a:solidFill>
                  <a:srgbClr val="257FAD"/>
                </a:solidFill>
                <a:latin typeface="Consolas"/>
              </a:rPr>
              <a:t>main</a:t>
            </a:r>
            <a:r>
              <a:rPr lang="fr-FR" sz="800" dirty="0">
                <a:solidFill>
                  <a:srgbClr val="7EA2B4"/>
                </a:solidFill>
                <a:latin typeface="Consolas"/>
              </a:rPr>
              <a:t>(</a:t>
            </a:r>
            <a:r>
              <a:rPr lang="fr-FR" sz="800" dirty="0">
                <a:solidFill>
                  <a:srgbClr val="5D5DB1"/>
                </a:solidFill>
                <a:latin typeface="Consolas"/>
              </a:rPr>
              <a:t>String</a:t>
            </a:r>
            <a:r>
              <a:rPr lang="fr-FR" sz="800" dirty="0">
                <a:solidFill>
                  <a:srgbClr val="EBF8FF"/>
                </a:solidFill>
                <a:latin typeface="Consolas"/>
              </a:rPr>
              <a:t> </a:t>
            </a:r>
            <a:r>
              <a:rPr lang="fr-FR" sz="800" dirty="0" err="1">
                <a:solidFill>
                  <a:srgbClr val="D22D72"/>
                </a:solidFill>
                <a:latin typeface="Consolas"/>
              </a:rPr>
              <a:t>argv</a:t>
            </a:r>
            <a:r>
              <a:rPr lang="fr-FR" sz="800" dirty="0">
                <a:solidFill>
                  <a:srgbClr val="EBF8FF"/>
                </a:solidFill>
                <a:latin typeface="Consolas"/>
              </a:rPr>
              <a:t>[]</a:t>
            </a:r>
            <a:r>
              <a:rPr lang="fr-FR" sz="800" dirty="0">
                <a:solidFill>
                  <a:srgbClr val="7EA2B4"/>
                </a:solidFill>
                <a:latin typeface="Consolas"/>
              </a:rPr>
              <a:t>)</a:t>
            </a:r>
            <a:r>
              <a:rPr lang="fr-FR" sz="800" dirty="0">
                <a:solidFill>
                  <a:srgbClr val="EBF8FF"/>
                </a:solidFill>
                <a:latin typeface="Consolas"/>
              </a:rPr>
              <a:t> </a:t>
            </a:r>
            <a:r>
              <a:rPr lang="fr-FR" sz="800" dirty="0">
                <a:latin typeface="Consolas"/>
              </a:rPr>
              <a:t>{</a:t>
            </a:r>
          </a:p>
          <a:p>
            <a:pPr>
              <a:buNone/>
            </a:pPr>
            <a:br>
              <a:rPr lang="fr-FR" sz="800" dirty="0">
                <a:solidFill>
                  <a:srgbClr val="7EA2B4"/>
                </a:solidFill>
                <a:latin typeface="Consolas"/>
              </a:rPr>
            </a:br>
            <a:r>
              <a:rPr lang="fr-FR" sz="800" dirty="0" err="1">
                <a:solidFill>
                  <a:srgbClr val="5D5DB1"/>
                </a:solidFill>
                <a:latin typeface="Consolas"/>
              </a:rPr>
              <a:t>try</a:t>
            </a:r>
            <a:r>
              <a:rPr lang="fr-FR" sz="800" dirty="0">
                <a:solidFill>
                  <a:srgbClr val="EBF8FF"/>
                </a:solidFill>
                <a:latin typeface="Consolas"/>
              </a:rPr>
              <a:t> </a:t>
            </a:r>
            <a:r>
              <a:rPr lang="fr-FR" sz="800" dirty="0">
                <a:latin typeface="Consolas"/>
              </a:rPr>
              <a:t>{</a:t>
            </a:r>
          </a:p>
          <a:p>
            <a:pPr>
              <a:buNone/>
            </a:pPr>
            <a:br>
              <a:rPr lang="fr-FR" sz="800" dirty="0">
                <a:solidFill>
                  <a:srgbClr val="7EA2B4"/>
                </a:solidFill>
                <a:latin typeface="Consolas"/>
              </a:rPr>
            </a:br>
            <a:r>
              <a:rPr lang="fr-FR" sz="800" dirty="0">
                <a:solidFill>
                  <a:srgbClr val="EBF8FF"/>
                </a:solidFill>
                <a:latin typeface="Consolas"/>
              </a:rPr>
              <a:t>    </a:t>
            </a:r>
            <a:r>
              <a:rPr lang="fr-FR" sz="800" dirty="0">
                <a:solidFill>
                  <a:srgbClr val="5D5DB1"/>
                </a:solidFill>
                <a:latin typeface="Consolas"/>
              </a:rPr>
              <a:t>File</a:t>
            </a:r>
            <a:r>
              <a:rPr lang="fr-FR" sz="800" dirty="0">
                <a:solidFill>
                  <a:srgbClr val="EBF8FF"/>
                </a:solidFill>
                <a:latin typeface="Consolas"/>
              </a:rPr>
              <a:t> </a:t>
            </a:r>
            <a:r>
              <a:rPr lang="fr-FR" sz="800" dirty="0" err="1">
                <a:solidFill>
                  <a:srgbClr val="D22D72"/>
                </a:solidFill>
                <a:latin typeface="Consolas"/>
              </a:rPr>
              <a:t>fXmlFile</a:t>
            </a:r>
            <a:r>
              <a:rPr lang="fr-FR" sz="800" dirty="0">
                <a:solidFill>
                  <a:srgbClr val="EBF8FF"/>
                </a:solidFill>
                <a:latin typeface="Consolas"/>
              </a:rPr>
              <a:t> </a:t>
            </a:r>
            <a:r>
              <a:rPr lang="fr-FR" sz="800" dirty="0">
                <a:solidFill>
                  <a:srgbClr val="7EA2B4"/>
                </a:solidFill>
                <a:latin typeface="Consolas"/>
              </a:rPr>
              <a:t>=</a:t>
            </a:r>
            <a:r>
              <a:rPr lang="fr-FR" sz="800" dirty="0">
                <a:solidFill>
                  <a:srgbClr val="EBF8FF"/>
                </a:solidFill>
                <a:latin typeface="Consolas"/>
              </a:rPr>
              <a:t> </a:t>
            </a:r>
            <a:r>
              <a:rPr lang="fr-FR" sz="800" dirty="0">
                <a:solidFill>
                  <a:srgbClr val="5D5DB1"/>
                </a:solidFill>
                <a:latin typeface="Consolas"/>
              </a:rPr>
              <a:t>new</a:t>
            </a:r>
            <a:r>
              <a:rPr lang="fr-FR" sz="800" dirty="0">
                <a:solidFill>
                  <a:srgbClr val="EBF8FF"/>
                </a:solidFill>
                <a:latin typeface="Consolas"/>
              </a:rPr>
              <a:t> </a:t>
            </a:r>
            <a:r>
              <a:rPr lang="fr-FR" sz="800" dirty="0">
                <a:solidFill>
                  <a:srgbClr val="257FAD"/>
                </a:solidFill>
                <a:latin typeface="Consolas"/>
              </a:rPr>
              <a:t>File</a:t>
            </a:r>
            <a:r>
              <a:rPr lang="fr-FR" sz="800" dirty="0">
                <a:solidFill>
                  <a:srgbClr val="7EA2B4"/>
                </a:solidFill>
                <a:latin typeface="Consolas"/>
              </a:rPr>
              <a:t>("</a:t>
            </a:r>
            <a:r>
              <a:rPr lang="fr-FR" sz="800" dirty="0">
                <a:solidFill>
                  <a:srgbClr val="568C3B"/>
                </a:solidFill>
                <a:latin typeface="Consolas"/>
              </a:rPr>
              <a:t>/</a:t>
            </a:r>
            <a:r>
              <a:rPr lang="fr-FR" sz="800" dirty="0" err="1">
                <a:solidFill>
                  <a:srgbClr val="568C3B"/>
                </a:solidFill>
                <a:latin typeface="Consolas"/>
              </a:rPr>
              <a:t>Users</a:t>
            </a:r>
            <a:r>
              <a:rPr lang="fr-FR" sz="800" dirty="0">
                <a:solidFill>
                  <a:srgbClr val="568C3B"/>
                </a:solidFill>
                <a:latin typeface="Consolas"/>
              </a:rPr>
              <a:t>/</a:t>
            </a:r>
            <a:r>
              <a:rPr lang="fr-FR" sz="800" dirty="0" err="1">
                <a:solidFill>
                  <a:srgbClr val="568C3B"/>
                </a:solidFill>
                <a:latin typeface="Consolas"/>
              </a:rPr>
              <a:t>mkyong</a:t>
            </a:r>
            <a:r>
              <a:rPr lang="fr-FR" sz="800" dirty="0">
                <a:solidFill>
                  <a:srgbClr val="568C3B"/>
                </a:solidFill>
                <a:latin typeface="Consolas"/>
              </a:rPr>
              <a:t>/staff.xml</a:t>
            </a:r>
            <a:r>
              <a:rPr lang="fr-FR" sz="800" dirty="0">
                <a:solidFill>
                  <a:srgbClr val="7EA2B4"/>
                </a:solidFill>
                <a:latin typeface="Consolas"/>
              </a:rPr>
              <a:t>")</a:t>
            </a:r>
            <a:r>
              <a:rPr lang="fr-FR" sz="800" dirty="0">
                <a:solidFill>
                  <a:srgbClr val="EBF8FF"/>
                </a:solidFill>
                <a:latin typeface="Consolas"/>
              </a:rPr>
              <a:t>;</a:t>
            </a:r>
            <a:endParaRPr lang="fr-FR" sz="800" dirty="0">
              <a:solidFill>
                <a:srgbClr val="7EA2B4"/>
              </a:solidFill>
              <a:latin typeface="Consolas"/>
            </a:endParaRPr>
          </a:p>
          <a:p>
            <a:pPr>
              <a:buNone/>
            </a:pPr>
            <a:r>
              <a:rPr lang="fr-FR" sz="800" dirty="0">
                <a:solidFill>
                  <a:srgbClr val="EBF8FF"/>
                </a:solidFill>
                <a:latin typeface="Consolas"/>
              </a:rPr>
              <a:t>    </a:t>
            </a:r>
            <a:r>
              <a:rPr lang="fr-FR" sz="800" dirty="0" err="1">
                <a:solidFill>
                  <a:srgbClr val="5D5DB1"/>
                </a:solidFill>
                <a:latin typeface="Consolas"/>
              </a:rPr>
              <a:t>DocumentBuilderFactory</a:t>
            </a:r>
            <a:r>
              <a:rPr lang="fr-FR" sz="800" dirty="0">
                <a:solidFill>
                  <a:srgbClr val="EBF8FF"/>
                </a:solidFill>
                <a:latin typeface="Consolas"/>
              </a:rPr>
              <a:t> </a:t>
            </a:r>
            <a:r>
              <a:rPr lang="fr-FR" sz="800" dirty="0" err="1">
                <a:solidFill>
                  <a:srgbClr val="D22D72"/>
                </a:solidFill>
                <a:latin typeface="Consolas"/>
              </a:rPr>
              <a:t>dbFactory</a:t>
            </a:r>
            <a:r>
              <a:rPr lang="fr-FR" sz="800" dirty="0">
                <a:solidFill>
                  <a:srgbClr val="EBF8FF"/>
                </a:solidFill>
                <a:latin typeface="Consolas"/>
              </a:rPr>
              <a:t> </a:t>
            </a:r>
            <a:r>
              <a:rPr lang="fr-FR" sz="800" dirty="0">
                <a:solidFill>
                  <a:srgbClr val="7EA2B4"/>
                </a:solidFill>
                <a:latin typeface="Consolas"/>
              </a:rPr>
              <a:t>=</a:t>
            </a:r>
            <a:r>
              <a:rPr lang="fr-FR" sz="800" dirty="0">
                <a:solidFill>
                  <a:srgbClr val="EBF8FF"/>
                </a:solidFill>
                <a:latin typeface="Consolas"/>
              </a:rPr>
              <a:t> </a:t>
            </a:r>
            <a:r>
              <a:rPr lang="fr-FR" sz="800" dirty="0" err="1">
                <a:solidFill>
                  <a:srgbClr val="D22D72"/>
                </a:solidFill>
                <a:latin typeface="Consolas"/>
              </a:rPr>
              <a:t>DocumentBuilderFactory</a:t>
            </a:r>
            <a:r>
              <a:rPr lang="fr-FR" sz="800" dirty="0" err="1">
                <a:solidFill>
                  <a:srgbClr val="EBF8FF"/>
                </a:solidFill>
                <a:latin typeface="Consolas"/>
              </a:rPr>
              <a:t>.</a:t>
            </a:r>
            <a:r>
              <a:rPr lang="fr-FR" sz="800" dirty="0" err="1">
                <a:solidFill>
                  <a:srgbClr val="257FAD"/>
                </a:solidFill>
                <a:latin typeface="Consolas"/>
              </a:rPr>
              <a:t>newInstance</a:t>
            </a:r>
            <a:r>
              <a:rPr lang="fr-FR" sz="800" dirty="0">
                <a:solidFill>
                  <a:srgbClr val="7EA2B4"/>
                </a:solidFill>
                <a:latin typeface="Consolas"/>
              </a:rPr>
              <a:t>()</a:t>
            </a:r>
            <a:r>
              <a:rPr lang="fr-FR" sz="800" dirty="0">
                <a:solidFill>
                  <a:srgbClr val="EBF8FF"/>
                </a:solidFill>
                <a:latin typeface="Consolas"/>
              </a:rPr>
              <a:t>;</a:t>
            </a:r>
            <a:endParaRPr lang="fr-FR" sz="800" dirty="0">
              <a:solidFill>
                <a:srgbClr val="7EA2B4"/>
              </a:solidFill>
              <a:latin typeface="Consolas"/>
            </a:endParaRPr>
          </a:p>
          <a:p>
            <a:pPr>
              <a:buNone/>
            </a:pPr>
            <a:r>
              <a:rPr lang="fr-FR" sz="800" dirty="0">
                <a:solidFill>
                  <a:srgbClr val="EBF8FF"/>
                </a:solidFill>
                <a:latin typeface="Consolas"/>
              </a:rPr>
              <a:t>    </a:t>
            </a:r>
            <a:r>
              <a:rPr lang="fr-FR" sz="800" dirty="0" err="1">
                <a:solidFill>
                  <a:srgbClr val="5D5DB1"/>
                </a:solidFill>
                <a:latin typeface="Consolas"/>
              </a:rPr>
              <a:t>DocumentBuilder</a:t>
            </a:r>
            <a:r>
              <a:rPr lang="fr-FR" sz="800" dirty="0">
                <a:solidFill>
                  <a:srgbClr val="EBF8FF"/>
                </a:solidFill>
                <a:latin typeface="Consolas"/>
              </a:rPr>
              <a:t> </a:t>
            </a:r>
            <a:r>
              <a:rPr lang="fr-FR" sz="800" dirty="0" err="1">
                <a:solidFill>
                  <a:srgbClr val="D22D72"/>
                </a:solidFill>
                <a:latin typeface="Consolas"/>
              </a:rPr>
              <a:t>dBuilder</a:t>
            </a:r>
            <a:r>
              <a:rPr lang="fr-FR" sz="800" dirty="0">
                <a:solidFill>
                  <a:srgbClr val="EBF8FF"/>
                </a:solidFill>
                <a:latin typeface="Consolas"/>
              </a:rPr>
              <a:t> </a:t>
            </a:r>
            <a:r>
              <a:rPr lang="fr-FR" sz="800" dirty="0">
                <a:solidFill>
                  <a:srgbClr val="7EA2B4"/>
                </a:solidFill>
                <a:latin typeface="Consolas"/>
              </a:rPr>
              <a:t>=</a:t>
            </a:r>
            <a:r>
              <a:rPr lang="fr-FR" sz="800" dirty="0">
                <a:solidFill>
                  <a:srgbClr val="EBF8FF"/>
                </a:solidFill>
                <a:latin typeface="Consolas"/>
              </a:rPr>
              <a:t> </a:t>
            </a:r>
            <a:r>
              <a:rPr lang="fr-FR" sz="800" dirty="0" err="1">
                <a:solidFill>
                  <a:srgbClr val="D22D72"/>
                </a:solidFill>
                <a:latin typeface="Consolas"/>
              </a:rPr>
              <a:t>dbFactory</a:t>
            </a:r>
            <a:r>
              <a:rPr lang="fr-FR" sz="800" dirty="0" err="1">
                <a:solidFill>
                  <a:srgbClr val="EBF8FF"/>
                </a:solidFill>
                <a:latin typeface="Consolas"/>
              </a:rPr>
              <a:t>.</a:t>
            </a:r>
            <a:r>
              <a:rPr lang="fr-FR" sz="800" dirty="0" err="1">
                <a:solidFill>
                  <a:srgbClr val="257FAD"/>
                </a:solidFill>
                <a:latin typeface="Consolas"/>
              </a:rPr>
              <a:t>newDocumentBuilder</a:t>
            </a:r>
            <a:r>
              <a:rPr lang="fr-FR" sz="800" dirty="0">
                <a:solidFill>
                  <a:srgbClr val="7EA2B4"/>
                </a:solidFill>
                <a:latin typeface="Consolas"/>
              </a:rPr>
              <a:t>()</a:t>
            </a:r>
            <a:r>
              <a:rPr lang="fr-FR" sz="800" dirty="0">
                <a:solidFill>
                  <a:srgbClr val="EBF8FF"/>
                </a:solidFill>
                <a:latin typeface="Consolas"/>
              </a:rPr>
              <a:t>;</a:t>
            </a:r>
            <a:endParaRPr lang="fr-FR" sz="800" dirty="0">
              <a:solidFill>
                <a:srgbClr val="7EA2B4"/>
              </a:solidFill>
              <a:latin typeface="Consolas"/>
            </a:endParaRPr>
          </a:p>
          <a:p>
            <a:pPr>
              <a:buNone/>
            </a:pPr>
            <a:r>
              <a:rPr lang="fr-FR" sz="800" dirty="0">
                <a:solidFill>
                  <a:srgbClr val="EBF8FF"/>
                </a:solidFill>
                <a:latin typeface="Consolas"/>
              </a:rPr>
              <a:t>    </a:t>
            </a:r>
            <a:r>
              <a:rPr lang="fr-FR" sz="800" dirty="0">
                <a:solidFill>
                  <a:srgbClr val="5D5DB1"/>
                </a:solidFill>
                <a:latin typeface="Consolas"/>
              </a:rPr>
              <a:t>Document</a:t>
            </a:r>
            <a:r>
              <a:rPr lang="fr-FR" sz="800" dirty="0">
                <a:solidFill>
                  <a:srgbClr val="EBF8FF"/>
                </a:solidFill>
                <a:latin typeface="Consolas"/>
              </a:rPr>
              <a:t> </a:t>
            </a:r>
            <a:r>
              <a:rPr lang="fr-FR" sz="800" dirty="0">
                <a:solidFill>
                  <a:srgbClr val="D22D72"/>
                </a:solidFill>
                <a:latin typeface="Consolas"/>
              </a:rPr>
              <a:t>doc</a:t>
            </a:r>
            <a:r>
              <a:rPr lang="fr-FR" sz="800" dirty="0">
                <a:solidFill>
                  <a:srgbClr val="EBF8FF"/>
                </a:solidFill>
                <a:latin typeface="Consolas"/>
              </a:rPr>
              <a:t> </a:t>
            </a:r>
            <a:r>
              <a:rPr lang="fr-FR" sz="800" dirty="0">
                <a:solidFill>
                  <a:srgbClr val="7EA2B4"/>
                </a:solidFill>
                <a:latin typeface="Consolas"/>
              </a:rPr>
              <a:t>=</a:t>
            </a:r>
            <a:r>
              <a:rPr lang="fr-FR" sz="800" dirty="0">
                <a:solidFill>
                  <a:srgbClr val="EBF8FF"/>
                </a:solidFill>
                <a:latin typeface="Consolas"/>
              </a:rPr>
              <a:t> </a:t>
            </a:r>
            <a:r>
              <a:rPr lang="fr-FR" sz="800" dirty="0" err="1">
                <a:solidFill>
                  <a:srgbClr val="D22D72"/>
                </a:solidFill>
                <a:latin typeface="Consolas"/>
              </a:rPr>
              <a:t>dBuilder</a:t>
            </a:r>
            <a:r>
              <a:rPr lang="fr-FR" sz="800" dirty="0" err="1">
                <a:solidFill>
                  <a:srgbClr val="EBF8FF"/>
                </a:solidFill>
                <a:latin typeface="Consolas"/>
              </a:rPr>
              <a:t>.</a:t>
            </a:r>
            <a:r>
              <a:rPr lang="fr-FR" sz="800" dirty="0" err="1">
                <a:solidFill>
                  <a:srgbClr val="257FAD"/>
                </a:solidFill>
                <a:latin typeface="Consolas"/>
              </a:rPr>
              <a:t>parse</a:t>
            </a:r>
            <a:r>
              <a:rPr lang="fr-FR" sz="800" dirty="0">
                <a:solidFill>
                  <a:srgbClr val="7EA2B4"/>
                </a:solidFill>
                <a:latin typeface="Consolas"/>
              </a:rPr>
              <a:t>(</a:t>
            </a:r>
            <a:r>
              <a:rPr lang="fr-FR" sz="800" dirty="0" err="1">
                <a:solidFill>
                  <a:srgbClr val="EBF8FF"/>
                </a:solidFill>
                <a:latin typeface="Consolas"/>
              </a:rPr>
              <a:t>fXmlFile</a:t>
            </a:r>
            <a:r>
              <a:rPr lang="fr-FR" sz="800" dirty="0">
                <a:solidFill>
                  <a:srgbClr val="7EA2B4"/>
                </a:solidFill>
                <a:latin typeface="Consolas"/>
              </a:rPr>
              <a:t>)</a:t>
            </a:r>
            <a:r>
              <a:rPr lang="fr-FR" sz="800" dirty="0">
                <a:solidFill>
                  <a:srgbClr val="EBF8FF"/>
                </a:solidFill>
                <a:latin typeface="Consolas"/>
              </a:rPr>
              <a:t>;</a:t>
            </a:r>
            <a:endParaRPr lang="fr-FR" sz="800" dirty="0">
              <a:solidFill>
                <a:srgbClr val="7EA2B4"/>
              </a:solidFill>
              <a:latin typeface="Consolas"/>
            </a:endParaRPr>
          </a:p>
          <a:p>
            <a:pPr>
              <a:buNone/>
            </a:pPr>
            <a:r>
              <a:rPr lang="fr-FR" sz="800" dirty="0">
                <a:solidFill>
                  <a:srgbClr val="EBF8FF"/>
                </a:solidFill>
                <a:latin typeface="Consolas"/>
              </a:rPr>
              <a:t>            </a:t>
            </a:r>
            <a:endParaRPr lang="fr-FR" sz="800" dirty="0">
              <a:solidFill>
                <a:srgbClr val="7EA2B4"/>
              </a:solidFill>
              <a:latin typeface="Consolas"/>
            </a:endParaRPr>
          </a:p>
          <a:p>
            <a:pPr>
              <a:buNone/>
            </a:pPr>
            <a:r>
              <a:rPr lang="fr-FR" sz="800" dirty="0">
                <a:solidFill>
                  <a:srgbClr val="EBF8FF"/>
                </a:solidFill>
                <a:latin typeface="Consolas"/>
              </a:rPr>
              <a:t>    </a:t>
            </a:r>
            <a:r>
              <a:rPr lang="fr-FR" sz="800" dirty="0">
                <a:solidFill>
                  <a:srgbClr val="5A7B8C"/>
                </a:solidFill>
                <a:latin typeface="Consolas"/>
              </a:rPr>
              <a:t>//</a:t>
            </a:r>
            <a:r>
              <a:rPr lang="fr-FR" sz="800" dirty="0" err="1">
                <a:solidFill>
                  <a:srgbClr val="5A7B8C"/>
                </a:solidFill>
                <a:latin typeface="Consolas"/>
              </a:rPr>
              <a:t>optional</a:t>
            </a:r>
            <a:r>
              <a:rPr lang="fr-FR" sz="800" dirty="0">
                <a:solidFill>
                  <a:srgbClr val="5A7B8C"/>
                </a:solidFill>
                <a:latin typeface="Consolas"/>
              </a:rPr>
              <a:t>, but </a:t>
            </a:r>
            <a:r>
              <a:rPr lang="fr-FR" sz="800" dirty="0" err="1">
                <a:solidFill>
                  <a:srgbClr val="5A7B8C"/>
                </a:solidFill>
                <a:latin typeface="Consolas"/>
              </a:rPr>
              <a:t>recommended</a:t>
            </a:r>
            <a:endParaRPr lang="fr-FR" sz="800" dirty="0">
              <a:solidFill>
                <a:srgbClr val="7EA2B4"/>
              </a:solidFill>
              <a:latin typeface="Consolas"/>
            </a:endParaRPr>
          </a:p>
          <a:p>
            <a:pPr>
              <a:buNone/>
            </a:pPr>
            <a:r>
              <a:rPr lang="fr-FR" sz="800" dirty="0">
                <a:solidFill>
                  <a:srgbClr val="EBF8FF"/>
                </a:solidFill>
                <a:latin typeface="Consolas"/>
              </a:rPr>
              <a:t>    </a:t>
            </a:r>
            <a:r>
              <a:rPr lang="fr-FR" sz="800" dirty="0">
                <a:solidFill>
                  <a:srgbClr val="5A7B8C"/>
                </a:solidFill>
                <a:latin typeface="Consolas"/>
              </a:rPr>
              <a:t>//</a:t>
            </a:r>
            <a:r>
              <a:rPr lang="fr-FR" sz="800" dirty="0" err="1">
                <a:solidFill>
                  <a:srgbClr val="5A7B8C"/>
                </a:solidFill>
                <a:latin typeface="Consolas"/>
              </a:rPr>
              <a:t>read</a:t>
            </a:r>
            <a:r>
              <a:rPr lang="fr-FR" sz="800" dirty="0">
                <a:solidFill>
                  <a:srgbClr val="5A7B8C"/>
                </a:solidFill>
                <a:latin typeface="Consolas"/>
              </a:rPr>
              <a:t> </a:t>
            </a:r>
            <a:r>
              <a:rPr lang="fr-FR" sz="800" dirty="0" err="1">
                <a:solidFill>
                  <a:srgbClr val="5A7B8C"/>
                </a:solidFill>
                <a:latin typeface="Consolas"/>
              </a:rPr>
              <a:t>this</a:t>
            </a:r>
            <a:r>
              <a:rPr lang="fr-FR" sz="800" dirty="0">
                <a:solidFill>
                  <a:srgbClr val="5A7B8C"/>
                </a:solidFill>
                <a:latin typeface="Consolas"/>
              </a:rPr>
              <a:t> - http://stackoverflow.com/questions/13786607/normalization-in-dom-parsing-with-java-how-does-it-work</a:t>
            </a:r>
            <a:endParaRPr lang="fr-FR" sz="800" dirty="0">
              <a:solidFill>
                <a:srgbClr val="7EA2B4"/>
              </a:solidFill>
              <a:latin typeface="Consolas"/>
            </a:endParaRPr>
          </a:p>
          <a:p>
            <a:pPr>
              <a:buNone/>
            </a:pPr>
            <a:r>
              <a:rPr lang="fr-FR" sz="800" dirty="0">
                <a:solidFill>
                  <a:srgbClr val="EBF8FF"/>
                </a:solidFill>
                <a:latin typeface="Consolas"/>
              </a:rPr>
              <a:t>    </a:t>
            </a:r>
            <a:r>
              <a:rPr lang="fr-FR" sz="800" dirty="0" err="1">
                <a:solidFill>
                  <a:srgbClr val="D22D72"/>
                </a:solidFill>
                <a:latin typeface="Consolas"/>
              </a:rPr>
              <a:t>doc</a:t>
            </a:r>
            <a:r>
              <a:rPr lang="fr-FR" sz="800" dirty="0" err="1">
                <a:solidFill>
                  <a:srgbClr val="EBF8FF"/>
                </a:solidFill>
                <a:latin typeface="Consolas"/>
              </a:rPr>
              <a:t>.</a:t>
            </a:r>
            <a:r>
              <a:rPr lang="fr-FR" sz="800" dirty="0" err="1">
                <a:solidFill>
                  <a:srgbClr val="257FAD"/>
                </a:solidFill>
                <a:latin typeface="Consolas"/>
              </a:rPr>
              <a:t>getDocumentElement</a:t>
            </a:r>
            <a:r>
              <a:rPr lang="fr-FR" sz="800" dirty="0">
                <a:solidFill>
                  <a:srgbClr val="7EA2B4"/>
                </a:solidFill>
                <a:latin typeface="Consolas"/>
              </a:rPr>
              <a:t>()</a:t>
            </a:r>
            <a:r>
              <a:rPr lang="fr-FR" sz="800" dirty="0">
                <a:solidFill>
                  <a:srgbClr val="EBF8FF"/>
                </a:solidFill>
                <a:latin typeface="Consolas"/>
              </a:rPr>
              <a:t>.</a:t>
            </a:r>
            <a:r>
              <a:rPr lang="fr-FR" sz="800" dirty="0" err="1">
                <a:solidFill>
                  <a:srgbClr val="257FAD"/>
                </a:solidFill>
                <a:latin typeface="Consolas"/>
              </a:rPr>
              <a:t>normalize</a:t>
            </a:r>
            <a:r>
              <a:rPr lang="fr-FR" sz="800" dirty="0">
                <a:solidFill>
                  <a:srgbClr val="7EA2B4"/>
                </a:solidFill>
                <a:latin typeface="Consolas"/>
              </a:rPr>
              <a:t>()</a:t>
            </a:r>
            <a:r>
              <a:rPr lang="fr-FR" sz="800" dirty="0">
                <a:solidFill>
                  <a:srgbClr val="EBF8FF"/>
                </a:solidFill>
                <a:latin typeface="Consolas"/>
              </a:rPr>
              <a:t>;</a:t>
            </a:r>
            <a:endParaRPr lang="fr-FR" sz="800" dirty="0">
              <a:solidFill>
                <a:srgbClr val="7EA2B4"/>
              </a:solidFill>
              <a:latin typeface="Consolas"/>
            </a:endParaRPr>
          </a:p>
          <a:p>
            <a:pPr>
              <a:buNone/>
            </a:pPr>
            <a:br>
              <a:rPr lang="fr-FR" sz="800" dirty="0">
                <a:solidFill>
                  <a:srgbClr val="7EA2B4"/>
                </a:solidFill>
                <a:latin typeface="Consolas"/>
              </a:rPr>
            </a:br>
            <a:r>
              <a:rPr lang="fr-FR" sz="800" dirty="0">
                <a:solidFill>
                  <a:srgbClr val="EBF8FF"/>
                </a:solidFill>
                <a:latin typeface="Consolas"/>
              </a:rPr>
              <a:t>    </a:t>
            </a:r>
            <a:r>
              <a:rPr lang="fr-FR" sz="800" dirty="0">
                <a:solidFill>
                  <a:srgbClr val="D22D72"/>
                </a:solidFill>
                <a:latin typeface="Consolas"/>
              </a:rPr>
              <a:t>System</a:t>
            </a:r>
            <a:r>
              <a:rPr lang="fr-FR" sz="800" dirty="0">
                <a:solidFill>
                  <a:srgbClr val="EBF8FF"/>
                </a:solidFill>
                <a:latin typeface="Consolas"/>
              </a:rPr>
              <a:t>.</a:t>
            </a:r>
            <a:r>
              <a:rPr lang="fr-FR" sz="800" dirty="0">
                <a:solidFill>
                  <a:srgbClr val="D22D72"/>
                </a:solidFill>
                <a:latin typeface="Consolas"/>
              </a:rPr>
              <a:t>out</a:t>
            </a:r>
            <a:r>
              <a:rPr lang="fr-FR" sz="800" dirty="0">
                <a:solidFill>
                  <a:srgbClr val="EBF8FF"/>
                </a:solidFill>
                <a:latin typeface="Consolas"/>
              </a:rPr>
              <a:t>.</a:t>
            </a:r>
            <a:r>
              <a:rPr lang="fr-FR" sz="800" dirty="0">
                <a:solidFill>
                  <a:srgbClr val="257FAD"/>
                </a:solidFill>
                <a:latin typeface="Consolas"/>
              </a:rPr>
              <a:t>println</a:t>
            </a:r>
            <a:r>
              <a:rPr lang="fr-FR" sz="800" dirty="0">
                <a:solidFill>
                  <a:srgbClr val="7EA2B4"/>
                </a:solidFill>
                <a:latin typeface="Consolas"/>
              </a:rPr>
              <a:t>("</a:t>
            </a:r>
            <a:r>
              <a:rPr lang="fr-FR" sz="800" dirty="0" err="1">
                <a:solidFill>
                  <a:srgbClr val="568C3B"/>
                </a:solidFill>
                <a:latin typeface="Consolas"/>
              </a:rPr>
              <a:t>Root</a:t>
            </a:r>
            <a:r>
              <a:rPr lang="fr-FR" sz="800" dirty="0">
                <a:solidFill>
                  <a:srgbClr val="568C3B"/>
                </a:solidFill>
                <a:latin typeface="Consolas"/>
              </a:rPr>
              <a:t> </a:t>
            </a:r>
            <a:r>
              <a:rPr lang="fr-FR" sz="800" dirty="0" err="1">
                <a:solidFill>
                  <a:srgbClr val="568C3B"/>
                </a:solidFill>
                <a:latin typeface="Consolas"/>
              </a:rPr>
              <a:t>element</a:t>
            </a:r>
            <a:r>
              <a:rPr lang="fr-FR" sz="800" dirty="0">
                <a:solidFill>
                  <a:srgbClr val="568C3B"/>
                </a:solidFill>
                <a:latin typeface="Consolas"/>
              </a:rPr>
              <a:t> :</a:t>
            </a:r>
            <a:r>
              <a:rPr lang="fr-FR" sz="800" dirty="0">
                <a:solidFill>
                  <a:srgbClr val="7EA2B4"/>
                </a:solidFill>
                <a:latin typeface="Consolas"/>
              </a:rPr>
              <a:t>"</a:t>
            </a:r>
            <a:r>
              <a:rPr lang="fr-FR" sz="800" dirty="0">
                <a:solidFill>
                  <a:srgbClr val="EBF8FF"/>
                </a:solidFill>
                <a:latin typeface="Consolas"/>
              </a:rPr>
              <a:t> </a:t>
            </a:r>
            <a:r>
              <a:rPr lang="fr-FR" sz="800" dirty="0">
                <a:solidFill>
                  <a:srgbClr val="7EA2B4"/>
                </a:solidFill>
                <a:latin typeface="Consolas"/>
              </a:rPr>
              <a:t>+</a:t>
            </a:r>
            <a:r>
              <a:rPr lang="fr-FR" sz="800" dirty="0">
                <a:solidFill>
                  <a:srgbClr val="EBF8FF"/>
                </a:solidFill>
                <a:latin typeface="Consolas"/>
              </a:rPr>
              <a:t> </a:t>
            </a:r>
            <a:r>
              <a:rPr lang="fr-FR" sz="800" dirty="0" err="1">
                <a:solidFill>
                  <a:srgbClr val="D22D72"/>
                </a:solidFill>
                <a:latin typeface="Consolas"/>
              </a:rPr>
              <a:t>doc</a:t>
            </a:r>
            <a:r>
              <a:rPr lang="fr-FR" sz="800" dirty="0" err="1">
                <a:solidFill>
                  <a:srgbClr val="EBF8FF"/>
                </a:solidFill>
                <a:latin typeface="Consolas"/>
              </a:rPr>
              <a:t>.</a:t>
            </a:r>
            <a:r>
              <a:rPr lang="fr-FR" sz="800" dirty="0" err="1">
                <a:solidFill>
                  <a:srgbClr val="257FAD"/>
                </a:solidFill>
                <a:latin typeface="Consolas"/>
              </a:rPr>
              <a:t>getDocumentElement</a:t>
            </a:r>
            <a:r>
              <a:rPr lang="fr-FR" sz="800" dirty="0">
                <a:solidFill>
                  <a:srgbClr val="7EA2B4"/>
                </a:solidFill>
                <a:latin typeface="Consolas"/>
              </a:rPr>
              <a:t>()</a:t>
            </a:r>
            <a:r>
              <a:rPr lang="fr-FR" sz="800" dirty="0">
                <a:solidFill>
                  <a:srgbClr val="EBF8FF"/>
                </a:solidFill>
                <a:latin typeface="Consolas"/>
              </a:rPr>
              <a:t>.</a:t>
            </a:r>
            <a:r>
              <a:rPr lang="fr-FR" sz="800" dirty="0" err="1">
                <a:solidFill>
                  <a:srgbClr val="257FAD"/>
                </a:solidFill>
                <a:latin typeface="Consolas"/>
              </a:rPr>
              <a:t>getNodeName</a:t>
            </a:r>
            <a:r>
              <a:rPr lang="fr-FR" sz="800" dirty="0">
                <a:solidFill>
                  <a:srgbClr val="7EA2B4"/>
                </a:solidFill>
                <a:latin typeface="Consolas"/>
              </a:rPr>
              <a:t>())</a:t>
            </a:r>
            <a:r>
              <a:rPr lang="fr-FR" sz="800" dirty="0">
                <a:solidFill>
                  <a:srgbClr val="EBF8FF"/>
                </a:solidFill>
                <a:latin typeface="Consolas"/>
              </a:rPr>
              <a:t>;</a:t>
            </a:r>
            <a:endParaRPr lang="fr-FR" sz="800" dirty="0">
              <a:solidFill>
                <a:srgbClr val="7EA2B4"/>
              </a:solidFill>
              <a:latin typeface="Consolas"/>
            </a:endParaRPr>
          </a:p>
          <a:p>
            <a:pPr>
              <a:buNone/>
            </a:pPr>
            <a:r>
              <a:rPr lang="fr-FR" sz="800" dirty="0">
                <a:solidFill>
                  <a:srgbClr val="EBF8FF"/>
                </a:solidFill>
                <a:latin typeface="Consolas"/>
              </a:rPr>
              <a:t>            </a:t>
            </a:r>
            <a:endParaRPr lang="fr-FR" sz="800" dirty="0">
              <a:solidFill>
                <a:srgbClr val="7EA2B4"/>
              </a:solidFill>
              <a:latin typeface="Consolas"/>
            </a:endParaRPr>
          </a:p>
          <a:p>
            <a:pPr>
              <a:buNone/>
            </a:pPr>
            <a:r>
              <a:rPr lang="fr-FR" sz="800" dirty="0">
                <a:solidFill>
                  <a:srgbClr val="EBF8FF"/>
                </a:solidFill>
                <a:latin typeface="Consolas"/>
              </a:rPr>
              <a:t>    </a:t>
            </a:r>
            <a:r>
              <a:rPr lang="fr-FR" sz="800" dirty="0" err="1">
                <a:solidFill>
                  <a:srgbClr val="5D5DB1"/>
                </a:solidFill>
                <a:latin typeface="Consolas"/>
              </a:rPr>
              <a:t>NodeList</a:t>
            </a:r>
            <a:r>
              <a:rPr lang="fr-FR" sz="800" dirty="0">
                <a:solidFill>
                  <a:srgbClr val="EBF8FF"/>
                </a:solidFill>
                <a:latin typeface="Consolas"/>
              </a:rPr>
              <a:t> </a:t>
            </a:r>
            <a:r>
              <a:rPr lang="fr-FR" sz="800" dirty="0" err="1">
                <a:solidFill>
                  <a:srgbClr val="D22D72"/>
                </a:solidFill>
                <a:latin typeface="Consolas"/>
              </a:rPr>
              <a:t>nList</a:t>
            </a:r>
            <a:r>
              <a:rPr lang="fr-FR" sz="800" dirty="0">
                <a:solidFill>
                  <a:srgbClr val="EBF8FF"/>
                </a:solidFill>
                <a:latin typeface="Consolas"/>
              </a:rPr>
              <a:t> </a:t>
            </a:r>
            <a:r>
              <a:rPr lang="fr-FR" sz="800" dirty="0">
                <a:solidFill>
                  <a:srgbClr val="7EA2B4"/>
                </a:solidFill>
                <a:latin typeface="Consolas"/>
              </a:rPr>
              <a:t>=</a:t>
            </a:r>
            <a:r>
              <a:rPr lang="fr-FR" sz="800" dirty="0">
                <a:solidFill>
                  <a:srgbClr val="EBF8FF"/>
                </a:solidFill>
                <a:latin typeface="Consolas"/>
              </a:rPr>
              <a:t> </a:t>
            </a:r>
            <a:r>
              <a:rPr lang="fr-FR" sz="800" dirty="0" err="1">
                <a:solidFill>
                  <a:srgbClr val="D22D72"/>
                </a:solidFill>
                <a:latin typeface="Consolas"/>
              </a:rPr>
              <a:t>doc</a:t>
            </a:r>
            <a:r>
              <a:rPr lang="fr-FR" sz="800" dirty="0" err="1">
                <a:solidFill>
                  <a:srgbClr val="EBF8FF"/>
                </a:solidFill>
                <a:latin typeface="Consolas"/>
              </a:rPr>
              <a:t>.</a:t>
            </a:r>
            <a:r>
              <a:rPr lang="fr-FR" sz="800" dirty="0" err="1">
                <a:solidFill>
                  <a:srgbClr val="257FAD"/>
                </a:solidFill>
                <a:latin typeface="Consolas"/>
              </a:rPr>
              <a:t>getElementsByTagName</a:t>
            </a:r>
            <a:r>
              <a:rPr lang="fr-FR" sz="800" dirty="0">
                <a:solidFill>
                  <a:srgbClr val="7EA2B4"/>
                </a:solidFill>
                <a:latin typeface="Consolas"/>
              </a:rPr>
              <a:t>("</a:t>
            </a:r>
            <a:r>
              <a:rPr lang="fr-FR" sz="800" dirty="0">
                <a:solidFill>
                  <a:srgbClr val="568C3B"/>
                </a:solidFill>
                <a:latin typeface="Consolas"/>
              </a:rPr>
              <a:t>staff</a:t>
            </a:r>
            <a:r>
              <a:rPr lang="fr-FR" sz="800" dirty="0">
                <a:solidFill>
                  <a:srgbClr val="7EA2B4"/>
                </a:solidFill>
                <a:latin typeface="Consolas"/>
              </a:rPr>
              <a:t>")</a:t>
            </a:r>
            <a:r>
              <a:rPr lang="fr-FR" sz="800" dirty="0">
                <a:solidFill>
                  <a:srgbClr val="EBF8FF"/>
                </a:solidFill>
                <a:latin typeface="Consolas"/>
              </a:rPr>
              <a:t>;</a:t>
            </a:r>
            <a:endParaRPr lang="fr-FR" sz="800" dirty="0">
              <a:solidFill>
                <a:srgbClr val="7EA2B4"/>
              </a:solidFill>
              <a:latin typeface="Consolas"/>
            </a:endParaRPr>
          </a:p>
          <a:p>
            <a:pPr>
              <a:buNone/>
            </a:pPr>
            <a:r>
              <a:rPr lang="fr-FR" sz="800" dirty="0">
                <a:solidFill>
                  <a:srgbClr val="EBF8FF"/>
                </a:solidFill>
                <a:latin typeface="Consolas"/>
              </a:rPr>
              <a:t>            </a:t>
            </a:r>
            <a:endParaRPr lang="fr-FR" sz="800" dirty="0">
              <a:solidFill>
                <a:srgbClr val="7EA2B4"/>
              </a:solidFill>
              <a:latin typeface="Consolas"/>
            </a:endParaRPr>
          </a:p>
          <a:p>
            <a:pPr>
              <a:buNone/>
            </a:pPr>
            <a:r>
              <a:rPr lang="fr-FR" sz="800" dirty="0">
                <a:solidFill>
                  <a:srgbClr val="EBF8FF"/>
                </a:solidFill>
                <a:latin typeface="Consolas"/>
              </a:rPr>
              <a:t>    </a:t>
            </a:r>
            <a:r>
              <a:rPr lang="fr-FR" sz="800" dirty="0">
                <a:solidFill>
                  <a:srgbClr val="D22D72"/>
                </a:solidFill>
                <a:latin typeface="Consolas"/>
              </a:rPr>
              <a:t>System</a:t>
            </a:r>
            <a:r>
              <a:rPr lang="fr-FR" sz="800" dirty="0">
                <a:solidFill>
                  <a:srgbClr val="EBF8FF"/>
                </a:solidFill>
                <a:latin typeface="Consolas"/>
              </a:rPr>
              <a:t>.</a:t>
            </a:r>
            <a:r>
              <a:rPr lang="fr-FR" sz="800" dirty="0">
                <a:solidFill>
                  <a:srgbClr val="D22D72"/>
                </a:solidFill>
                <a:latin typeface="Consolas"/>
              </a:rPr>
              <a:t>out</a:t>
            </a:r>
            <a:r>
              <a:rPr lang="fr-FR" sz="800" dirty="0">
                <a:solidFill>
                  <a:srgbClr val="EBF8FF"/>
                </a:solidFill>
                <a:latin typeface="Consolas"/>
              </a:rPr>
              <a:t>.</a:t>
            </a:r>
            <a:r>
              <a:rPr lang="fr-FR" sz="800" dirty="0">
                <a:solidFill>
                  <a:srgbClr val="257FAD"/>
                </a:solidFill>
                <a:latin typeface="Consolas"/>
              </a:rPr>
              <a:t>println</a:t>
            </a:r>
            <a:r>
              <a:rPr lang="fr-FR" sz="800" dirty="0">
                <a:solidFill>
                  <a:srgbClr val="7EA2B4"/>
                </a:solidFill>
                <a:latin typeface="Consolas"/>
              </a:rPr>
              <a:t>("</a:t>
            </a:r>
            <a:r>
              <a:rPr lang="fr-FR" sz="800" dirty="0">
                <a:solidFill>
                  <a:srgbClr val="568C3B"/>
                </a:solidFill>
                <a:latin typeface="Consolas"/>
              </a:rPr>
              <a:t>----------------------------</a:t>
            </a:r>
            <a:r>
              <a:rPr lang="fr-FR" sz="800" dirty="0">
                <a:solidFill>
                  <a:srgbClr val="7EA2B4"/>
                </a:solidFill>
                <a:latin typeface="Consolas"/>
              </a:rPr>
              <a:t>")</a:t>
            </a:r>
            <a:r>
              <a:rPr lang="fr-FR" sz="800" dirty="0">
                <a:solidFill>
                  <a:srgbClr val="EBF8FF"/>
                </a:solidFill>
                <a:latin typeface="Consolas"/>
              </a:rPr>
              <a:t>;</a:t>
            </a:r>
            <a:endParaRPr lang="fr-FR" sz="800" dirty="0">
              <a:solidFill>
                <a:srgbClr val="7EA2B4"/>
              </a:solidFill>
              <a:latin typeface="Consolas"/>
            </a:endParaRPr>
          </a:p>
          <a:p>
            <a:pPr>
              <a:buNone/>
            </a:pPr>
            <a:br>
              <a:rPr lang="fr-FR" sz="800" dirty="0">
                <a:solidFill>
                  <a:srgbClr val="7EA2B4"/>
                </a:solidFill>
                <a:latin typeface="Consolas"/>
              </a:rPr>
            </a:br>
            <a:r>
              <a:rPr lang="fr-FR" sz="800" dirty="0">
                <a:solidFill>
                  <a:srgbClr val="EBF8FF"/>
                </a:solidFill>
                <a:latin typeface="Consolas"/>
              </a:rPr>
              <a:t>    </a:t>
            </a:r>
            <a:r>
              <a:rPr lang="fr-FR" sz="800" dirty="0">
                <a:solidFill>
                  <a:srgbClr val="5D5DB1"/>
                </a:solidFill>
                <a:latin typeface="Consolas"/>
              </a:rPr>
              <a:t>for</a:t>
            </a:r>
            <a:r>
              <a:rPr lang="fr-FR" sz="800" dirty="0">
                <a:solidFill>
                  <a:srgbClr val="EBF8FF"/>
                </a:solidFill>
                <a:latin typeface="Consolas"/>
              </a:rPr>
              <a:t> (</a:t>
            </a:r>
            <a:r>
              <a:rPr lang="fr-FR" sz="800" dirty="0" err="1">
                <a:solidFill>
                  <a:srgbClr val="5D5DB1"/>
                </a:solidFill>
                <a:latin typeface="Consolas"/>
              </a:rPr>
              <a:t>int</a:t>
            </a:r>
            <a:r>
              <a:rPr lang="fr-FR" sz="800" dirty="0">
                <a:solidFill>
                  <a:srgbClr val="EBF8FF"/>
                </a:solidFill>
                <a:latin typeface="Consolas"/>
              </a:rPr>
              <a:t> </a:t>
            </a:r>
            <a:r>
              <a:rPr lang="fr-FR" sz="800" dirty="0" err="1">
                <a:solidFill>
                  <a:srgbClr val="D22D72"/>
                </a:solidFill>
                <a:latin typeface="Consolas"/>
              </a:rPr>
              <a:t>temp</a:t>
            </a:r>
            <a:r>
              <a:rPr lang="fr-FR" sz="800" dirty="0">
                <a:solidFill>
                  <a:srgbClr val="EBF8FF"/>
                </a:solidFill>
                <a:latin typeface="Consolas"/>
              </a:rPr>
              <a:t> </a:t>
            </a:r>
            <a:r>
              <a:rPr lang="fr-FR" sz="800" dirty="0">
                <a:solidFill>
                  <a:srgbClr val="7EA2B4"/>
                </a:solidFill>
                <a:latin typeface="Consolas"/>
              </a:rPr>
              <a:t>=</a:t>
            </a:r>
            <a:r>
              <a:rPr lang="fr-FR" sz="800" dirty="0">
                <a:solidFill>
                  <a:srgbClr val="EBF8FF"/>
                </a:solidFill>
                <a:latin typeface="Consolas"/>
              </a:rPr>
              <a:t> </a:t>
            </a:r>
            <a:r>
              <a:rPr lang="fr-FR" sz="800" dirty="0">
                <a:solidFill>
                  <a:srgbClr val="935C25"/>
                </a:solidFill>
                <a:latin typeface="Consolas"/>
              </a:rPr>
              <a:t>0</a:t>
            </a:r>
            <a:r>
              <a:rPr lang="fr-FR" sz="800" dirty="0">
                <a:solidFill>
                  <a:srgbClr val="EBF8FF"/>
                </a:solidFill>
                <a:latin typeface="Consolas"/>
              </a:rPr>
              <a:t>; </a:t>
            </a:r>
            <a:r>
              <a:rPr lang="fr-FR" sz="800" dirty="0" err="1">
                <a:solidFill>
                  <a:srgbClr val="EBF8FF"/>
                </a:solidFill>
                <a:latin typeface="Consolas"/>
              </a:rPr>
              <a:t>temp</a:t>
            </a:r>
            <a:r>
              <a:rPr lang="fr-FR" sz="800" dirty="0">
                <a:solidFill>
                  <a:srgbClr val="EBF8FF"/>
                </a:solidFill>
                <a:latin typeface="Consolas"/>
              </a:rPr>
              <a:t> </a:t>
            </a:r>
            <a:r>
              <a:rPr lang="fr-FR" sz="800" dirty="0">
                <a:solidFill>
                  <a:srgbClr val="7EA2B4"/>
                </a:solidFill>
                <a:latin typeface="Consolas"/>
              </a:rPr>
              <a:t>&lt;</a:t>
            </a:r>
            <a:r>
              <a:rPr lang="fr-FR" sz="800" dirty="0">
                <a:solidFill>
                  <a:srgbClr val="EBF8FF"/>
                </a:solidFill>
                <a:latin typeface="Consolas"/>
              </a:rPr>
              <a:t> </a:t>
            </a:r>
            <a:r>
              <a:rPr lang="fr-FR" sz="800" dirty="0" err="1">
                <a:solidFill>
                  <a:srgbClr val="D22D72"/>
                </a:solidFill>
                <a:latin typeface="Consolas"/>
              </a:rPr>
              <a:t>nList</a:t>
            </a:r>
            <a:r>
              <a:rPr lang="fr-FR" sz="800" dirty="0" err="1">
                <a:solidFill>
                  <a:srgbClr val="EBF8FF"/>
                </a:solidFill>
                <a:latin typeface="Consolas"/>
              </a:rPr>
              <a:t>.</a:t>
            </a:r>
            <a:r>
              <a:rPr lang="fr-FR" sz="800" dirty="0" err="1">
                <a:solidFill>
                  <a:srgbClr val="257FAD"/>
                </a:solidFill>
                <a:latin typeface="Consolas"/>
              </a:rPr>
              <a:t>getLength</a:t>
            </a:r>
            <a:r>
              <a:rPr lang="fr-FR" sz="800" dirty="0">
                <a:solidFill>
                  <a:srgbClr val="7EA2B4"/>
                </a:solidFill>
                <a:latin typeface="Consolas"/>
              </a:rPr>
              <a:t>()</a:t>
            </a:r>
            <a:r>
              <a:rPr lang="fr-FR" sz="800" dirty="0">
                <a:solidFill>
                  <a:srgbClr val="EBF8FF"/>
                </a:solidFill>
                <a:latin typeface="Consolas"/>
              </a:rPr>
              <a:t>; </a:t>
            </a:r>
            <a:r>
              <a:rPr lang="fr-FR" sz="800" dirty="0" err="1">
                <a:solidFill>
                  <a:srgbClr val="EBF8FF"/>
                </a:solidFill>
                <a:latin typeface="Consolas"/>
              </a:rPr>
              <a:t>temp</a:t>
            </a:r>
            <a:r>
              <a:rPr lang="fr-FR" sz="800" dirty="0">
                <a:solidFill>
                  <a:srgbClr val="7EA2B4"/>
                </a:solidFill>
                <a:latin typeface="Consolas"/>
              </a:rPr>
              <a:t>++</a:t>
            </a:r>
            <a:r>
              <a:rPr lang="fr-FR" sz="800" dirty="0">
                <a:solidFill>
                  <a:srgbClr val="EBF8FF"/>
                </a:solidFill>
                <a:latin typeface="Consolas"/>
              </a:rPr>
              <a:t>) </a:t>
            </a:r>
            <a:r>
              <a:rPr lang="fr-FR" sz="800" dirty="0">
                <a:latin typeface="Consolas"/>
              </a:rPr>
              <a:t>{</a:t>
            </a:r>
          </a:p>
          <a:p>
            <a:pPr>
              <a:buNone/>
            </a:pPr>
            <a:br>
              <a:rPr lang="fr-FR" sz="800" dirty="0">
                <a:solidFill>
                  <a:srgbClr val="7EA2B4"/>
                </a:solidFill>
                <a:latin typeface="Consolas"/>
              </a:rPr>
            </a:br>
            <a:r>
              <a:rPr lang="fr-FR" sz="800" dirty="0">
                <a:solidFill>
                  <a:srgbClr val="EBF8FF"/>
                </a:solidFill>
                <a:latin typeface="Consolas"/>
              </a:rPr>
              <a:t>        </a:t>
            </a:r>
            <a:r>
              <a:rPr lang="fr-FR" sz="800" dirty="0" err="1">
                <a:solidFill>
                  <a:srgbClr val="5D5DB1"/>
                </a:solidFill>
                <a:latin typeface="Consolas"/>
              </a:rPr>
              <a:t>Node</a:t>
            </a:r>
            <a:r>
              <a:rPr lang="fr-FR" sz="800" dirty="0">
                <a:solidFill>
                  <a:srgbClr val="EBF8FF"/>
                </a:solidFill>
                <a:latin typeface="Consolas"/>
              </a:rPr>
              <a:t> </a:t>
            </a:r>
            <a:r>
              <a:rPr lang="fr-FR" sz="800" dirty="0" err="1">
                <a:solidFill>
                  <a:srgbClr val="D22D72"/>
                </a:solidFill>
                <a:latin typeface="Consolas"/>
              </a:rPr>
              <a:t>nNode</a:t>
            </a:r>
            <a:r>
              <a:rPr lang="fr-FR" sz="800" dirty="0">
                <a:solidFill>
                  <a:srgbClr val="EBF8FF"/>
                </a:solidFill>
                <a:latin typeface="Consolas"/>
              </a:rPr>
              <a:t> </a:t>
            </a:r>
            <a:r>
              <a:rPr lang="fr-FR" sz="800" dirty="0">
                <a:solidFill>
                  <a:srgbClr val="7EA2B4"/>
                </a:solidFill>
                <a:latin typeface="Consolas"/>
              </a:rPr>
              <a:t>=</a:t>
            </a:r>
            <a:r>
              <a:rPr lang="fr-FR" sz="800" dirty="0">
                <a:solidFill>
                  <a:srgbClr val="EBF8FF"/>
                </a:solidFill>
                <a:latin typeface="Consolas"/>
              </a:rPr>
              <a:t> </a:t>
            </a:r>
            <a:r>
              <a:rPr lang="fr-FR" sz="800" dirty="0" err="1">
                <a:solidFill>
                  <a:srgbClr val="D22D72"/>
                </a:solidFill>
                <a:latin typeface="Consolas"/>
              </a:rPr>
              <a:t>nList</a:t>
            </a:r>
            <a:r>
              <a:rPr lang="fr-FR" sz="800" dirty="0" err="1">
                <a:solidFill>
                  <a:srgbClr val="EBF8FF"/>
                </a:solidFill>
                <a:latin typeface="Consolas"/>
              </a:rPr>
              <a:t>.</a:t>
            </a:r>
            <a:r>
              <a:rPr lang="fr-FR" sz="800" dirty="0" err="1">
                <a:solidFill>
                  <a:srgbClr val="257FAD"/>
                </a:solidFill>
                <a:latin typeface="Consolas"/>
              </a:rPr>
              <a:t>item</a:t>
            </a:r>
            <a:r>
              <a:rPr lang="fr-FR" sz="800" dirty="0">
                <a:solidFill>
                  <a:srgbClr val="7EA2B4"/>
                </a:solidFill>
                <a:latin typeface="Consolas"/>
              </a:rPr>
              <a:t>(</a:t>
            </a:r>
            <a:r>
              <a:rPr lang="fr-FR" sz="800" dirty="0" err="1">
                <a:solidFill>
                  <a:srgbClr val="EBF8FF"/>
                </a:solidFill>
                <a:latin typeface="Consolas"/>
              </a:rPr>
              <a:t>temp</a:t>
            </a:r>
            <a:r>
              <a:rPr lang="fr-FR" sz="800" dirty="0">
                <a:solidFill>
                  <a:srgbClr val="7EA2B4"/>
                </a:solidFill>
                <a:latin typeface="Consolas"/>
              </a:rPr>
              <a:t>)</a:t>
            </a:r>
            <a:r>
              <a:rPr lang="fr-FR" sz="800" dirty="0">
                <a:solidFill>
                  <a:srgbClr val="EBF8FF"/>
                </a:solidFill>
                <a:latin typeface="Consolas"/>
              </a:rPr>
              <a:t>;</a:t>
            </a:r>
            <a:endParaRPr lang="fr-FR" sz="800" dirty="0">
              <a:solidFill>
                <a:srgbClr val="7EA2B4"/>
              </a:solidFill>
              <a:latin typeface="Consolas"/>
            </a:endParaRPr>
          </a:p>
          <a:p>
            <a:pPr>
              <a:buNone/>
            </a:pPr>
            <a:r>
              <a:rPr lang="fr-FR" sz="800" dirty="0">
                <a:solidFill>
                  <a:srgbClr val="EBF8FF"/>
                </a:solidFill>
                <a:latin typeface="Consolas"/>
              </a:rPr>
              <a:t>                </a:t>
            </a:r>
            <a:endParaRPr lang="fr-FR" sz="800" dirty="0">
              <a:solidFill>
                <a:srgbClr val="7EA2B4"/>
              </a:solidFill>
              <a:latin typeface="Consolas"/>
            </a:endParaRPr>
          </a:p>
          <a:p>
            <a:pPr>
              <a:buNone/>
            </a:pPr>
            <a:r>
              <a:rPr lang="fr-FR" sz="800" dirty="0">
                <a:solidFill>
                  <a:srgbClr val="EBF8FF"/>
                </a:solidFill>
                <a:latin typeface="Consolas"/>
              </a:rPr>
              <a:t>        </a:t>
            </a:r>
            <a:r>
              <a:rPr lang="fr-FR" sz="800" dirty="0">
                <a:solidFill>
                  <a:srgbClr val="D22D72"/>
                </a:solidFill>
                <a:latin typeface="Consolas"/>
              </a:rPr>
              <a:t>System</a:t>
            </a:r>
            <a:r>
              <a:rPr lang="fr-FR" sz="800" dirty="0">
                <a:solidFill>
                  <a:srgbClr val="EBF8FF"/>
                </a:solidFill>
                <a:latin typeface="Consolas"/>
              </a:rPr>
              <a:t>.</a:t>
            </a:r>
            <a:r>
              <a:rPr lang="fr-FR" sz="800" dirty="0">
                <a:solidFill>
                  <a:srgbClr val="D22D72"/>
                </a:solidFill>
                <a:latin typeface="Consolas"/>
              </a:rPr>
              <a:t>out</a:t>
            </a:r>
            <a:r>
              <a:rPr lang="fr-FR" sz="800" dirty="0">
                <a:solidFill>
                  <a:srgbClr val="EBF8FF"/>
                </a:solidFill>
                <a:latin typeface="Consolas"/>
              </a:rPr>
              <a:t>.</a:t>
            </a:r>
            <a:r>
              <a:rPr lang="fr-FR" sz="800" dirty="0">
                <a:solidFill>
                  <a:srgbClr val="257FAD"/>
                </a:solidFill>
                <a:latin typeface="Consolas"/>
              </a:rPr>
              <a:t>println</a:t>
            </a:r>
            <a:r>
              <a:rPr lang="fr-FR" sz="800" dirty="0">
                <a:solidFill>
                  <a:srgbClr val="7EA2B4"/>
                </a:solidFill>
                <a:latin typeface="Consolas"/>
              </a:rPr>
              <a:t>("</a:t>
            </a:r>
            <a:r>
              <a:rPr lang="fr-FR" sz="800" dirty="0">
                <a:solidFill>
                  <a:srgbClr val="2D8F6F"/>
                </a:solidFill>
                <a:latin typeface="Consolas"/>
              </a:rPr>
              <a:t>\</a:t>
            </a:r>
            <a:r>
              <a:rPr lang="fr-FR" sz="800" dirty="0" err="1">
                <a:solidFill>
                  <a:srgbClr val="2D8F6F"/>
                </a:solidFill>
                <a:latin typeface="Consolas"/>
              </a:rPr>
              <a:t>n</a:t>
            </a:r>
            <a:r>
              <a:rPr lang="fr-FR" sz="800" dirty="0" err="1">
                <a:solidFill>
                  <a:srgbClr val="568C3B"/>
                </a:solidFill>
                <a:latin typeface="Consolas"/>
              </a:rPr>
              <a:t>Current</a:t>
            </a:r>
            <a:r>
              <a:rPr lang="fr-FR" sz="800" dirty="0">
                <a:solidFill>
                  <a:srgbClr val="568C3B"/>
                </a:solidFill>
                <a:latin typeface="Consolas"/>
              </a:rPr>
              <a:t> </a:t>
            </a:r>
            <a:r>
              <a:rPr lang="fr-FR" sz="800" dirty="0" err="1">
                <a:solidFill>
                  <a:srgbClr val="568C3B"/>
                </a:solidFill>
                <a:latin typeface="Consolas"/>
              </a:rPr>
              <a:t>Element</a:t>
            </a:r>
            <a:r>
              <a:rPr lang="fr-FR" sz="800" dirty="0">
                <a:solidFill>
                  <a:srgbClr val="568C3B"/>
                </a:solidFill>
                <a:latin typeface="Consolas"/>
              </a:rPr>
              <a:t> :</a:t>
            </a:r>
            <a:r>
              <a:rPr lang="fr-FR" sz="800" dirty="0">
                <a:solidFill>
                  <a:srgbClr val="7EA2B4"/>
                </a:solidFill>
                <a:latin typeface="Consolas"/>
              </a:rPr>
              <a:t>"</a:t>
            </a:r>
            <a:r>
              <a:rPr lang="fr-FR" sz="800" dirty="0">
                <a:solidFill>
                  <a:srgbClr val="EBF8FF"/>
                </a:solidFill>
                <a:latin typeface="Consolas"/>
              </a:rPr>
              <a:t> </a:t>
            </a:r>
            <a:r>
              <a:rPr lang="fr-FR" sz="800" dirty="0">
                <a:solidFill>
                  <a:srgbClr val="7EA2B4"/>
                </a:solidFill>
                <a:latin typeface="Consolas"/>
              </a:rPr>
              <a:t>+</a:t>
            </a:r>
            <a:r>
              <a:rPr lang="fr-FR" sz="800" dirty="0">
                <a:solidFill>
                  <a:srgbClr val="EBF8FF"/>
                </a:solidFill>
                <a:latin typeface="Consolas"/>
              </a:rPr>
              <a:t> </a:t>
            </a:r>
            <a:r>
              <a:rPr lang="fr-FR" sz="800" dirty="0" err="1">
                <a:solidFill>
                  <a:srgbClr val="D22D72"/>
                </a:solidFill>
                <a:latin typeface="Consolas"/>
              </a:rPr>
              <a:t>nNode</a:t>
            </a:r>
            <a:r>
              <a:rPr lang="fr-FR" sz="800" dirty="0" err="1">
                <a:solidFill>
                  <a:srgbClr val="EBF8FF"/>
                </a:solidFill>
                <a:latin typeface="Consolas"/>
              </a:rPr>
              <a:t>.</a:t>
            </a:r>
            <a:r>
              <a:rPr lang="fr-FR" sz="800" dirty="0" err="1">
                <a:solidFill>
                  <a:srgbClr val="257FAD"/>
                </a:solidFill>
                <a:latin typeface="Consolas"/>
              </a:rPr>
              <a:t>getNodeName</a:t>
            </a:r>
            <a:r>
              <a:rPr lang="fr-FR" sz="800" dirty="0">
                <a:solidFill>
                  <a:srgbClr val="7EA2B4"/>
                </a:solidFill>
                <a:latin typeface="Consolas"/>
              </a:rPr>
              <a:t>())</a:t>
            </a:r>
            <a:r>
              <a:rPr lang="fr-FR" sz="800" dirty="0">
                <a:solidFill>
                  <a:srgbClr val="EBF8FF"/>
                </a:solidFill>
                <a:latin typeface="Consolas"/>
              </a:rPr>
              <a:t>;</a:t>
            </a:r>
            <a:endParaRPr lang="fr-FR" sz="800" dirty="0">
              <a:solidFill>
                <a:srgbClr val="7EA2B4"/>
              </a:solidFill>
              <a:latin typeface="Consolas"/>
            </a:endParaRPr>
          </a:p>
          <a:p>
            <a:pPr>
              <a:buNone/>
            </a:pPr>
            <a:r>
              <a:rPr lang="fr-FR" sz="800" dirty="0">
                <a:solidFill>
                  <a:srgbClr val="EBF8FF"/>
                </a:solidFill>
                <a:latin typeface="Consolas"/>
              </a:rPr>
              <a:t>                </a:t>
            </a:r>
            <a:endParaRPr lang="fr-FR" sz="800" dirty="0">
              <a:solidFill>
                <a:srgbClr val="7EA2B4"/>
              </a:solidFill>
              <a:latin typeface="Consolas"/>
            </a:endParaRPr>
          </a:p>
          <a:p>
            <a:pPr>
              <a:buNone/>
            </a:pPr>
            <a:r>
              <a:rPr lang="fr-FR" sz="800" dirty="0">
                <a:solidFill>
                  <a:srgbClr val="EBF8FF"/>
                </a:solidFill>
                <a:latin typeface="Consolas"/>
              </a:rPr>
              <a:t>        </a:t>
            </a:r>
            <a:r>
              <a:rPr lang="fr-FR" sz="800" dirty="0">
                <a:solidFill>
                  <a:srgbClr val="5D5DB1"/>
                </a:solidFill>
                <a:latin typeface="Consolas"/>
              </a:rPr>
              <a:t>if</a:t>
            </a:r>
            <a:r>
              <a:rPr lang="fr-FR" sz="800" dirty="0">
                <a:solidFill>
                  <a:srgbClr val="EBF8FF"/>
                </a:solidFill>
                <a:latin typeface="Consolas"/>
              </a:rPr>
              <a:t> (</a:t>
            </a:r>
            <a:r>
              <a:rPr lang="fr-FR" sz="800" dirty="0" err="1">
                <a:solidFill>
                  <a:srgbClr val="D22D72"/>
                </a:solidFill>
                <a:latin typeface="Consolas"/>
              </a:rPr>
              <a:t>nNode</a:t>
            </a:r>
            <a:r>
              <a:rPr lang="fr-FR" sz="800" dirty="0" err="1">
                <a:solidFill>
                  <a:srgbClr val="EBF8FF"/>
                </a:solidFill>
                <a:latin typeface="Consolas"/>
              </a:rPr>
              <a:t>.</a:t>
            </a:r>
            <a:r>
              <a:rPr lang="fr-FR" sz="800" dirty="0" err="1">
                <a:solidFill>
                  <a:srgbClr val="257FAD"/>
                </a:solidFill>
                <a:latin typeface="Consolas"/>
              </a:rPr>
              <a:t>getNodeType</a:t>
            </a:r>
            <a:r>
              <a:rPr lang="fr-FR" sz="800" dirty="0">
                <a:solidFill>
                  <a:srgbClr val="7EA2B4"/>
                </a:solidFill>
                <a:latin typeface="Consolas"/>
              </a:rPr>
              <a:t>()</a:t>
            </a:r>
            <a:r>
              <a:rPr lang="fr-FR" sz="800" dirty="0">
                <a:solidFill>
                  <a:srgbClr val="EBF8FF"/>
                </a:solidFill>
                <a:latin typeface="Consolas"/>
              </a:rPr>
              <a:t> </a:t>
            </a:r>
            <a:r>
              <a:rPr lang="fr-FR" sz="800" dirty="0">
                <a:solidFill>
                  <a:srgbClr val="7EA2B4"/>
                </a:solidFill>
                <a:latin typeface="Consolas"/>
              </a:rPr>
              <a:t>==</a:t>
            </a:r>
            <a:r>
              <a:rPr lang="fr-FR" sz="800" dirty="0">
                <a:solidFill>
                  <a:srgbClr val="EBF8FF"/>
                </a:solidFill>
                <a:latin typeface="Consolas"/>
              </a:rPr>
              <a:t> </a:t>
            </a:r>
            <a:r>
              <a:rPr lang="fr-FR" sz="800" dirty="0" err="1">
                <a:solidFill>
                  <a:srgbClr val="D22D72"/>
                </a:solidFill>
                <a:latin typeface="Consolas"/>
              </a:rPr>
              <a:t>Node</a:t>
            </a:r>
            <a:r>
              <a:rPr lang="fr-FR" sz="800" dirty="0" err="1">
                <a:solidFill>
                  <a:srgbClr val="EBF8FF"/>
                </a:solidFill>
                <a:latin typeface="Consolas"/>
              </a:rPr>
              <a:t>.</a:t>
            </a:r>
            <a:r>
              <a:rPr lang="fr-FR" sz="800" dirty="0" err="1">
                <a:solidFill>
                  <a:srgbClr val="D22D72"/>
                </a:solidFill>
                <a:latin typeface="Consolas"/>
              </a:rPr>
              <a:t>ELEMENT_NODE</a:t>
            </a:r>
            <a:r>
              <a:rPr lang="fr-FR" sz="800" dirty="0">
                <a:solidFill>
                  <a:srgbClr val="EBF8FF"/>
                </a:solidFill>
                <a:latin typeface="Consolas"/>
              </a:rPr>
              <a:t>) </a:t>
            </a:r>
            <a:r>
              <a:rPr lang="fr-FR" sz="800" dirty="0">
                <a:latin typeface="Consolas"/>
              </a:rPr>
              <a:t>{</a:t>
            </a:r>
          </a:p>
          <a:p>
            <a:pPr>
              <a:buNone/>
            </a:pPr>
            <a:br>
              <a:rPr lang="fr-FR" sz="800" dirty="0">
                <a:solidFill>
                  <a:srgbClr val="7EA2B4"/>
                </a:solidFill>
                <a:latin typeface="Consolas"/>
              </a:rPr>
            </a:br>
            <a:r>
              <a:rPr lang="fr-FR" sz="800" dirty="0">
                <a:solidFill>
                  <a:srgbClr val="EBF8FF"/>
                </a:solidFill>
                <a:latin typeface="Consolas"/>
              </a:rPr>
              <a:t>            </a:t>
            </a:r>
            <a:r>
              <a:rPr lang="fr-FR" sz="800" dirty="0" err="1">
                <a:solidFill>
                  <a:srgbClr val="5D5DB1"/>
                </a:solidFill>
                <a:latin typeface="Consolas"/>
              </a:rPr>
              <a:t>Element</a:t>
            </a:r>
            <a:r>
              <a:rPr lang="fr-FR" sz="800" dirty="0">
                <a:solidFill>
                  <a:srgbClr val="EBF8FF"/>
                </a:solidFill>
                <a:latin typeface="Consolas"/>
              </a:rPr>
              <a:t> </a:t>
            </a:r>
            <a:r>
              <a:rPr lang="fr-FR" sz="800" dirty="0" err="1">
                <a:solidFill>
                  <a:srgbClr val="D22D72"/>
                </a:solidFill>
                <a:latin typeface="Consolas"/>
              </a:rPr>
              <a:t>eElement</a:t>
            </a:r>
            <a:r>
              <a:rPr lang="fr-FR" sz="800" dirty="0">
                <a:solidFill>
                  <a:srgbClr val="EBF8FF"/>
                </a:solidFill>
                <a:latin typeface="Consolas"/>
              </a:rPr>
              <a:t> </a:t>
            </a:r>
            <a:r>
              <a:rPr lang="fr-FR" sz="800" dirty="0">
                <a:solidFill>
                  <a:srgbClr val="7EA2B4"/>
                </a:solidFill>
                <a:latin typeface="Consolas"/>
              </a:rPr>
              <a:t>=</a:t>
            </a:r>
            <a:r>
              <a:rPr lang="fr-FR" sz="800" dirty="0">
                <a:solidFill>
                  <a:srgbClr val="EBF8FF"/>
                </a:solidFill>
                <a:latin typeface="Consolas"/>
              </a:rPr>
              <a:t> (</a:t>
            </a:r>
            <a:r>
              <a:rPr lang="fr-FR" sz="800" dirty="0" err="1">
                <a:solidFill>
                  <a:srgbClr val="5D5DB1"/>
                </a:solidFill>
                <a:latin typeface="Consolas"/>
              </a:rPr>
              <a:t>Element</a:t>
            </a:r>
            <a:r>
              <a:rPr lang="fr-FR" sz="800" dirty="0">
                <a:solidFill>
                  <a:srgbClr val="EBF8FF"/>
                </a:solidFill>
                <a:latin typeface="Consolas"/>
              </a:rPr>
              <a:t>) </a:t>
            </a:r>
            <a:r>
              <a:rPr lang="fr-FR" sz="800" dirty="0" err="1">
                <a:solidFill>
                  <a:srgbClr val="EBF8FF"/>
                </a:solidFill>
                <a:latin typeface="Consolas"/>
              </a:rPr>
              <a:t>nNode</a:t>
            </a:r>
            <a:r>
              <a:rPr lang="fr-FR" sz="800" dirty="0">
                <a:solidFill>
                  <a:srgbClr val="EBF8FF"/>
                </a:solidFill>
                <a:latin typeface="Consolas"/>
              </a:rPr>
              <a:t>;</a:t>
            </a:r>
            <a:endParaRPr lang="fr-FR" sz="800" dirty="0">
              <a:solidFill>
                <a:srgbClr val="7EA2B4"/>
              </a:solidFill>
              <a:latin typeface="Consolas"/>
            </a:endParaRPr>
          </a:p>
          <a:p>
            <a:pPr>
              <a:buNone/>
            </a:pPr>
            <a:br>
              <a:rPr lang="fr-FR" sz="800" dirty="0">
                <a:solidFill>
                  <a:srgbClr val="7EA2B4"/>
                </a:solidFill>
                <a:latin typeface="Consolas"/>
              </a:rPr>
            </a:br>
            <a:r>
              <a:rPr lang="fr-FR" sz="800" dirty="0">
                <a:solidFill>
                  <a:srgbClr val="EBF8FF"/>
                </a:solidFill>
                <a:latin typeface="Consolas"/>
              </a:rPr>
              <a:t>            </a:t>
            </a:r>
            <a:r>
              <a:rPr lang="fr-FR" sz="800" dirty="0">
                <a:solidFill>
                  <a:srgbClr val="D22D72"/>
                </a:solidFill>
                <a:latin typeface="Consolas"/>
              </a:rPr>
              <a:t>System</a:t>
            </a:r>
            <a:r>
              <a:rPr lang="fr-FR" sz="800" dirty="0">
                <a:solidFill>
                  <a:srgbClr val="EBF8FF"/>
                </a:solidFill>
                <a:latin typeface="Consolas"/>
              </a:rPr>
              <a:t>.</a:t>
            </a:r>
            <a:r>
              <a:rPr lang="fr-FR" sz="800" dirty="0">
                <a:solidFill>
                  <a:srgbClr val="D22D72"/>
                </a:solidFill>
                <a:latin typeface="Consolas"/>
              </a:rPr>
              <a:t>out</a:t>
            </a:r>
            <a:r>
              <a:rPr lang="fr-FR" sz="800" dirty="0">
                <a:solidFill>
                  <a:srgbClr val="EBF8FF"/>
                </a:solidFill>
                <a:latin typeface="Consolas"/>
              </a:rPr>
              <a:t>.</a:t>
            </a:r>
            <a:r>
              <a:rPr lang="fr-FR" sz="800" dirty="0">
                <a:solidFill>
                  <a:srgbClr val="257FAD"/>
                </a:solidFill>
                <a:latin typeface="Consolas"/>
              </a:rPr>
              <a:t>println</a:t>
            </a:r>
            <a:r>
              <a:rPr lang="fr-FR" sz="800" dirty="0">
                <a:solidFill>
                  <a:srgbClr val="7EA2B4"/>
                </a:solidFill>
                <a:latin typeface="Consolas"/>
              </a:rPr>
              <a:t>("</a:t>
            </a:r>
            <a:r>
              <a:rPr lang="fr-FR" sz="800" dirty="0">
                <a:solidFill>
                  <a:srgbClr val="568C3B"/>
                </a:solidFill>
                <a:latin typeface="Consolas"/>
              </a:rPr>
              <a:t>Staff id : </a:t>
            </a:r>
            <a:r>
              <a:rPr lang="fr-FR" sz="800" dirty="0">
                <a:solidFill>
                  <a:srgbClr val="7EA2B4"/>
                </a:solidFill>
                <a:latin typeface="Consolas"/>
              </a:rPr>
              <a:t>"</a:t>
            </a:r>
            <a:r>
              <a:rPr lang="fr-FR" sz="800" dirty="0">
                <a:solidFill>
                  <a:srgbClr val="EBF8FF"/>
                </a:solidFill>
                <a:latin typeface="Consolas"/>
              </a:rPr>
              <a:t> </a:t>
            </a:r>
            <a:r>
              <a:rPr lang="fr-FR" sz="800" dirty="0">
                <a:solidFill>
                  <a:srgbClr val="7EA2B4"/>
                </a:solidFill>
                <a:latin typeface="Consolas"/>
              </a:rPr>
              <a:t>+</a:t>
            </a:r>
            <a:r>
              <a:rPr lang="fr-FR" sz="800" dirty="0">
                <a:solidFill>
                  <a:srgbClr val="EBF8FF"/>
                </a:solidFill>
                <a:latin typeface="Consolas"/>
              </a:rPr>
              <a:t> </a:t>
            </a:r>
            <a:r>
              <a:rPr lang="fr-FR" sz="800" dirty="0" err="1">
                <a:solidFill>
                  <a:srgbClr val="D22D72"/>
                </a:solidFill>
                <a:latin typeface="Consolas"/>
              </a:rPr>
              <a:t>eElement</a:t>
            </a:r>
            <a:r>
              <a:rPr lang="fr-FR" sz="800" dirty="0" err="1">
                <a:solidFill>
                  <a:srgbClr val="EBF8FF"/>
                </a:solidFill>
                <a:latin typeface="Consolas"/>
              </a:rPr>
              <a:t>.</a:t>
            </a:r>
            <a:r>
              <a:rPr lang="fr-FR" sz="800" dirty="0" err="1">
                <a:solidFill>
                  <a:srgbClr val="257FAD"/>
                </a:solidFill>
                <a:latin typeface="Consolas"/>
              </a:rPr>
              <a:t>getAttribute</a:t>
            </a:r>
            <a:r>
              <a:rPr lang="fr-FR" sz="800" dirty="0">
                <a:solidFill>
                  <a:srgbClr val="7EA2B4"/>
                </a:solidFill>
                <a:latin typeface="Consolas"/>
              </a:rPr>
              <a:t>("</a:t>
            </a:r>
            <a:r>
              <a:rPr lang="fr-FR" sz="800" dirty="0">
                <a:solidFill>
                  <a:srgbClr val="568C3B"/>
                </a:solidFill>
                <a:latin typeface="Consolas"/>
              </a:rPr>
              <a:t>id</a:t>
            </a:r>
            <a:r>
              <a:rPr lang="fr-FR" sz="800" dirty="0">
                <a:solidFill>
                  <a:srgbClr val="7EA2B4"/>
                </a:solidFill>
                <a:latin typeface="Consolas"/>
              </a:rPr>
              <a:t>"))</a:t>
            </a:r>
            <a:r>
              <a:rPr lang="fr-FR" sz="800" dirty="0">
                <a:solidFill>
                  <a:srgbClr val="EBF8FF"/>
                </a:solidFill>
                <a:latin typeface="Consolas"/>
              </a:rPr>
              <a:t>;</a:t>
            </a:r>
            <a:endParaRPr lang="fr-FR" sz="800" dirty="0">
              <a:solidFill>
                <a:srgbClr val="7EA2B4"/>
              </a:solidFill>
              <a:latin typeface="Consolas"/>
            </a:endParaRPr>
          </a:p>
          <a:p>
            <a:pPr>
              <a:buNone/>
            </a:pPr>
            <a:r>
              <a:rPr lang="fr-FR" sz="800" dirty="0">
                <a:solidFill>
                  <a:srgbClr val="EBF8FF"/>
                </a:solidFill>
                <a:latin typeface="Consolas"/>
              </a:rPr>
              <a:t>            </a:t>
            </a:r>
            <a:r>
              <a:rPr lang="fr-FR" sz="800" dirty="0">
                <a:solidFill>
                  <a:srgbClr val="D22D72"/>
                </a:solidFill>
                <a:latin typeface="Consolas"/>
              </a:rPr>
              <a:t>System</a:t>
            </a:r>
            <a:r>
              <a:rPr lang="fr-FR" sz="800" dirty="0">
                <a:solidFill>
                  <a:srgbClr val="EBF8FF"/>
                </a:solidFill>
                <a:latin typeface="Consolas"/>
              </a:rPr>
              <a:t>.</a:t>
            </a:r>
            <a:r>
              <a:rPr lang="fr-FR" sz="800" dirty="0">
                <a:solidFill>
                  <a:srgbClr val="D22D72"/>
                </a:solidFill>
                <a:latin typeface="Consolas"/>
              </a:rPr>
              <a:t>out</a:t>
            </a:r>
            <a:r>
              <a:rPr lang="fr-FR" sz="800" dirty="0">
                <a:solidFill>
                  <a:srgbClr val="EBF8FF"/>
                </a:solidFill>
                <a:latin typeface="Consolas"/>
              </a:rPr>
              <a:t>.</a:t>
            </a:r>
            <a:r>
              <a:rPr lang="fr-FR" sz="800" dirty="0">
                <a:solidFill>
                  <a:srgbClr val="257FAD"/>
                </a:solidFill>
                <a:latin typeface="Consolas"/>
              </a:rPr>
              <a:t>println</a:t>
            </a:r>
            <a:r>
              <a:rPr lang="fr-FR" sz="800" dirty="0">
                <a:solidFill>
                  <a:srgbClr val="7EA2B4"/>
                </a:solidFill>
                <a:latin typeface="Consolas"/>
              </a:rPr>
              <a:t>("</a:t>
            </a:r>
            <a:r>
              <a:rPr lang="fr-FR" sz="800" dirty="0">
                <a:solidFill>
                  <a:srgbClr val="568C3B"/>
                </a:solidFill>
                <a:latin typeface="Consolas"/>
              </a:rPr>
              <a:t>First Name : </a:t>
            </a:r>
            <a:r>
              <a:rPr lang="fr-FR" sz="800" dirty="0">
                <a:solidFill>
                  <a:srgbClr val="7EA2B4"/>
                </a:solidFill>
                <a:latin typeface="Consolas"/>
              </a:rPr>
              <a:t>"</a:t>
            </a:r>
            <a:r>
              <a:rPr lang="fr-FR" sz="800" dirty="0">
                <a:solidFill>
                  <a:srgbClr val="EBF8FF"/>
                </a:solidFill>
                <a:latin typeface="Consolas"/>
              </a:rPr>
              <a:t> </a:t>
            </a:r>
            <a:r>
              <a:rPr lang="fr-FR" sz="800" dirty="0">
                <a:solidFill>
                  <a:srgbClr val="7EA2B4"/>
                </a:solidFill>
                <a:latin typeface="Consolas"/>
              </a:rPr>
              <a:t>+</a:t>
            </a:r>
            <a:r>
              <a:rPr lang="fr-FR" sz="800" dirty="0">
                <a:solidFill>
                  <a:srgbClr val="EBF8FF"/>
                </a:solidFill>
                <a:latin typeface="Consolas"/>
              </a:rPr>
              <a:t> </a:t>
            </a:r>
            <a:r>
              <a:rPr lang="fr-FR" sz="800" dirty="0" err="1">
                <a:solidFill>
                  <a:srgbClr val="D22D72"/>
                </a:solidFill>
                <a:latin typeface="Consolas"/>
              </a:rPr>
              <a:t>eElement</a:t>
            </a:r>
            <a:r>
              <a:rPr lang="fr-FR" sz="800" dirty="0" err="1">
                <a:solidFill>
                  <a:srgbClr val="EBF8FF"/>
                </a:solidFill>
                <a:latin typeface="Consolas"/>
              </a:rPr>
              <a:t>.</a:t>
            </a:r>
            <a:r>
              <a:rPr lang="fr-FR" sz="800" dirty="0" err="1">
                <a:solidFill>
                  <a:srgbClr val="257FAD"/>
                </a:solidFill>
                <a:latin typeface="Consolas"/>
              </a:rPr>
              <a:t>getElementsByTagName</a:t>
            </a:r>
            <a:r>
              <a:rPr lang="fr-FR" sz="800" dirty="0">
                <a:solidFill>
                  <a:srgbClr val="7EA2B4"/>
                </a:solidFill>
                <a:latin typeface="Consolas"/>
              </a:rPr>
              <a:t>("</a:t>
            </a:r>
            <a:r>
              <a:rPr lang="fr-FR" sz="800" dirty="0" err="1">
                <a:solidFill>
                  <a:srgbClr val="568C3B"/>
                </a:solidFill>
                <a:latin typeface="Consolas"/>
              </a:rPr>
              <a:t>firstname</a:t>
            </a:r>
            <a:r>
              <a:rPr lang="fr-FR" sz="800" dirty="0">
                <a:solidFill>
                  <a:srgbClr val="7EA2B4"/>
                </a:solidFill>
                <a:latin typeface="Consolas"/>
              </a:rPr>
              <a:t>")</a:t>
            </a:r>
            <a:r>
              <a:rPr lang="fr-FR" sz="800" dirty="0">
                <a:solidFill>
                  <a:srgbClr val="EBF8FF"/>
                </a:solidFill>
                <a:latin typeface="Consolas"/>
              </a:rPr>
              <a:t>.</a:t>
            </a:r>
            <a:r>
              <a:rPr lang="fr-FR" sz="800" dirty="0">
                <a:solidFill>
                  <a:srgbClr val="257FAD"/>
                </a:solidFill>
                <a:latin typeface="Consolas"/>
              </a:rPr>
              <a:t>item</a:t>
            </a:r>
            <a:r>
              <a:rPr lang="fr-FR" sz="800" dirty="0">
                <a:solidFill>
                  <a:srgbClr val="7EA2B4"/>
                </a:solidFill>
                <a:latin typeface="Consolas"/>
              </a:rPr>
              <a:t>(</a:t>
            </a:r>
            <a:r>
              <a:rPr lang="fr-FR" sz="800" dirty="0">
                <a:solidFill>
                  <a:srgbClr val="935C25"/>
                </a:solidFill>
                <a:latin typeface="Consolas"/>
              </a:rPr>
              <a:t>0</a:t>
            </a:r>
            <a:r>
              <a:rPr lang="fr-FR" sz="800" dirty="0">
                <a:solidFill>
                  <a:srgbClr val="7EA2B4"/>
                </a:solidFill>
                <a:latin typeface="Consolas"/>
              </a:rPr>
              <a:t>)</a:t>
            </a:r>
            <a:r>
              <a:rPr lang="fr-FR" sz="800" dirty="0">
                <a:solidFill>
                  <a:srgbClr val="EBF8FF"/>
                </a:solidFill>
                <a:latin typeface="Consolas"/>
              </a:rPr>
              <a:t>.</a:t>
            </a:r>
            <a:r>
              <a:rPr lang="fr-FR" sz="800" dirty="0" err="1">
                <a:solidFill>
                  <a:srgbClr val="257FAD"/>
                </a:solidFill>
                <a:latin typeface="Consolas"/>
              </a:rPr>
              <a:t>getTextContent</a:t>
            </a:r>
            <a:r>
              <a:rPr lang="fr-FR" sz="800" dirty="0">
                <a:solidFill>
                  <a:srgbClr val="7EA2B4"/>
                </a:solidFill>
                <a:latin typeface="Consolas"/>
              </a:rPr>
              <a:t>())</a:t>
            </a:r>
            <a:r>
              <a:rPr lang="fr-FR" sz="800" dirty="0">
                <a:solidFill>
                  <a:srgbClr val="EBF8FF"/>
                </a:solidFill>
                <a:latin typeface="Consolas"/>
              </a:rPr>
              <a:t>;</a:t>
            </a:r>
            <a:endParaRPr lang="fr-FR" sz="800" dirty="0">
              <a:solidFill>
                <a:srgbClr val="7EA2B4"/>
              </a:solidFill>
              <a:latin typeface="Consolas"/>
            </a:endParaRPr>
          </a:p>
          <a:p>
            <a:pPr>
              <a:buNone/>
            </a:pPr>
            <a:r>
              <a:rPr lang="fr-FR" sz="800" dirty="0">
                <a:solidFill>
                  <a:srgbClr val="EBF8FF"/>
                </a:solidFill>
                <a:latin typeface="Consolas"/>
              </a:rPr>
              <a:t>            </a:t>
            </a:r>
            <a:r>
              <a:rPr lang="fr-FR" sz="800" dirty="0">
                <a:solidFill>
                  <a:srgbClr val="D22D72"/>
                </a:solidFill>
                <a:latin typeface="Consolas"/>
              </a:rPr>
              <a:t>System</a:t>
            </a:r>
            <a:r>
              <a:rPr lang="fr-FR" sz="800" dirty="0">
                <a:solidFill>
                  <a:srgbClr val="EBF8FF"/>
                </a:solidFill>
                <a:latin typeface="Consolas"/>
              </a:rPr>
              <a:t>.</a:t>
            </a:r>
            <a:r>
              <a:rPr lang="fr-FR" sz="800" dirty="0">
                <a:solidFill>
                  <a:srgbClr val="D22D72"/>
                </a:solidFill>
                <a:latin typeface="Consolas"/>
              </a:rPr>
              <a:t>out</a:t>
            </a:r>
            <a:r>
              <a:rPr lang="fr-FR" sz="800" dirty="0">
                <a:solidFill>
                  <a:srgbClr val="EBF8FF"/>
                </a:solidFill>
                <a:latin typeface="Consolas"/>
              </a:rPr>
              <a:t>.</a:t>
            </a:r>
            <a:r>
              <a:rPr lang="fr-FR" sz="800" dirty="0">
                <a:solidFill>
                  <a:srgbClr val="257FAD"/>
                </a:solidFill>
                <a:latin typeface="Consolas"/>
              </a:rPr>
              <a:t>println</a:t>
            </a:r>
            <a:r>
              <a:rPr lang="fr-FR" sz="800" dirty="0">
                <a:solidFill>
                  <a:srgbClr val="7EA2B4"/>
                </a:solidFill>
                <a:latin typeface="Consolas"/>
              </a:rPr>
              <a:t>("</a:t>
            </a:r>
            <a:r>
              <a:rPr lang="fr-FR" sz="800" dirty="0">
                <a:solidFill>
                  <a:srgbClr val="568C3B"/>
                </a:solidFill>
                <a:latin typeface="Consolas"/>
              </a:rPr>
              <a:t>Last Name : </a:t>
            </a:r>
            <a:r>
              <a:rPr lang="fr-FR" sz="800" dirty="0">
                <a:solidFill>
                  <a:srgbClr val="7EA2B4"/>
                </a:solidFill>
                <a:latin typeface="Consolas"/>
              </a:rPr>
              <a:t>"</a:t>
            </a:r>
            <a:r>
              <a:rPr lang="fr-FR" sz="800" dirty="0">
                <a:solidFill>
                  <a:srgbClr val="EBF8FF"/>
                </a:solidFill>
                <a:latin typeface="Consolas"/>
              </a:rPr>
              <a:t> </a:t>
            </a:r>
            <a:r>
              <a:rPr lang="fr-FR" sz="800" dirty="0">
                <a:solidFill>
                  <a:srgbClr val="7EA2B4"/>
                </a:solidFill>
                <a:latin typeface="Consolas"/>
              </a:rPr>
              <a:t>+</a:t>
            </a:r>
            <a:r>
              <a:rPr lang="fr-FR" sz="800" dirty="0">
                <a:solidFill>
                  <a:srgbClr val="EBF8FF"/>
                </a:solidFill>
                <a:latin typeface="Consolas"/>
              </a:rPr>
              <a:t> </a:t>
            </a:r>
            <a:r>
              <a:rPr lang="fr-FR" sz="800" dirty="0" err="1">
                <a:solidFill>
                  <a:srgbClr val="D22D72"/>
                </a:solidFill>
                <a:latin typeface="Consolas"/>
              </a:rPr>
              <a:t>eElement</a:t>
            </a:r>
            <a:r>
              <a:rPr lang="fr-FR" sz="800" dirty="0" err="1">
                <a:solidFill>
                  <a:srgbClr val="EBF8FF"/>
                </a:solidFill>
                <a:latin typeface="Consolas"/>
              </a:rPr>
              <a:t>.</a:t>
            </a:r>
            <a:r>
              <a:rPr lang="fr-FR" sz="800" dirty="0" err="1">
                <a:solidFill>
                  <a:srgbClr val="257FAD"/>
                </a:solidFill>
                <a:latin typeface="Consolas"/>
              </a:rPr>
              <a:t>getElementsByTagName</a:t>
            </a:r>
            <a:r>
              <a:rPr lang="fr-FR" sz="800" dirty="0">
                <a:solidFill>
                  <a:srgbClr val="7EA2B4"/>
                </a:solidFill>
                <a:latin typeface="Consolas"/>
              </a:rPr>
              <a:t>("</a:t>
            </a:r>
            <a:r>
              <a:rPr lang="fr-FR" sz="800" dirty="0" err="1">
                <a:solidFill>
                  <a:srgbClr val="568C3B"/>
                </a:solidFill>
                <a:latin typeface="Consolas"/>
              </a:rPr>
              <a:t>lastname</a:t>
            </a:r>
            <a:r>
              <a:rPr lang="fr-FR" sz="800" dirty="0">
                <a:solidFill>
                  <a:srgbClr val="7EA2B4"/>
                </a:solidFill>
                <a:latin typeface="Consolas"/>
              </a:rPr>
              <a:t>")</a:t>
            </a:r>
            <a:r>
              <a:rPr lang="fr-FR" sz="800" dirty="0">
                <a:solidFill>
                  <a:srgbClr val="EBF8FF"/>
                </a:solidFill>
                <a:latin typeface="Consolas"/>
              </a:rPr>
              <a:t>.</a:t>
            </a:r>
            <a:r>
              <a:rPr lang="fr-FR" sz="800" dirty="0">
                <a:solidFill>
                  <a:srgbClr val="257FAD"/>
                </a:solidFill>
                <a:latin typeface="Consolas"/>
              </a:rPr>
              <a:t>item</a:t>
            </a:r>
            <a:r>
              <a:rPr lang="fr-FR" sz="800" dirty="0">
                <a:solidFill>
                  <a:srgbClr val="7EA2B4"/>
                </a:solidFill>
                <a:latin typeface="Consolas"/>
              </a:rPr>
              <a:t>(</a:t>
            </a:r>
            <a:r>
              <a:rPr lang="fr-FR" sz="800" dirty="0">
                <a:solidFill>
                  <a:srgbClr val="935C25"/>
                </a:solidFill>
                <a:latin typeface="Consolas"/>
              </a:rPr>
              <a:t>0</a:t>
            </a:r>
            <a:r>
              <a:rPr lang="fr-FR" sz="800" dirty="0">
                <a:solidFill>
                  <a:srgbClr val="7EA2B4"/>
                </a:solidFill>
                <a:latin typeface="Consolas"/>
              </a:rPr>
              <a:t>)</a:t>
            </a:r>
            <a:r>
              <a:rPr lang="fr-FR" sz="800" dirty="0">
                <a:solidFill>
                  <a:srgbClr val="EBF8FF"/>
                </a:solidFill>
                <a:latin typeface="Consolas"/>
              </a:rPr>
              <a:t>.</a:t>
            </a:r>
            <a:r>
              <a:rPr lang="fr-FR" sz="800" dirty="0" err="1">
                <a:solidFill>
                  <a:srgbClr val="257FAD"/>
                </a:solidFill>
                <a:latin typeface="Consolas"/>
              </a:rPr>
              <a:t>getTextContent</a:t>
            </a:r>
            <a:r>
              <a:rPr lang="fr-FR" sz="800" dirty="0">
                <a:solidFill>
                  <a:srgbClr val="7EA2B4"/>
                </a:solidFill>
                <a:latin typeface="Consolas"/>
              </a:rPr>
              <a:t>())</a:t>
            </a:r>
            <a:r>
              <a:rPr lang="fr-FR" sz="800" dirty="0">
                <a:solidFill>
                  <a:srgbClr val="EBF8FF"/>
                </a:solidFill>
                <a:latin typeface="Consolas"/>
              </a:rPr>
              <a:t>;</a:t>
            </a:r>
            <a:endParaRPr lang="fr-FR" sz="800" dirty="0">
              <a:solidFill>
                <a:srgbClr val="7EA2B4"/>
              </a:solidFill>
              <a:latin typeface="Consolas"/>
            </a:endParaRPr>
          </a:p>
          <a:p>
            <a:pPr>
              <a:buNone/>
            </a:pPr>
            <a:r>
              <a:rPr lang="fr-FR" sz="800" dirty="0">
                <a:solidFill>
                  <a:srgbClr val="EBF8FF"/>
                </a:solidFill>
                <a:latin typeface="Consolas"/>
              </a:rPr>
              <a:t>            </a:t>
            </a:r>
            <a:r>
              <a:rPr lang="fr-FR" sz="800" dirty="0">
                <a:solidFill>
                  <a:srgbClr val="D22D72"/>
                </a:solidFill>
                <a:latin typeface="Consolas"/>
              </a:rPr>
              <a:t>System</a:t>
            </a:r>
            <a:r>
              <a:rPr lang="fr-FR" sz="800" dirty="0">
                <a:solidFill>
                  <a:srgbClr val="EBF8FF"/>
                </a:solidFill>
                <a:latin typeface="Consolas"/>
              </a:rPr>
              <a:t>.</a:t>
            </a:r>
            <a:r>
              <a:rPr lang="fr-FR" sz="800" dirty="0">
                <a:solidFill>
                  <a:srgbClr val="D22D72"/>
                </a:solidFill>
                <a:latin typeface="Consolas"/>
              </a:rPr>
              <a:t>out</a:t>
            </a:r>
            <a:r>
              <a:rPr lang="fr-FR" sz="800" dirty="0">
                <a:solidFill>
                  <a:srgbClr val="EBF8FF"/>
                </a:solidFill>
                <a:latin typeface="Consolas"/>
              </a:rPr>
              <a:t>.</a:t>
            </a:r>
            <a:r>
              <a:rPr lang="fr-FR" sz="800" dirty="0">
                <a:solidFill>
                  <a:srgbClr val="257FAD"/>
                </a:solidFill>
                <a:latin typeface="Consolas"/>
              </a:rPr>
              <a:t>println</a:t>
            </a:r>
            <a:r>
              <a:rPr lang="fr-FR" sz="800" dirty="0">
                <a:solidFill>
                  <a:srgbClr val="7EA2B4"/>
                </a:solidFill>
                <a:latin typeface="Consolas"/>
              </a:rPr>
              <a:t>("</a:t>
            </a:r>
            <a:r>
              <a:rPr lang="fr-FR" sz="800" dirty="0">
                <a:solidFill>
                  <a:srgbClr val="568C3B"/>
                </a:solidFill>
                <a:latin typeface="Consolas"/>
              </a:rPr>
              <a:t>Nick Name : </a:t>
            </a:r>
            <a:r>
              <a:rPr lang="fr-FR" sz="800" dirty="0">
                <a:solidFill>
                  <a:srgbClr val="7EA2B4"/>
                </a:solidFill>
                <a:latin typeface="Consolas"/>
              </a:rPr>
              <a:t>"</a:t>
            </a:r>
            <a:r>
              <a:rPr lang="fr-FR" sz="800" dirty="0">
                <a:solidFill>
                  <a:srgbClr val="EBF8FF"/>
                </a:solidFill>
                <a:latin typeface="Consolas"/>
              </a:rPr>
              <a:t> </a:t>
            </a:r>
            <a:r>
              <a:rPr lang="fr-FR" sz="800" dirty="0">
                <a:solidFill>
                  <a:srgbClr val="7EA2B4"/>
                </a:solidFill>
                <a:latin typeface="Consolas"/>
              </a:rPr>
              <a:t>+</a:t>
            </a:r>
            <a:r>
              <a:rPr lang="fr-FR" sz="800" dirty="0">
                <a:solidFill>
                  <a:srgbClr val="EBF8FF"/>
                </a:solidFill>
                <a:latin typeface="Consolas"/>
              </a:rPr>
              <a:t> </a:t>
            </a:r>
            <a:r>
              <a:rPr lang="fr-FR" sz="800" dirty="0" err="1">
                <a:solidFill>
                  <a:srgbClr val="D22D72"/>
                </a:solidFill>
                <a:latin typeface="Consolas"/>
              </a:rPr>
              <a:t>eElement</a:t>
            </a:r>
            <a:r>
              <a:rPr lang="fr-FR" sz="800" dirty="0" err="1">
                <a:solidFill>
                  <a:srgbClr val="EBF8FF"/>
                </a:solidFill>
                <a:latin typeface="Consolas"/>
              </a:rPr>
              <a:t>.</a:t>
            </a:r>
            <a:r>
              <a:rPr lang="fr-FR" sz="800" dirty="0" err="1">
                <a:solidFill>
                  <a:srgbClr val="257FAD"/>
                </a:solidFill>
                <a:latin typeface="Consolas"/>
              </a:rPr>
              <a:t>getElementsByTagName</a:t>
            </a:r>
            <a:r>
              <a:rPr lang="fr-FR" sz="800" dirty="0">
                <a:solidFill>
                  <a:srgbClr val="7EA2B4"/>
                </a:solidFill>
                <a:latin typeface="Consolas"/>
              </a:rPr>
              <a:t>("</a:t>
            </a:r>
            <a:r>
              <a:rPr lang="fr-FR" sz="800" dirty="0" err="1">
                <a:solidFill>
                  <a:srgbClr val="568C3B"/>
                </a:solidFill>
                <a:latin typeface="Consolas"/>
              </a:rPr>
              <a:t>nickname</a:t>
            </a:r>
            <a:r>
              <a:rPr lang="fr-FR" sz="800" dirty="0">
                <a:solidFill>
                  <a:srgbClr val="7EA2B4"/>
                </a:solidFill>
                <a:latin typeface="Consolas"/>
              </a:rPr>
              <a:t>")</a:t>
            </a:r>
            <a:r>
              <a:rPr lang="fr-FR" sz="800" dirty="0">
                <a:solidFill>
                  <a:srgbClr val="EBF8FF"/>
                </a:solidFill>
                <a:latin typeface="Consolas"/>
              </a:rPr>
              <a:t>.</a:t>
            </a:r>
            <a:r>
              <a:rPr lang="fr-FR" sz="800" dirty="0">
                <a:solidFill>
                  <a:srgbClr val="257FAD"/>
                </a:solidFill>
                <a:latin typeface="Consolas"/>
              </a:rPr>
              <a:t>item</a:t>
            </a:r>
            <a:r>
              <a:rPr lang="fr-FR" sz="800" dirty="0">
                <a:solidFill>
                  <a:srgbClr val="7EA2B4"/>
                </a:solidFill>
                <a:latin typeface="Consolas"/>
              </a:rPr>
              <a:t>(</a:t>
            </a:r>
            <a:r>
              <a:rPr lang="fr-FR" sz="800" dirty="0">
                <a:solidFill>
                  <a:srgbClr val="935C25"/>
                </a:solidFill>
                <a:latin typeface="Consolas"/>
              </a:rPr>
              <a:t>0</a:t>
            </a:r>
            <a:r>
              <a:rPr lang="fr-FR" sz="800" dirty="0">
                <a:solidFill>
                  <a:srgbClr val="7EA2B4"/>
                </a:solidFill>
                <a:latin typeface="Consolas"/>
              </a:rPr>
              <a:t>)</a:t>
            </a:r>
            <a:r>
              <a:rPr lang="fr-FR" sz="800" dirty="0">
                <a:solidFill>
                  <a:srgbClr val="EBF8FF"/>
                </a:solidFill>
                <a:latin typeface="Consolas"/>
              </a:rPr>
              <a:t>.</a:t>
            </a:r>
            <a:r>
              <a:rPr lang="fr-FR" sz="800" dirty="0" err="1">
                <a:solidFill>
                  <a:srgbClr val="257FAD"/>
                </a:solidFill>
                <a:latin typeface="Consolas"/>
              </a:rPr>
              <a:t>getTextContent</a:t>
            </a:r>
            <a:r>
              <a:rPr lang="fr-FR" sz="800" dirty="0">
                <a:solidFill>
                  <a:srgbClr val="7EA2B4"/>
                </a:solidFill>
                <a:latin typeface="Consolas"/>
              </a:rPr>
              <a:t>())</a:t>
            </a:r>
            <a:r>
              <a:rPr lang="fr-FR" sz="800" dirty="0">
                <a:solidFill>
                  <a:srgbClr val="EBF8FF"/>
                </a:solidFill>
                <a:latin typeface="Consolas"/>
              </a:rPr>
              <a:t>;</a:t>
            </a:r>
            <a:endParaRPr lang="fr-FR" sz="800" dirty="0">
              <a:solidFill>
                <a:srgbClr val="7EA2B4"/>
              </a:solidFill>
              <a:latin typeface="Consolas"/>
            </a:endParaRPr>
          </a:p>
          <a:p>
            <a:pPr>
              <a:buNone/>
            </a:pPr>
            <a:r>
              <a:rPr lang="fr-FR" sz="800" dirty="0">
                <a:solidFill>
                  <a:srgbClr val="EBF8FF"/>
                </a:solidFill>
                <a:latin typeface="Consolas"/>
              </a:rPr>
              <a:t>            </a:t>
            </a:r>
            <a:r>
              <a:rPr lang="fr-FR" sz="800" dirty="0">
                <a:solidFill>
                  <a:srgbClr val="D22D72"/>
                </a:solidFill>
                <a:latin typeface="Consolas"/>
              </a:rPr>
              <a:t>System</a:t>
            </a:r>
            <a:r>
              <a:rPr lang="fr-FR" sz="800" dirty="0">
                <a:solidFill>
                  <a:srgbClr val="EBF8FF"/>
                </a:solidFill>
                <a:latin typeface="Consolas"/>
              </a:rPr>
              <a:t>.</a:t>
            </a:r>
            <a:r>
              <a:rPr lang="fr-FR" sz="800" dirty="0">
                <a:solidFill>
                  <a:srgbClr val="D22D72"/>
                </a:solidFill>
                <a:latin typeface="Consolas"/>
              </a:rPr>
              <a:t>out</a:t>
            </a:r>
            <a:r>
              <a:rPr lang="fr-FR" sz="800" dirty="0">
                <a:solidFill>
                  <a:srgbClr val="EBF8FF"/>
                </a:solidFill>
                <a:latin typeface="Consolas"/>
              </a:rPr>
              <a:t>.</a:t>
            </a:r>
            <a:r>
              <a:rPr lang="fr-FR" sz="800" dirty="0">
                <a:solidFill>
                  <a:srgbClr val="257FAD"/>
                </a:solidFill>
                <a:latin typeface="Consolas"/>
              </a:rPr>
              <a:t>println</a:t>
            </a:r>
            <a:r>
              <a:rPr lang="fr-FR" sz="800" dirty="0">
                <a:solidFill>
                  <a:srgbClr val="7EA2B4"/>
                </a:solidFill>
                <a:latin typeface="Consolas"/>
              </a:rPr>
              <a:t>("</a:t>
            </a:r>
            <a:r>
              <a:rPr lang="fr-FR" sz="800" dirty="0" err="1">
                <a:solidFill>
                  <a:srgbClr val="568C3B"/>
                </a:solidFill>
                <a:latin typeface="Consolas"/>
              </a:rPr>
              <a:t>Salary</a:t>
            </a:r>
            <a:r>
              <a:rPr lang="fr-FR" sz="800" dirty="0">
                <a:solidFill>
                  <a:srgbClr val="568C3B"/>
                </a:solidFill>
                <a:latin typeface="Consolas"/>
              </a:rPr>
              <a:t> : </a:t>
            </a:r>
            <a:r>
              <a:rPr lang="fr-FR" sz="800" dirty="0">
                <a:solidFill>
                  <a:srgbClr val="7EA2B4"/>
                </a:solidFill>
                <a:latin typeface="Consolas"/>
              </a:rPr>
              <a:t>"</a:t>
            </a:r>
            <a:r>
              <a:rPr lang="fr-FR" sz="800" dirty="0">
                <a:solidFill>
                  <a:srgbClr val="EBF8FF"/>
                </a:solidFill>
                <a:latin typeface="Consolas"/>
              </a:rPr>
              <a:t> </a:t>
            </a:r>
            <a:r>
              <a:rPr lang="fr-FR" sz="800" dirty="0">
                <a:solidFill>
                  <a:srgbClr val="7EA2B4"/>
                </a:solidFill>
                <a:latin typeface="Consolas"/>
              </a:rPr>
              <a:t>+</a:t>
            </a:r>
            <a:r>
              <a:rPr lang="fr-FR" sz="800" dirty="0">
                <a:solidFill>
                  <a:srgbClr val="EBF8FF"/>
                </a:solidFill>
                <a:latin typeface="Consolas"/>
              </a:rPr>
              <a:t> </a:t>
            </a:r>
            <a:r>
              <a:rPr lang="fr-FR" sz="800" dirty="0" err="1">
                <a:solidFill>
                  <a:srgbClr val="D22D72"/>
                </a:solidFill>
                <a:latin typeface="Consolas"/>
              </a:rPr>
              <a:t>eElement</a:t>
            </a:r>
            <a:r>
              <a:rPr lang="fr-FR" sz="800" dirty="0" err="1">
                <a:solidFill>
                  <a:srgbClr val="EBF8FF"/>
                </a:solidFill>
                <a:latin typeface="Consolas"/>
              </a:rPr>
              <a:t>.</a:t>
            </a:r>
            <a:r>
              <a:rPr lang="fr-FR" sz="800" dirty="0" err="1">
                <a:solidFill>
                  <a:srgbClr val="257FAD"/>
                </a:solidFill>
                <a:latin typeface="Consolas"/>
              </a:rPr>
              <a:t>getElementsByTagName</a:t>
            </a:r>
            <a:r>
              <a:rPr lang="fr-FR" sz="800" dirty="0">
                <a:solidFill>
                  <a:srgbClr val="7EA2B4"/>
                </a:solidFill>
                <a:latin typeface="Consolas"/>
              </a:rPr>
              <a:t>("</a:t>
            </a:r>
            <a:r>
              <a:rPr lang="fr-FR" sz="800" dirty="0" err="1">
                <a:solidFill>
                  <a:srgbClr val="568C3B"/>
                </a:solidFill>
                <a:latin typeface="Consolas"/>
              </a:rPr>
              <a:t>salary</a:t>
            </a:r>
            <a:r>
              <a:rPr lang="fr-FR" sz="800" dirty="0">
                <a:solidFill>
                  <a:srgbClr val="7EA2B4"/>
                </a:solidFill>
                <a:latin typeface="Consolas"/>
              </a:rPr>
              <a:t>")</a:t>
            </a:r>
            <a:r>
              <a:rPr lang="fr-FR" sz="800" dirty="0">
                <a:solidFill>
                  <a:srgbClr val="EBF8FF"/>
                </a:solidFill>
                <a:latin typeface="Consolas"/>
              </a:rPr>
              <a:t>.</a:t>
            </a:r>
            <a:r>
              <a:rPr lang="fr-FR" sz="800" dirty="0">
                <a:solidFill>
                  <a:srgbClr val="257FAD"/>
                </a:solidFill>
                <a:latin typeface="Consolas"/>
              </a:rPr>
              <a:t>item</a:t>
            </a:r>
            <a:r>
              <a:rPr lang="fr-FR" sz="800" dirty="0">
                <a:solidFill>
                  <a:srgbClr val="7EA2B4"/>
                </a:solidFill>
                <a:latin typeface="Consolas"/>
              </a:rPr>
              <a:t>(</a:t>
            </a:r>
            <a:r>
              <a:rPr lang="fr-FR" sz="800" dirty="0">
                <a:solidFill>
                  <a:srgbClr val="935C25"/>
                </a:solidFill>
                <a:latin typeface="Consolas"/>
              </a:rPr>
              <a:t>0</a:t>
            </a:r>
            <a:r>
              <a:rPr lang="fr-FR" sz="800" dirty="0">
                <a:solidFill>
                  <a:srgbClr val="7EA2B4"/>
                </a:solidFill>
                <a:latin typeface="Consolas"/>
              </a:rPr>
              <a:t>)</a:t>
            </a:r>
            <a:r>
              <a:rPr lang="fr-FR" sz="800" dirty="0">
                <a:solidFill>
                  <a:srgbClr val="EBF8FF"/>
                </a:solidFill>
                <a:latin typeface="Consolas"/>
              </a:rPr>
              <a:t>.</a:t>
            </a:r>
            <a:r>
              <a:rPr lang="fr-FR" sz="800" dirty="0" err="1">
                <a:solidFill>
                  <a:srgbClr val="257FAD"/>
                </a:solidFill>
                <a:latin typeface="Consolas"/>
              </a:rPr>
              <a:t>getTextContent</a:t>
            </a:r>
            <a:r>
              <a:rPr lang="fr-FR" sz="800" dirty="0">
                <a:solidFill>
                  <a:srgbClr val="7EA2B4"/>
                </a:solidFill>
                <a:latin typeface="Consolas"/>
              </a:rPr>
              <a:t>())</a:t>
            </a:r>
            <a:r>
              <a:rPr lang="fr-FR" sz="800" dirty="0">
                <a:solidFill>
                  <a:srgbClr val="EBF8FF"/>
                </a:solidFill>
                <a:latin typeface="Consolas"/>
              </a:rPr>
              <a:t>;</a:t>
            </a:r>
            <a:endParaRPr lang="fr-FR" sz="800" dirty="0">
              <a:solidFill>
                <a:srgbClr val="7EA2B4"/>
              </a:solidFill>
              <a:latin typeface="Consolas"/>
            </a:endParaRPr>
          </a:p>
          <a:p>
            <a:pPr>
              <a:buNone/>
            </a:pPr>
            <a:br>
              <a:rPr lang="fr-FR" sz="800" dirty="0">
                <a:solidFill>
                  <a:srgbClr val="7EA2B4"/>
                </a:solidFill>
                <a:latin typeface="Consolas"/>
              </a:rPr>
            </a:br>
            <a:r>
              <a:rPr lang="fr-FR" sz="800" dirty="0">
                <a:solidFill>
                  <a:srgbClr val="EBF8FF"/>
                </a:solidFill>
                <a:latin typeface="Consolas"/>
              </a:rPr>
              <a:t>        </a:t>
            </a:r>
            <a:r>
              <a:rPr lang="fr-FR" sz="800" dirty="0">
                <a:latin typeface="Consolas"/>
              </a:rPr>
              <a:t>}</a:t>
            </a:r>
          </a:p>
          <a:p>
            <a:pPr>
              <a:buNone/>
            </a:pPr>
            <a:r>
              <a:rPr lang="fr-FR" sz="800" dirty="0">
                <a:solidFill>
                  <a:srgbClr val="EBF8FF"/>
                </a:solidFill>
                <a:latin typeface="Consolas"/>
              </a:rPr>
              <a:t>    </a:t>
            </a:r>
            <a:r>
              <a:rPr lang="fr-FR" sz="800" dirty="0">
                <a:latin typeface="Consolas"/>
              </a:rPr>
              <a:t>}</a:t>
            </a:r>
          </a:p>
          <a:p>
            <a:pPr>
              <a:buNone/>
            </a:pPr>
            <a:r>
              <a:rPr lang="fr-FR" sz="800" dirty="0">
                <a:latin typeface="Consolas"/>
              </a:rPr>
              <a:t>}</a:t>
            </a:r>
            <a:r>
              <a:rPr lang="fr-FR" sz="800" dirty="0">
                <a:solidFill>
                  <a:srgbClr val="EBF8FF"/>
                </a:solidFill>
                <a:latin typeface="Consolas"/>
              </a:rPr>
              <a:t> </a:t>
            </a:r>
            <a:r>
              <a:rPr lang="fr-FR" sz="800" dirty="0">
                <a:solidFill>
                  <a:srgbClr val="5D5DB1"/>
                </a:solidFill>
                <a:latin typeface="Consolas"/>
              </a:rPr>
              <a:t>catch</a:t>
            </a:r>
            <a:r>
              <a:rPr lang="fr-FR" sz="800" dirty="0">
                <a:solidFill>
                  <a:srgbClr val="EBF8FF"/>
                </a:solidFill>
                <a:latin typeface="Consolas"/>
              </a:rPr>
              <a:t> </a:t>
            </a:r>
            <a:r>
              <a:rPr lang="fr-FR" sz="800" dirty="0">
                <a:solidFill>
                  <a:srgbClr val="7EA2B4"/>
                </a:solidFill>
                <a:latin typeface="Consolas"/>
              </a:rPr>
              <a:t>(</a:t>
            </a:r>
            <a:r>
              <a:rPr lang="fr-FR" sz="800" dirty="0">
                <a:solidFill>
                  <a:srgbClr val="5D5DB1"/>
                </a:solidFill>
                <a:latin typeface="Consolas"/>
              </a:rPr>
              <a:t>Exception</a:t>
            </a:r>
            <a:r>
              <a:rPr lang="fr-FR" sz="800" dirty="0">
                <a:solidFill>
                  <a:srgbClr val="EBF8FF"/>
                </a:solidFill>
                <a:latin typeface="Consolas"/>
              </a:rPr>
              <a:t> </a:t>
            </a:r>
            <a:r>
              <a:rPr lang="fr-FR" sz="800" dirty="0">
                <a:solidFill>
                  <a:srgbClr val="D22D72"/>
                </a:solidFill>
                <a:latin typeface="Consolas"/>
              </a:rPr>
              <a:t>e</a:t>
            </a:r>
            <a:r>
              <a:rPr lang="fr-FR" sz="800" dirty="0">
                <a:solidFill>
                  <a:srgbClr val="7EA2B4"/>
                </a:solidFill>
                <a:latin typeface="Consolas"/>
              </a:rPr>
              <a:t>)</a:t>
            </a:r>
            <a:r>
              <a:rPr lang="fr-FR" sz="800" dirty="0">
                <a:solidFill>
                  <a:srgbClr val="EBF8FF"/>
                </a:solidFill>
                <a:latin typeface="Consolas"/>
              </a:rPr>
              <a:t> </a:t>
            </a:r>
            <a:r>
              <a:rPr lang="fr-FR" sz="800" dirty="0">
                <a:latin typeface="Consolas"/>
              </a:rPr>
              <a:t>{</a:t>
            </a:r>
            <a:r>
              <a:rPr lang="fr-FR" sz="800" dirty="0">
                <a:solidFill>
                  <a:srgbClr val="EBF8FF"/>
                </a:solidFill>
                <a:latin typeface="Consolas"/>
              </a:rPr>
              <a:t>    </a:t>
            </a:r>
            <a:r>
              <a:rPr lang="fr-FR" sz="800" dirty="0" err="1">
                <a:solidFill>
                  <a:srgbClr val="D22D72"/>
                </a:solidFill>
                <a:latin typeface="Consolas"/>
              </a:rPr>
              <a:t>e</a:t>
            </a:r>
            <a:r>
              <a:rPr lang="fr-FR" sz="800" dirty="0" err="1">
                <a:solidFill>
                  <a:srgbClr val="EBF8FF"/>
                </a:solidFill>
                <a:latin typeface="Consolas"/>
              </a:rPr>
              <a:t>.</a:t>
            </a:r>
            <a:r>
              <a:rPr lang="fr-FR" sz="800" dirty="0" err="1">
                <a:solidFill>
                  <a:srgbClr val="257FAD"/>
                </a:solidFill>
                <a:latin typeface="Consolas"/>
              </a:rPr>
              <a:t>printStackTrace</a:t>
            </a:r>
            <a:r>
              <a:rPr lang="fr-FR" sz="800" dirty="0">
                <a:solidFill>
                  <a:srgbClr val="7EA2B4"/>
                </a:solidFill>
                <a:latin typeface="Consolas"/>
              </a:rPr>
              <a:t>()</a:t>
            </a:r>
            <a:r>
              <a:rPr lang="fr-FR" sz="800" dirty="0">
                <a:solidFill>
                  <a:srgbClr val="EBF8FF"/>
                </a:solidFill>
                <a:latin typeface="Consolas"/>
              </a:rPr>
              <a:t>;</a:t>
            </a:r>
            <a:r>
              <a:rPr lang="fr-FR" sz="800" dirty="0">
                <a:latin typeface="Consolas"/>
              </a:rPr>
              <a:t>}}}</a:t>
            </a:r>
            <a:endParaRPr lang="fr-FR" sz="800" b="0" dirty="0">
              <a:latin typeface="Consolas"/>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Bases de données XML et JSON</a:t>
            </a:r>
            <a:br>
              <a:rPr lang="fr-FR" dirty="0"/>
            </a:br>
            <a:endParaRPr lang="fr-FR" dirty="0"/>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XML vs HTML</a:t>
            </a:r>
          </a:p>
        </p:txBody>
      </p:sp>
      <p:sp>
        <p:nvSpPr>
          <p:cNvPr id="3" name="Espace réservé du contenu 2"/>
          <p:cNvSpPr>
            <a:spLocks noGrp="1"/>
          </p:cNvSpPr>
          <p:nvPr>
            <p:ph sz="half" idx="1"/>
          </p:nvPr>
        </p:nvSpPr>
        <p:spPr>
          <a:xfrm>
            <a:off x="214282" y="1071546"/>
            <a:ext cx="8572560" cy="5357850"/>
          </a:xfrm>
        </p:spPr>
        <p:txBody>
          <a:bodyPr>
            <a:normAutofit fontScale="92500" lnSpcReduction="10000"/>
          </a:bodyPr>
          <a:lstStyle/>
          <a:p>
            <a:r>
              <a:rPr lang="fr-FR" dirty="0"/>
              <a:t>Le HTML en </a:t>
            </a:r>
            <a:r>
              <a:rPr lang="fr-FR" b="1" dirty="0"/>
              <a:t>moins permissif</a:t>
            </a:r>
          </a:p>
          <a:p>
            <a:pPr lvl="2"/>
            <a:r>
              <a:rPr lang="fr-FR" dirty="0"/>
              <a:t>Contrairement au html </a:t>
            </a:r>
          </a:p>
          <a:p>
            <a:pPr lvl="2"/>
            <a:endParaRPr lang="fr-FR" dirty="0"/>
          </a:p>
          <a:p>
            <a:r>
              <a:rPr lang="fr-FR" dirty="0"/>
              <a:t>Structure d’ arborescence de balises </a:t>
            </a:r>
            <a:r>
              <a:rPr lang="fr-FR" sz="1600" dirty="0"/>
              <a:t>presque</a:t>
            </a:r>
            <a:r>
              <a:rPr lang="fr-FR" dirty="0"/>
              <a:t> similaires</a:t>
            </a:r>
          </a:p>
          <a:p>
            <a:r>
              <a:rPr lang="fr-FR" dirty="0"/>
              <a:t> </a:t>
            </a:r>
          </a:p>
          <a:p>
            <a:endParaRPr lang="fr-FR" dirty="0"/>
          </a:p>
          <a:p>
            <a:r>
              <a:rPr lang="fr-FR" b="1" dirty="0"/>
              <a:t>Les règles XML</a:t>
            </a:r>
          </a:p>
          <a:p>
            <a:pPr lvl="2"/>
            <a:endParaRPr lang="fr-FR" dirty="0"/>
          </a:p>
          <a:p>
            <a:pPr lvl="1"/>
            <a:r>
              <a:rPr lang="fr-FR" dirty="0"/>
              <a:t>Wellformdness</a:t>
            </a:r>
          </a:p>
          <a:p>
            <a:pPr lvl="2"/>
            <a:r>
              <a:rPr lang="fr-FR" dirty="0"/>
              <a:t>6 règles de syntaxe et de structure</a:t>
            </a:r>
          </a:p>
          <a:p>
            <a:pPr lvl="2"/>
            <a:r>
              <a:rPr lang="fr-FR" dirty="0"/>
              <a:t>attribut avec valeurs</a:t>
            </a:r>
          </a:p>
          <a:p>
            <a:endParaRPr lang="fr-FR" dirty="0"/>
          </a:p>
          <a:p>
            <a:r>
              <a:rPr lang="fr-FR" dirty="0"/>
              <a:t>Validation forte de la structure </a:t>
            </a:r>
          </a:p>
        </p:txBody>
      </p:sp>
      <p:pic>
        <p:nvPicPr>
          <p:cNvPr id="1028" name="Picture 4" descr="https://upload.wikimedia.org/wikipedia/commons/thumb/1/1f/Valid_XHTML_1.0.svg/512px-Valid_XHTML_1.0.svg.png"/>
          <p:cNvPicPr>
            <a:picLocks noChangeAspect="1" noChangeArrowheads="1"/>
          </p:cNvPicPr>
          <p:nvPr/>
        </p:nvPicPr>
        <p:blipFill>
          <a:blip r:embed="rId3"/>
          <a:srcRect/>
          <a:stretch>
            <a:fillRect/>
          </a:stretch>
        </p:blipFill>
        <p:spPr bwMode="auto">
          <a:xfrm>
            <a:off x="5429256" y="5072074"/>
            <a:ext cx="3357554" cy="1180390"/>
          </a:xfrm>
          <a:prstGeom prst="rect">
            <a:avLst/>
          </a:prstGeom>
          <a:noFill/>
        </p:spPr>
      </p:pic>
    </p:spTree>
    <p:extLst>
      <p:ext uri="{BB962C8B-B14F-4D97-AF65-F5344CB8AC3E}">
        <p14:creationId xmlns:p14="http://schemas.microsoft.com/office/powerpoint/2010/main" val="250818603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Bases de données XML et JSON</a:t>
            </a:r>
            <a:br>
              <a:rPr lang="fr-FR" dirty="0"/>
            </a:br>
            <a:endParaRPr lang="fr-FR" dirty="0"/>
          </a:p>
        </p:txBody>
      </p:sp>
      <p:sp>
        <p:nvSpPr>
          <p:cNvPr id="7" name="Espace réservé du contenu 6"/>
          <p:cNvSpPr>
            <a:spLocks noGrp="1"/>
          </p:cNvSpPr>
          <p:nvPr>
            <p:ph idx="1"/>
          </p:nvPr>
        </p:nvSpPr>
        <p:spPr/>
        <p:txBody>
          <a:bodyPr/>
          <a:lstStyle/>
          <a:p>
            <a:r>
              <a:rPr lang="fr-FR" dirty="0"/>
              <a:t>Les </a:t>
            </a:r>
            <a:r>
              <a:rPr lang="fr-FR" dirty="0" err="1"/>
              <a:t>noSql</a:t>
            </a:r>
            <a:r>
              <a:rPr lang="fr-FR" dirty="0"/>
              <a:t> XML</a:t>
            </a:r>
          </a:p>
          <a:p>
            <a:endParaRPr lang="fr-FR" dirty="0"/>
          </a:p>
          <a:p>
            <a:r>
              <a:rPr lang="fr-FR" dirty="0" err="1"/>
              <a:t>bdd</a:t>
            </a:r>
            <a:r>
              <a:rPr lang="fr-FR" dirty="0"/>
              <a:t> orienté documents</a:t>
            </a:r>
          </a:p>
          <a:p>
            <a:endParaRPr lang="fr-FR" dirty="0"/>
          </a:p>
          <a:p>
            <a:r>
              <a:rPr lang="fr-FR" dirty="0"/>
              <a:t>le type XML dans les SGBDR</a:t>
            </a:r>
          </a:p>
          <a:p>
            <a:endParaRPr lang="fr-FR" dirty="0"/>
          </a:p>
          <a:p>
            <a:r>
              <a:rPr lang="fr-FR" dirty="0" err="1"/>
              <a:t>requêtage</a:t>
            </a:r>
            <a:r>
              <a:rPr lang="fr-FR" dirty="0"/>
              <a:t> xml et </a:t>
            </a:r>
            <a:r>
              <a:rPr lang="fr-FR" dirty="0" err="1"/>
              <a:t>json</a:t>
            </a:r>
            <a:r>
              <a:rPr lang="fr-FR" dirty="0"/>
              <a:t> languages</a:t>
            </a:r>
          </a:p>
        </p:txBody>
      </p:sp>
      <p:sp>
        <p:nvSpPr>
          <p:cNvPr id="8" name="Espace réservé du texte 7"/>
          <p:cNvSpPr>
            <a:spLocks noGrp="1"/>
          </p:cNvSpPr>
          <p:nvPr>
            <p:ph type="body" sz="half" idx="2"/>
          </p:nvPr>
        </p:nvSpPr>
        <p:spPr/>
        <p:txBody>
          <a:bodyPr/>
          <a:lstStyle/>
          <a:p>
            <a:r>
              <a:rPr lang="fr-FR" dirty="0"/>
              <a:t>SOMMAIRE</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194" name="AutoShape 2"/>
          <p:cNvSpPr>
            <a:spLocks noGrp="1" noChangeArrowheads="1"/>
          </p:cNvSpPr>
          <p:nvPr>
            <p:ph type="title"/>
          </p:nvPr>
        </p:nvSpPr>
        <p:spPr/>
        <p:txBody>
          <a:bodyPr/>
          <a:lstStyle/>
          <a:p>
            <a:pPr eaLnBrk="1" hangingPunct="1"/>
            <a:r>
              <a:rPr lang="fr-FR" dirty="0"/>
              <a:t>Stockage XML</a:t>
            </a:r>
          </a:p>
        </p:txBody>
      </p:sp>
      <p:sp>
        <p:nvSpPr>
          <p:cNvPr id="1288195" name="Rectangle 3"/>
          <p:cNvSpPr>
            <a:spLocks noGrp="1" noChangeArrowheads="1"/>
          </p:cNvSpPr>
          <p:nvPr>
            <p:ph idx="1"/>
          </p:nvPr>
        </p:nvSpPr>
        <p:spPr/>
        <p:txBody>
          <a:bodyPr>
            <a:normAutofit fontScale="77500" lnSpcReduction="20000"/>
          </a:bodyPr>
          <a:lstStyle/>
          <a:p>
            <a:r>
              <a:rPr lang="fr-FR" dirty="0"/>
              <a:t>Données structurées</a:t>
            </a:r>
          </a:p>
          <a:p>
            <a:pPr lvl="1"/>
            <a:r>
              <a:rPr lang="fr-FR" dirty="0"/>
              <a:t> documents qui contiennent des informations dont on connaît le contenu et l'emplacement (ex: questionnaire, formulaire)</a:t>
            </a:r>
          </a:p>
          <a:p>
            <a:r>
              <a:rPr lang="fr-FR" dirty="0"/>
              <a:t>Données semi-structurées</a:t>
            </a:r>
          </a:p>
          <a:p>
            <a:pPr lvl="1"/>
            <a:r>
              <a:rPr lang="fr-FR" dirty="0"/>
              <a:t> documents qui contiennent des informations dont on connaît le contexte, mais pas l'emplacement (disposition non fixe comme factures, bons de commandes…)</a:t>
            </a:r>
          </a:p>
          <a:p>
            <a:r>
              <a:rPr lang="fr-FR" dirty="0"/>
              <a:t>Stockage des données XML</a:t>
            </a:r>
          </a:p>
          <a:p>
            <a:pPr lvl="1"/>
            <a:r>
              <a:rPr lang="fr-FR" dirty="0"/>
              <a:t> Les données XML sont redondantes donc lourdes à l'état naturel mais faciles à compresser (80% à 99% de compression… ex: </a:t>
            </a:r>
            <a:r>
              <a:rPr lang="fr-FR" dirty="0" err="1"/>
              <a:t>Gzip</a:t>
            </a:r>
            <a:r>
              <a:rPr lang="fr-FR" dirty="0"/>
              <a:t> et SVG)</a:t>
            </a:r>
          </a:p>
          <a:p>
            <a:pPr lvl="1"/>
            <a:r>
              <a:rPr lang="fr-FR" dirty="0"/>
              <a:t> Le stockage de données semi-structurées sous forme de fichier XML nécessite souvent l'éclatement de ces données en plusieurs fichiers d'où un intérêt accru pour la compression qui permet de réunir ses fichiers XML dans un seul zip</a:t>
            </a:r>
          </a:p>
        </p:txBody>
      </p:sp>
      <p:sp>
        <p:nvSpPr>
          <p:cNvPr id="5" name="Rectangle 13"/>
          <p:cNvSpPr>
            <a:spLocks noGrp="1" noChangeArrowheads="1"/>
          </p:cNvSpPr>
          <p:nvPr>
            <p:ph type="sldNum" sz="quarter" idx="12"/>
          </p:nvPr>
        </p:nvSpPr>
        <p:spPr>
          <a:ln/>
        </p:spPr>
        <p:txBody>
          <a:bodyPr/>
          <a:lstStyle/>
          <a:p>
            <a:pPr>
              <a:defRPr/>
            </a:pPr>
            <a:fld id="{0165AFE0-AA53-4A2F-B062-D5447E815264}" type="slidenum">
              <a:rPr lang="fr-FR"/>
              <a:pPr>
                <a:defRPr/>
              </a:pPr>
              <a:t>221</a:t>
            </a:fld>
            <a:endParaRPr lang="fr-F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Base données Orienté document</a:t>
            </a:r>
          </a:p>
        </p:txBody>
      </p:sp>
      <p:sp>
        <p:nvSpPr>
          <p:cNvPr id="3" name="Espace réservé du contenu 2"/>
          <p:cNvSpPr>
            <a:spLocks noGrp="1"/>
          </p:cNvSpPr>
          <p:nvPr>
            <p:ph idx="1"/>
          </p:nvPr>
        </p:nvSpPr>
        <p:spPr/>
        <p:txBody>
          <a:bodyPr>
            <a:normAutofit lnSpcReduction="10000"/>
          </a:bodyPr>
          <a:lstStyle/>
          <a:p>
            <a:r>
              <a:rPr lang="fr-FR" dirty="0"/>
              <a:t>Stockage semi structuré</a:t>
            </a:r>
          </a:p>
          <a:p>
            <a:r>
              <a:rPr lang="fr-FR" dirty="0"/>
              <a:t>stockage sur fichier </a:t>
            </a:r>
          </a:p>
          <a:p>
            <a:pPr lvl="1"/>
            <a:r>
              <a:rPr lang="fr-FR" dirty="0"/>
              <a:t>Logique </a:t>
            </a:r>
            <a:r>
              <a:rPr lang="fr-FR" dirty="0" err="1"/>
              <a:t>noDB</a:t>
            </a:r>
            <a:endParaRPr lang="fr-FR" b="1" dirty="0"/>
          </a:p>
          <a:p>
            <a:pPr lvl="1"/>
            <a:endParaRPr lang="fr-FR" dirty="0"/>
          </a:p>
          <a:p>
            <a:pPr lvl="2"/>
            <a:r>
              <a:rPr lang="fr-FR" dirty="0" err="1"/>
              <a:t>MongoDB</a:t>
            </a:r>
            <a:r>
              <a:rPr lang="fr-FR" dirty="0"/>
              <a:t> </a:t>
            </a:r>
            <a:r>
              <a:rPr lang="fr-FR" dirty="0">
                <a:sym typeface="Wingdings" pitchFamily="2" charset="2"/>
              </a:rPr>
              <a:t></a:t>
            </a:r>
            <a:r>
              <a:rPr lang="fr-FR" dirty="0" err="1">
                <a:sym typeface="Wingdings" pitchFamily="2" charset="2"/>
              </a:rPr>
              <a:t>json</a:t>
            </a:r>
            <a:endParaRPr lang="fr-FR" dirty="0">
              <a:sym typeface="Wingdings" pitchFamily="2" charset="2"/>
            </a:endParaRPr>
          </a:p>
          <a:p>
            <a:pPr lvl="1"/>
            <a:endParaRPr lang="fr-FR" dirty="0">
              <a:sym typeface="Wingdings" pitchFamily="2" charset="2"/>
            </a:endParaRPr>
          </a:p>
          <a:p>
            <a:pPr lvl="2"/>
            <a:r>
              <a:rPr lang="fr-FR" dirty="0" err="1">
                <a:sym typeface="Wingdings" pitchFamily="2" charset="2"/>
              </a:rPr>
              <a:t>coucheDB</a:t>
            </a:r>
            <a:r>
              <a:rPr lang="fr-FR" dirty="0">
                <a:sym typeface="Wingdings" pitchFamily="2" charset="2"/>
              </a:rPr>
              <a:t></a:t>
            </a:r>
            <a:r>
              <a:rPr lang="fr-FR" dirty="0" err="1">
                <a:sym typeface="Wingdings" pitchFamily="2" charset="2"/>
              </a:rPr>
              <a:t>json</a:t>
            </a:r>
            <a:r>
              <a:rPr lang="fr-FR" dirty="0">
                <a:sym typeface="Wingdings" pitchFamily="2" charset="2"/>
              </a:rPr>
              <a:t> + REST</a:t>
            </a:r>
          </a:p>
          <a:p>
            <a:pPr lvl="1"/>
            <a:endParaRPr lang="fr-FR" dirty="0"/>
          </a:p>
          <a:p>
            <a:pPr lvl="2"/>
            <a:r>
              <a:rPr lang="fr-FR" dirty="0" err="1"/>
              <a:t>rethinkdb</a:t>
            </a:r>
            <a:r>
              <a:rPr lang="fr-FR" dirty="0">
                <a:sym typeface="Wingdings" pitchFamily="2" charset="2"/>
              </a:rPr>
              <a:t></a:t>
            </a:r>
            <a:r>
              <a:rPr lang="fr-FR" dirty="0" err="1">
                <a:sym typeface="Wingdings" pitchFamily="2" charset="2"/>
              </a:rPr>
              <a:t>json</a:t>
            </a:r>
          </a:p>
          <a:p>
            <a:r>
              <a:rPr lang="fr-FR" dirty="0"/>
              <a:t>Dans les SGBDR en </a:t>
            </a:r>
            <a:r>
              <a:rPr lang="fr-FR" dirty="0" err="1"/>
              <a:t>datatype</a:t>
            </a:r>
            <a:r>
              <a:rPr lang="fr-FR" dirty="0"/>
              <a:t> XML </a:t>
            </a:r>
          </a:p>
          <a:p>
            <a:pPr lvl="1"/>
            <a:r>
              <a:rPr lang="fr-FR" dirty="0"/>
              <a:t>Access SQL des datas</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82" name="AutoShape 2050"/>
          <p:cNvSpPr>
            <a:spLocks noGrp="1" noChangeArrowheads="1"/>
          </p:cNvSpPr>
          <p:nvPr>
            <p:ph type="title"/>
          </p:nvPr>
        </p:nvSpPr>
        <p:spPr/>
        <p:txBody>
          <a:bodyPr/>
          <a:lstStyle/>
          <a:p>
            <a:pPr eaLnBrk="1" hangingPunct="1"/>
            <a:r>
              <a:rPr lang="fr-FR" dirty="0"/>
              <a:t>SGBD &amp; XML</a:t>
            </a:r>
          </a:p>
        </p:txBody>
      </p:sp>
      <p:sp>
        <p:nvSpPr>
          <p:cNvPr id="2170883" name="Rectangle 2051"/>
          <p:cNvSpPr>
            <a:spLocks noGrp="1" noChangeArrowheads="1"/>
          </p:cNvSpPr>
          <p:nvPr>
            <p:ph idx="1"/>
          </p:nvPr>
        </p:nvSpPr>
        <p:spPr/>
        <p:txBody>
          <a:bodyPr/>
          <a:lstStyle/>
          <a:p>
            <a:r>
              <a:rPr lang="fr-FR" dirty="0"/>
              <a:t>Tous les grands SGBDR intègrent des modules XML</a:t>
            </a:r>
          </a:p>
          <a:p>
            <a:pPr lvl="1"/>
            <a:r>
              <a:rPr lang="fr-FR" dirty="0"/>
              <a:t> Oracle</a:t>
            </a:r>
          </a:p>
          <a:p>
            <a:pPr lvl="1"/>
            <a:r>
              <a:rPr lang="fr-FR" dirty="0"/>
              <a:t> </a:t>
            </a:r>
            <a:r>
              <a:rPr lang="fr-FR" dirty="0" err="1"/>
              <a:t>SQLServer</a:t>
            </a:r>
            <a:endParaRPr lang="fr-FR" dirty="0"/>
          </a:p>
          <a:p>
            <a:pPr lvl="1"/>
            <a:r>
              <a:rPr lang="fr-FR" dirty="0"/>
              <a:t> Même MySQL depuis sa dernière version</a:t>
            </a:r>
          </a:p>
          <a:p>
            <a:pPr lvl="1"/>
            <a:endParaRPr lang="fr-FR" dirty="0"/>
          </a:p>
          <a:p>
            <a:r>
              <a:rPr lang="fr-FR" dirty="0"/>
              <a:t>Pourquoi ?</a:t>
            </a:r>
          </a:p>
          <a:p>
            <a:pPr lvl="1"/>
            <a:r>
              <a:rPr lang="fr-FR" dirty="0"/>
              <a:t> Principalement car l'interopérabilité n'est plus envisageable sans XML</a:t>
            </a:r>
          </a:p>
        </p:txBody>
      </p:sp>
      <p:sp>
        <p:nvSpPr>
          <p:cNvPr id="5" name="Rectangle 13"/>
          <p:cNvSpPr>
            <a:spLocks noGrp="1" noChangeArrowheads="1"/>
          </p:cNvSpPr>
          <p:nvPr>
            <p:ph type="sldNum" sz="quarter" idx="12"/>
          </p:nvPr>
        </p:nvSpPr>
        <p:spPr>
          <a:ln/>
        </p:spPr>
        <p:txBody>
          <a:bodyPr/>
          <a:lstStyle/>
          <a:p>
            <a:pPr>
              <a:defRPr/>
            </a:pPr>
            <a:fld id="{07D4813F-7346-48CA-AC3C-8C2B02F1E162}" type="slidenum">
              <a:rPr lang="fr-FR"/>
              <a:pPr>
                <a:defRPr/>
              </a:pPr>
              <a:t>223</a:t>
            </a:fld>
            <a:endParaRPr lang="fr-F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4738" name="AutoShape 2"/>
          <p:cNvSpPr>
            <a:spLocks noGrp="1" noChangeArrowheads="1"/>
          </p:cNvSpPr>
          <p:nvPr>
            <p:ph type="title"/>
          </p:nvPr>
        </p:nvSpPr>
        <p:spPr/>
        <p:txBody>
          <a:bodyPr/>
          <a:lstStyle/>
          <a:p>
            <a:pPr eaLnBrk="1" hangingPunct="1"/>
            <a:r>
              <a:rPr lang="fr-FR" dirty="0"/>
              <a:t>SGBD &amp; XML</a:t>
            </a:r>
          </a:p>
        </p:txBody>
      </p:sp>
      <p:sp>
        <p:nvSpPr>
          <p:cNvPr id="2164739" name="Rectangle 3"/>
          <p:cNvSpPr>
            <a:spLocks noGrp="1" noChangeArrowheads="1"/>
          </p:cNvSpPr>
          <p:nvPr>
            <p:ph idx="1"/>
          </p:nvPr>
        </p:nvSpPr>
        <p:spPr/>
        <p:txBody>
          <a:bodyPr>
            <a:normAutofit fontScale="70000" lnSpcReduction="20000"/>
          </a:bodyPr>
          <a:lstStyle/>
          <a:p>
            <a:r>
              <a:rPr lang="fr-FR" dirty="0"/>
              <a:t>SGBD natifs XML</a:t>
            </a:r>
          </a:p>
          <a:p>
            <a:pPr lvl="1"/>
            <a:r>
              <a:rPr lang="fr-FR" dirty="0"/>
              <a:t> Systèmes de bases de données qui exploitent des données XML de manière native (lecture, extraction, modification, stockage…)</a:t>
            </a:r>
          </a:p>
          <a:p>
            <a:pPr lvl="1"/>
            <a:r>
              <a:rPr lang="fr-FR" dirty="0"/>
              <a:t> Les avantages des SGBD natifs XML :</a:t>
            </a:r>
          </a:p>
          <a:p>
            <a:pPr lvl="2"/>
            <a:r>
              <a:rPr lang="fr-FR" dirty="0"/>
              <a:t> avantageux pour traiter et intégrer de grandes quantités de données non-structurées</a:t>
            </a:r>
          </a:p>
          <a:p>
            <a:pPr lvl="2"/>
            <a:r>
              <a:rPr lang="fr-FR" dirty="0"/>
              <a:t> L'utilisation d'un standard ouvert pour le stockage des données place le SGBD idéalement au centre des transactions de l'entreprise (interne : facilite l'exploitation des données, externe : facilite l'échange avec les tiers)</a:t>
            </a:r>
          </a:p>
          <a:p>
            <a:pPr lvl="2"/>
            <a:r>
              <a:rPr lang="fr-FR" dirty="0"/>
              <a:t> Stockage de structures XML à la volée possible (intéressant dans un environnement fortement dominé par des échanges XML)</a:t>
            </a:r>
          </a:p>
          <a:p>
            <a:pPr lvl="1"/>
            <a:r>
              <a:rPr lang="fr-FR" dirty="0"/>
              <a:t> Les inconvénients des SGBD natifs XML :</a:t>
            </a:r>
          </a:p>
          <a:p>
            <a:pPr lvl="2"/>
            <a:r>
              <a:rPr lang="fr-FR" dirty="0"/>
              <a:t> Toujours </a:t>
            </a:r>
            <a:r>
              <a:rPr lang="fr-FR" b="1" u="sng" dirty="0"/>
              <a:t>plus lent </a:t>
            </a:r>
            <a:r>
              <a:rPr lang="fr-FR" dirty="0"/>
              <a:t>que ses concurrents binaires (preuve les fichiers XML sont souvent générés à partir de bases de données relationnelles classiques)</a:t>
            </a:r>
          </a:p>
          <a:p>
            <a:pPr lvl="1"/>
            <a:r>
              <a:rPr lang="fr-FR" dirty="0"/>
              <a:t> Conclusion :</a:t>
            </a:r>
          </a:p>
          <a:p>
            <a:pPr lvl="2"/>
            <a:r>
              <a:rPr lang="fr-FR" dirty="0"/>
              <a:t> Elles sont intéressantes pour servir de </a:t>
            </a:r>
            <a:r>
              <a:rPr lang="fr-FR" b="1" dirty="0"/>
              <a:t>cache</a:t>
            </a:r>
            <a:r>
              <a:rPr lang="fr-FR" dirty="0"/>
              <a:t> ou de </a:t>
            </a:r>
            <a:r>
              <a:rPr lang="fr-FR" b="1" dirty="0"/>
              <a:t>passerelle</a:t>
            </a:r>
            <a:r>
              <a:rPr lang="fr-FR" dirty="0"/>
              <a:t> entre applications</a:t>
            </a:r>
          </a:p>
        </p:txBody>
      </p:sp>
      <p:sp>
        <p:nvSpPr>
          <p:cNvPr id="5" name="Rectangle 13"/>
          <p:cNvSpPr>
            <a:spLocks noGrp="1" noChangeArrowheads="1"/>
          </p:cNvSpPr>
          <p:nvPr>
            <p:ph type="sldNum" sz="quarter" idx="12"/>
          </p:nvPr>
        </p:nvSpPr>
        <p:spPr>
          <a:ln/>
        </p:spPr>
        <p:txBody>
          <a:bodyPr/>
          <a:lstStyle/>
          <a:p>
            <a:pPr>
              <a:defRPr/>
            </a:pPr>
            <a:fld id="{8F4F7A11-3BD7-41F4-8114-AF7551638704}" type="slidenum">
              <a:rPr lang="fr-FR"/>
              <a:pPr>
                <a:defRPr/>
              </a:pPr>
              <a:t>224</a:t>
            </a:fld>
            <a:endParaRPr lang="fr-F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834" name="AutoShape 2"/>
          <p:cNvSpPr>
            <a:spLocks noGrp="1" noChangeArrowheads="1"/>
          </p:cNvSpPr>
          <p:nvPr>
            <p:ph type="title"/>
          </p:nvPr>
        </p:nvSpPr>
        <p:spPr/>
        <p:txBody>
          <a:bodyPr/>
          <a:lstStyle/>
          <a:p>
            <a:pPr eaLnBrk="1" hangingPunct="1"/>
            <a:r>
              <a:rPr lang="fr-FR" dirty="0"/>
              <a:t>SGBD &amp; XML</a:t>
            </a:r>
          </a:p>
        </p:txBody>
      </p:sp>
      <p:sp>
        <p:nvSpPr>
          <p:cNvPr id="2168835" name="Rectangle 3"/>
          <p:cNvSpPr>
            <a:spLocks noGrp="1" noChangeArrowheads="1"/>
          </p:cNvSpPr>
          <p:nvPr>
            <p:ph idx="1"/>
          </p:nvPr>
        </p:nvSpPr>
        <p:spPr/>
        <p:txBody>
          <a:bodyPr>
            <a:normAutofit fontScale="77500" lnSpcReduction="20000"/>
          </a:bodyPr>
          <a:lstStyle/>
          <a:p>
            <a:r>
              <a:rPr lang="fr-FR" b="1" dirty="0"/>
              <a:t>Apache</a:t>
            </a:r>
            <a:r>
              <a:rPr lang="fr-FR" dirty="0"/>
              <a:t> </a:t>
            </a:r>
            <a:r>
              <a:rPr lang="fr-FR" dirty="0" err="1"/>
              <a:t>Xindice</a:t>
            </a:r>
            <a:endParaRPr lang="fr-FR" dirty="0"/>
          </a:p>
          <a:p>
            <a:pPr lvl="1"/>
            <a:r>
              <a:rPr lang="fr-FR" dirty="0"/>
              <a:t> Est un SGBD natif XML dérivé de </a:t>
            </a:r>
            <a:r>
              <a:rPr lang="fr-FR" dirty="0" err="1"/>
              <a:t>dbXML</a:t>
            </a:r>
            <a:r>
              <a:rPr lang="fr-FR" dirty="0"/>
              <a:t> </a:t>
            </a:r>
            <a:r>
              <a:rPr lang="fr-FR" dirty="0" err="1"/>
              <a:t>core</a:t>
            </a:r>
            <a:endParaRPr lang="fr-FR" dirty="0"/>
          </a:p>
          <a:p>
            <a:pPr lvl="1"/>
            <a:r>
              <a:rPr lang="fr-FR" dirty="0"/>
              <a:t> Il permet l'exploration XPath et implémente nativement des mécanismes d'appel RPC</a:t>
            </a:r>
          </a:p>
          <a:p>
            <a:pPr lvl="1"/>
            <a:r>
              <a:rPr lang="fr-FR" dirty="0"/>
              <a:t> Des API </a:t>
            </a:r>
            <a:r>
              <a:rPr lang="fr-FR" dirty="0" err="1"/>
              <a:t>Xindices</a:t>
            </a:r>
            <a:r>
              <a:rPr lang="fr-FR" dirty="0"/>
              <a:t> ont été développées pour de nombreux modules</a:t>
            </a:r>
          </a:p>
          <a:p>
            <a:pPr lvl="8"/>
            <a:r>
              <a:rPr lang="fr-FR" dirty="0"/>
              <a:t>Supporte le </a:t>
            </a:r>
            <a:r>
              <a:rPr lang="fr-FR" dirty="0" err="1"/>
              <a:t>xupdate</a:t>
            </a:r>
            <a:r>
              <a:rPr lang="fr-FR" dirty="0"/>
              <a:t>, </a:t>
            </a:r>
            <a:r>
              <a:rPr lang="fr-FR" dirty="0" err="1"/>
              <a:t>xpath</a:t>
            </a:r>
            <a:r>
              <a:rPr lang="fr-FR" dirty="0"/>
              <a:t>, XML-RPC</a:t>
            </a:r>
          </a:p>
          <a:p>
            <a:pPr lvl="8"/>
            <a:r>
              <a:rPr lang="fr-FR" dirty="0"/>
              <a:t> sur TOMCAT</a:t>
            </a:r>
            <a:endParaRPr lang="fr-FR" dirty="0">
              <a:hlinkClick r:id="rId3">
                <a:extLst>
                  <a:ext uri="{A12FA001-AC4F-418D-AE19-62706E023703}">
                    <ahyp:hlinkClr xmlns:ahyp="http://schemas.microsoft.com/office/drawing/2018/hyperlinkcolor" val="tx"/>
                  </a:ext>
                </a:extLst>
              </a:hlinkClick>
            </a:endParaRPr>
          </a:p>
          <a:p>
            <a:pPr lvl="8"/>
            <a:endParaRPr lang="fr-FR" dirty="0"/>
          </a:p>
          <a:p>
            <a:pPr lvl="1"/>
            <a:endParaRPr lang="fr-FR" dirty="0"/>
          </a:p>
          <a:p>
            <a:r>
              <a:rPr lang="fr-FR" dirty="0"/>
              <a:t>XML </a:t>
            </a:r>
            <a:r>
              <a:rPr lang="fr-FR" dirty="0" err="1"/>
              <a:t>Tamino</a:t>
            </a:r>
            <a:r>
              <a:rPr lang="fr-FR" dirty="0"/>
              <a:t> de Software AG</a:t>
            </a:r>
          </a:p>
          <a:p>
            <a:pPr lvl="1"/>
            <a:r>
              <a:rPr lang="fr-FR" dirty="0"/>
              <a:t> Est un SGBD natif XML initialement orienté e-commerce</a:t>
            </a:r>
          </a:p>
          <a:p>
            <a:pPr lvl="1"/>
            <a:r>
              <a:rPr lang="fr-FR" dirty="0"/>
              <a:t> Son extension X-Bridge permet l'échange automatique de données entre applications XML</a:t>
            </a:r>
          </a:p>
          <a:p>
            <a:pPr lvl="1"/>
            <a:r>
              <a:rPr lang="fr-FR" dirty="0"/>
              <a:t> Ses dernière innovations s'orientent clairement vers le Web 2.0 avec Rails </a:t>
            </a:r>
            <a:r>
              <a:rPr lang="fr-FR" dirty="0" err="1"/>
              <a:t>Tamino</a:t>
            </a:r>
            <a:r>
              <a:rPr lang="fr-FR" dirty="0"/>
              <a:t> pour </a:t>
            </a:r>
            <a:r>
              <a:rPr lang="fr-FR" dirty="0" err="1"/>
              <a:t>RoR</a:t>
            </a:r>
            <a:endParaRPr lang="fr-FR" dirty="0"/>
          </a:p>
        </p:txBody>
      </p:sp>
      <p:sp>
        <p:nvSpPr>
          <p:cNvPr id="5" name="Rectangle 13"/>
          <p:cNvSpPr>
            <a:spLocks noGrp="1" noChangeArrowheads="1"/>
          </p:cNvSpPr>
          <p:nvPr>
            <p:ph type="sldNum" sz="quarter" idx="12"/>
          </p:nvPr>
        </p:nvSpPr>
        <p:spPr>
          <a:ln/>
        </p:spPr>
        <p:txBody>
          <a:bodyPr/>
          <a:lstStyle/>
          <a:p>
            <a:pPr>
              <a:defRPr/>
            </a:pPr>
            <a:fld id="{AC869F63-D94E-452E-9D95-E31CC885C71D}" type="slidenum">
              <a:rPr lang="fr-FR"/>
              <a:pPr>
                <a:defRPr/>
              </a:pPr>
              <a:t>225</a:t>
            </a:fld>
            <a:endParaRPr lang="fr-F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Enterprise Information </a:t>
            </a:r>
            <a:r>
              <a:rPr lang="fr-FR" dirty="0" err="1"/>
              <a:t>Integration</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 une approche d'architecture(voire d'urbanisme)</a:t>
            </a:r>
          </a:p>
          <a:p>
            <a:pPr lvl="1"/>
            <a:r>
              <a:rPr lang="fr-FR" dirty="0"/>
              <a:t>But : obtenir une vue unifiée des données informatiques de l'entreprise</a:t>
            </a:r>
          </a:p>
          <a:p>
            <a:pPr lvl="2"/>
            <a:r>
              <a:rPr lang="fr-FR" dirty="0"/>
              <a:t>données hétérogènes </a:t>
            </a:r>
          </a:p>
          <a:p>
            <a:pPr lvl="2"/>
            <a:r>
              <a:rPr lang="fr-FR" dirty="0"/>
              <a:t>données à échelle de temps différentes.</a:t>
            </a:r>
          </a:p>
          <a:p>
            <a:pPr lvl="1"/>
            <a:r>
              <a:rPr lang="fr-FR" dirty="0"/>
              <a:t>Modifier</a:t>
            </a:r>
          </a:p>
          <a:p>
            <a:pPr lvl="2"/>
            <a:r>
              <a:rPr lang="fr-FR" dirty="0"/>
              <a:t>écrire sur les flux</a:t>
            </a:r>
          </a:p>
          <a:p>
            <a:pPr lvl="1"/>
            <a:r>
              <a:rPr lang="fr-FR" dirty="0"/>
              <a:t>agir</a:t>
            </a:r>
          </a:p>
          <a:p>
            <a:pPr lvl="2"/>
            <a:r>
              <a:rPr lang="fr-FR" dirty="0"/>
              <a:t>en temps réel</a:t>
            </a:r>
          </a:p>
          <a:p>
            <a:pPr lvl="1"/>
            <a:r>
              <a:rPr lang="fr-FR" dirty="0"/>
              <a:t>accéder</a:t>
            </a:r>
          </a:p>
          <a:p>
            <a:pPr lvl="2"/>
            <a:r>
              <a:rPr lang="fr-FR" dirty="0"/>
              <a:t>services</a:t>
            </a:r>
          </a:p>
          <a:p>
            <a:pPr lvl="2"/>
            <a:r>
              <a:rPr lang="fr-FR" dirty="0"/>
              <a:t>données structurées </a:t>
            </a:r>
          </a:p>
          <a:p>
            <a:pPr lvl="2"/>
            <a:r>
              <a:rPr lang="fr-FR" dirty="0"/>
              <a:t>données cohérentes</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Architecture SOA et Web Services</a:t>
            </a:r>
            <a:br>
              <a:rPr lang="fr-FR" dirty="0"/>
            </a:br>
            <a:endParaRPr lang="fr-FR" dirty="0"/>
          </a:p>
        </p:txBody>
      </p:sp>
      <p:sp>
        <p:nvSpPr>
          <p:cNvPr id="5" name="Espace réservé du texte 4"/>
          <p:cNvSpPr>
            <a:spLocks noGrp="1"/>
          </p:cNvSpPr>
          <p:nvPr>
            <p:ph type="body" idx="1"/>
          </p:nvPr>
        </p:nvSpPr>
        <p:spPr/>
        <p:txBody>
          <a:bodyPr/>
          <a:lstStyle/>
          <a:p>
            <a:endParaRPr lang="fr-F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Architecture SOA et Web Services</a:t>
            </a:r>
          </a:p>
        </p:txBody>
      </p:sp>
      <p:sp>
        <p:nvSpPr>
          <p:cNvPr id="5" name="Espace réservé du contenu 4"/>
          <p:cNvSpPr>
            <a:spLocks noGrp="1"/>
          </p:cNvSpPr>
          <p:nvPr>
            <p:ph idx="1"/>
          </p:nvPr>
        </p:nvSpPr>
        <p:spPr/>
        <p:txBody>
          <a:bodyPr>
            <a:normAutofit fontScale="92500" lnSpcReduction="20000"/>
          </a:bodyPr>
          <a:lstStyle/>
          <a:p>
            <a:r>
              <a:rPr lang="fr-FR" dirty="0"/>
              <a:t>Logique SOA</a:t>
            </a:r>
          </a:p>
          <a:p>
            <a:endParaRPr lang="fr-FR" dirty="0"/>
          </a:p>
          <a:p>
            <a:r>
              <a:rPr lang="fr-FR" dirty="0"/>
              <a:t>Services et web services</a:t>
            </a:r>
          </a:p>
          <a:p>
            <a:endParaRPr lang="fr-FR" dirty="0"/>
          </a:p>
          <a:p>
            <a:r>
              <a:rPr lang="fr-FR" dirty="0"/>
              <a:t>SOAP REST </a:t>
            </a:r>
          </a:p>
          <a:p>
            <a:endParaRPr lang="fr-FR" dirty="0"/>
          </a:p>
          <a:p>
            <a:r>
              <a:rPr lang="fr-FR" dirty="0"/>
              <a:t>modélisation de processus métiers et </a:t>
            </a:r>
            <a:r>
              <a:rPr lang="fr-FR" dirty="0" err="1"/>
              <a:t>workflows</a:t>
            </a:r>
            <a:endParaRPr lang="fr-FR" dirty="0"/>
          </a:p>
          <a:p>
            <a:pPr lvl="2"/>
            <a:r>
              <a:rPr lang="fr-FR" dirty="0"/>
              <a:t>BPM</a:t>
            </a:r>
          </a:p>
          <a:p>
            <a:pPr lvl="2"/>
            <a:r>
              <a:rPr lang="fr-FR" dirty="0"/>
              <a:t>BPMN 2.0</a:t>
            </a:r>
          </a:p>
          <a:p>
            <a:pPr lvl="2"/>
            <a:endParaRPr lang="fr-FR" dirty="0"/>
          </a:p>
          <a:p>
            <a:r>
              <a:rPr lang="fr-FR" dirty="0"/>
              <a:t>BPEL</a:t>
            </a:r>
          </a:p>
          <a:p>
            <a:endParaRPr lang="fr-FR" dirty="0"/>
          </a:p>
          <a:p>
            <a:r>
              <a:rPr lang="fr-FR" dirty="0"/>
              <a:t>EAI vers ESB</a:t>
            </a:r>
          </a:p>
        </p:txBody>
      </p:sp>
      <p:sp>
        <p:nvSpPr>
          <p:cNvPr id="6" name="Espace réservé du texte 5"/>
          <p:cNvSpPr>
            <a:spLocks noGrp="1"/>
          </p:cNvSpPr>
          <p:nvPr>
            <p:ph type="body" sz="half" idx="2"/>
          </p:nvPr>
        </p:nvSpPr>
        <p:spPr/>
        <p:txBody>
          <a:bodyPr/>
          <a:lstStyle/>
          <a:p>
            <a:r>
              <a:rPr lang="fr-FR" dirty="0"/>
              <a:t>sommaire</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a:t>
            </a:r>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AutoShape 2"/>
          <p:cNvSpPr>
            <a:spLocks noGrp="1" noChangeArrowheads="1"/>
          </p:cNvSpPr>
          <p:nvPr>
            <p:ph type="title"/>
          </p:nvPr>
        </p:nvSpPr>
        <p:spPr/>
        <p:txBody>
          <a:bodyPr>
            <a:normAutofit/>
          </a:bodyPr>
          <a:lstStyle/>
          <a:p>
            <a:r>
              <a:rPr lang="fr-FR" dirty="0"/>
              <a:t>XML et pages Web classiques</a:t>
            </a:r>
          </a:p>
        </p:txBody>
      </p:sp>
      <p:sp>
        <p:nvSpPr>
          <p:cNvPr id="21508" name="Rectangle 3"/>
          <p:cNvSpPr>
            <a:spLocks noGrp="1" noChangeArrowheads="1"/>
          </p:cNvSpPr>
          <p:nvPr>
            <p:ph idx="1"/>
          </p:nvPr>
        </p:nvSpPr>
        <p:spPr/>
        <p:txBody>
          <a:bodyPr>
            <a:normAutofit fontScale="85000" lnSpcReduction="20000"/>
          </a:bodyPr>
          <a:lstStyle/>
          <a:p>
            <a:pPr eaLnBrk="1" hangingPunct="1"/>
            <a:r>
              <a:rPr lang="fr-FR" dirty="0"/>
              <a:t>HTML vs XHTML</a:t>
            </a:r>
          </a:p>
          <a:p>
            <a:pPr lvl="1" eaLnBrk="1" hangingPunct="1">
              <a:buNone/>
            </a:pPr>
            <a:endParaRPr lang="fr-FR" dirty="0"/>
          </a:p>
          <a:p>
            <a:pPr lvl="1" eaLnBrk="1" hangingPunct="1"/>
            <a:r>
              <a:rPr lang="fr-FR" dirty="0"/>
              <a:t> XHTML 1.0 propose 3 DTD fonction de la compatibilité désirée avec HTML4.01:</a:t>
            </a:r>
          </a:p>
          <a:p>
            <a:pPr lvl="2" eaLnBrk="1" hangingPunct="1"/>
            <a:r>
              <a:rPr lang="fr-FR" dirty="0"/>
              <a:t> </a:t>
            </a:r>
            <a:r>
              <a:rPr lang="fr-FR" u="sng" dirty="0"/>
              <a:t>Strict :</a:t>
            </a:r>
            <a:r>
              <a:rPr lang="fr-FR" dirty="0"/>
              <a:t> identique à HTML4.01 avec règles syntaxiques de XML</a:t>
            </a:r>
          </a:p>
          <a:p>
            <a:pPr lvl="2" eaLnBrk="1" hangingPunct="1"/>
            <a:r>
              <a:rPr lang="fr-FR" dirty="0"/>
              <a:t> </a:t>
            </a:r>
            <a:r>
              <a:rPr lang="fr-FR" u="sng" dirty="0"/>
              <a:t>Transitional :</a:t>
            </a:r>
            <a:r>
              <a:rPr lang="fr-FR" dirty="0"/>
              <a:t> idem XHTML1.0 avec attributs de présentation HTML3.2-</a:t>
            </a:r>
          </a:p>
          <a:p>
            <a:pPr lvl="2" eaLnBrk="1" hangingPunct="1"/>
            <a:r>
              <a:rPr lang="fr-FR" dirty="0"/>
              <a:t> </a:t>
            </a:r>
            <a:r>
              <a:rPr lang="fr-FR" u="sng" dirty="0"/>
              <a:t>Frameset :</a:t>
            </a:r>
            <a:r>
              <a:rPr lang="fr-FR" dirty="0"/>
              <a:t> identique à HTML4.01 pour l’usage des cadres &lt;frame&gt;</a:t>
            </a:r>
          </a:p>
          <a:p>
            <a:pPr lvl="1" eaLnBrk="1" hangingPunct="1"/>
            <a:endParaRPr lang="fr-FR" dirty="0"/>
          </a:p>
          <a:p>
            <a:pPr lvl="1" eaLnBrk="1" hangingPunct="1"/>
            <a:r>
              <a:rPr lang="fr-FR" dirty="0"/>
              <a:t> XHTML[Modularization]1.1 version modulaire de XHTML1.0. Tags HTML bannis et présentation exclusivement en CSS</a:t>
            </a:r>
          </a:p>
          <a:p>
            <a:pPr lvl="1" eaLnBrk="1" hangingPunct="1"/>
            <a:endParaRPr lang="fr-FR" dirty="0"/>
          </a:p>
          <a:p>
            <a:pPr lvl="1" eaLnBrk="1" hangingPunct="1"/>
            <a:r>
              <a:rPr lang="fr-FR" dirty="0"/>
              <a:t> </a:t>
            </a:r>
            <a:r>
              <a:rPr lang="fr-FR" dirty="0">
                <a:ea typeface="MS Mincho" pitchFamily="49" charset="-128"/>
              </a:rPr>
              <a:t>XHTML offre 3 normes pour mobiles XHTML </a:t>
            </a:r>
          </a:p>
          <a:p>
            <a:pPr lvl="2" eaLnBrk="1" hangingPunct="1"/>
            <a:r>
              <a:rPr lang="fr-FR" dirty="0">
                <a:ea typeface="MS Mincho" pitchFamily="49" charset="-128"/>
              </a:rPr>
              <a:t> "Basics" (allégée)</a:t>
            </a:r>
          </a:p>
          <a:p>
            <a:pPr lvl="2" eaLnBrk="1" hangingPunct="1"/>
            <a:r>
              <a:rPr lang="fr-FR" dirty="0">
                <a:ea typeface="MS Mincho" pitchFamily="49" charset="-128"/>
              </a:rPr>
              <a:t> "Mobile Profile"</a:t>
            </a:r>
          </a:p>
          <a:p>
            <a:pPr lvl="2" eaLnBrk="1" hangingPunct="1"/>
            <a:r>
              <a:rPr lang="fr-FR" dirty="0">
                <a:ea typeface="MS Mincho" pitchFamily="49" charset="-128"/>
              </a:rPr>
              <a:t> "+ Voice"</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23</a:t>
            </a:fld>
            <a:endParaRPr lang="fr-FR" dirty="0"/>
          </a:p>
        </p:txBody>
      </p:sp>
      <p:sp>
        <p:nvSpPr>
          <p:cNvPr id="21506" name="Rectangle 13"/>
          <p:cNvSpPr>
            <a:spLocks noGrp="1" noChangeArrowheads="1"/>
          </p:cNvSpPr>
          <p:nvPr>
            <p:ph type="sldNum" sz="quarter" idx="4294967295"/>
          </p:nvPr>
        </p:nvSpPr>
        <p:spPr>
          <a:xfrm>
            <a:off x="0" y="6362700"/>
            <a:ext cx="762000" cy="488950"/>
          </a:xfrm>
          <a:prstGeom prst="rect">
            <a:avLst/>
          </a:prstGeom>
          <a:noFill/>
        </p:spPr>
        <p:txBody>
          <a:bodyPr/>
          <a:lstStyle/>
          <a:p>
            <a:fld id="{67FB5632-CF72-4937-A43A-F6CB3632BDA1}" type="slidenum">
              <a:rPr lang="fr-FR" smtClean="0"/>
              <a:pPr/>
              <a:t>23</a:t>
            </a:fld>
            <a:endParaRPr lang="fr-FR" dirty="0"/>
          </a:p>
        </p:txBody>
      </p:sp>
      <p:sp>
        <p:nvSpPr>
          <p:cNvPr id="6" name="Étoile à 24 branches 5"/>
          <p:cNvSpPr/>
          <p:nvPr/>
        </p:nvSpPr>
        <p:spPr>
          <a:xfrm rot="21215384">
            <a:off x="6659712" y="286410"/>
            <a:ext cx="2643206" cy="1714512"/>
          </a:xfrm>
          <a:prstGeom prst="star24">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dirty="0"/>
              <a:t>XHTML 2.0 </a:t>
            </a:r>
          </a:p>
          <a:p>
            <a:pPr algn="ctr"/>
            <a:r>
              <a:rPr lang="fr-FR" dirty="0"/>
              <a:t>pour le HTML5</a:t>
            </a:r>
          </a:p>
        </p:txBody>
      </p:sp>
    </p:spTree>
    <p:extLst>
      <p:ext uri="{BB962C8B-B14F-4D97-AF65-F5344CB8AC3E}">
        <p14:creationId xmlns:p14="http://schemas.microsoft.com/office/powerpoint/2010/main" val="238298171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a:t>Les services Web</a:t>
            </a:r>
          </a:p>
        </p:txBody>
      </p:sp>
      <p:sp>
        <p:nvSpPr>
          <p:cNvPr id="2002947" name="Rectangle 3"/>
          <p:cNvSpPr>
            <a:spLocks noGrp="1" noChangeArrowheads="1"/>
          </p:cNvSpPr>
          <p:nvPr>
            <p:ph idx="1"/>
          </p:nvPr>
        </p:nvSpPr>
        <p:spPr/>
        <p:txBody>
          <a:bodyPr>
            <a:normAutofit fontScale="700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a:t>
            </a:r>
            <a:r>
              <a:rPr lang="fr-FR" dirty="0" err="1"/>
              <a:t>Wikipedia</a:t>
            </a:r>
            <a:r>
              <a:rPr lang="fr-FR" dirty="0"/>
              <a:t>). Basé sur des standards et protocoles ouverts (</a:t>
            </a:r>
            <a:r>
              <a:rPr lang="fr-FR" dirty="0" err="1"/>
              <a:t>cf</a:t>
            </a:r>
            <a:r>
              <a:rPr lang="fr-FR" dirty="0"/>
              <a:t>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a:t>
            </a:r>
            <a:r>
              <a:rPr lang="fr-FR" dirty="0" err="1"/>
              <a:t>RESTFull</a:t>
            </a:r>
            <a:r>
              <a:rPr lang="fr-FR" dirty="0"/>
              <a:t>),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230</a:t>
            </a:fld>
            <a:endParaRPr lang="fr-F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SOA</a:t>
            </a:r>
          </a:p>
        </p:txBody>
      </p:sp>
      <p:sp>
        <p:nvSpPr>
          <p:cNvPr id="3" name="Espace réservé du contenu 2"/>
          <p:cNvSpPr>
            <a:spLocks noGrp="1"/>
          </p:cNvSpPr>
          <p:nvPr>
            <p:ph idx="1"/>
          </p:nvPr>
        </p:nvSpPr>
        <p:spPr/>
        <p:txBody>
          <a:bodyPr>
            <a:normAutofit fontScale="85000" lnSpcReduction="10000"/>
          </a:bodyPr>
          <a:lstStyle/>
          <a:p>
            <a:r>
              <a:rPr lang="fr-FR" b="1" dirty="0"/>
              <a:t>architecture orientée services</a:t>
            </a:r>
            <a:r>
              <a:rPr lang="fr-FR" dirty="0"/>
              <a:t> en </a:t>
            </a:r>
            <a:r>
              <a:rPr lang="fr-FR" dirty="0" err="1"/>
              <a:t>fr</a:t>
            </a:r>
            <a:endParaRPr lang="fr-FR" dirty="0"/>
          </a:p>
          <a:p>
            <a:pPr lvl="2"/>
            <a:r>
              <a:rPr lang="fr-FR" b="1" i="1" dirty="0"/>
              <a:t>Services </a:t>
            </a:r>
            <a:r>
              <a:rPr lang="fr-FR" b="1" i="1" dirty="0" err="1"/>
              <a:t>Oriented</a:t>
            </a:r>
            <a:r>
              <a:rPr lang="fr-FR" b="1" i="1" dirty="0"/>
              <a:t> Architecture </a:t>
            </a:r>
            <a:r>
              <a:rPr lang="fr-FR" i="1" dirty="0"/>
              <a:t>en en</a:t>
            </a:r>
          </a:p>
          <a:p>
            <a:pPr lvl="1"/>
            <a:r>
              <a:rPr lang="fr-FR" b="1" i="1" dirty="0"/>
              <a:t>W</a:t>
            </a:r>
            <a:r>
              <a:rPr lang="fr-FR" i="1" dirty="0"/>
              <a:t>SOA - </a:t>
            </a:r>
            <a:r>
              <a:rPr lang="fr-FR" b="1" i="1" dirty="0"/>
              <a:t>W</a:t>
            </a:r>
            <a:r>
              <a:rPr lang="fr-FR" i="1" dirty="0"/>
              <a:t>eb </a:t>
            </a:r>
            <a:r>
              <a:rPr lang="fr-FR" b="1" i="1" dirty="0"/>
              <a:t>S</a:t>
            </a:r>
            <a:r>
              <a:rPr lang="fr-FR" i="1" dirty="0"/>
              <a:t>ervice </a:t>
            </a:r>
            <a:r>
              <a:rPr lang="fr-FR" b="1" i="1" dirty="0" err="1"/>
              <a:t>O</a:t>
            </a:r>
            <a:r>
              <a:rPr lang="fr-FR" i="1" dirty="0" err="1"/>
              <a:t>riented</a:t>
            </a:r>
            <a:r>
              <a:rPr lang="fr-FR" i="1" dirty="0"/>
              <a:t> </a:t>
            </a:r>
            <a:r>
              <a:rPr lang="fr-FR" b="1" i="1" dirty="0"/>
              <a:t>A</a:t>
            </a:r>
            <a:r>
              <a:rPr lang="fr-FR" i="1" dirty="0"/>
              <a:t>rchitecture</a:t>
            </a:r>
          </a:p>
          <a:p>
            <a:pPr lvl="1"/>
            <a:endParaRPr lang="fr-FR" dirty="0"/>
          </a:p>
          <a:p>
            <a:pPr lvl="1"/>
            <a:r>
              <a:rPr lang="fr-FR" b="1" dirty="0"/>
              <a:t>s'appuie</a:t>
            </a:r>
            <a:r>
              <a:rPr lang="fr-FR" dirty="0"/>
              <a:t> sur </a:t>
            </a:r>
            <a:r>
              <a:rPr lang="fr-FR" b="1" dirty="0"/>
              <a:t>d'autres</a:t>
            </a:r>
            <a:r>
              <a:rPr lang="fr-FR" dirty="0"/>
              <a:t> </a:t>
            </a:r>
            <a:r>
              <a:rPr lang="fr-FR" b="1" dirty="0"/>
              <a:t>services</a:t>
            </a:r>
            <a:r>
              <a:rPr lang="fr-FR" dirty="0"/>
              <a:t> simples</a:t>
            </a:r>
          </a:p>
          <a:p>
            <a:pPr lvl="1"/>
            <a:endParaRPr lang="fr-FR" dirty="0"/>
          </a:p>
          <a:p>
            <a:pPr lvl="1"/>
            <a:r>
              <a:rPr lang="fr-FR" b="1" dirty="0"/>
              <a:t>décomposition</a:t>
            </a:r>
            <a:r>
              <a:rPr lang="fr-FR" dirty="0"/>
              <a:t> taches </a:t>
            </a:r>
            <a:r>
              <a:rPr lang="fr-FR" b="1" dirty="0"/>
              <a:t>basiques</a:t>
            </a:r>
          </a:p>
          <a:p>
            <a:pPr lvl="1"/>
            <a:endParaRPr lang="fr-FR" dirty="0"/>
          </a:p>
          <a:p>
            <a:pPr lvl="1"/>
            <a:r>
              <a:rPr lang="fr-FR" dirty="0"/>
              <a:t>en </a:t>
            </a:r>
            <a:r>
              <a:rPr lang="fr-FR" b="1" dirty="0"/>
              <a:t>tache métier simple</a:t>
            </a:r>
          </a:p>
          <a:p>
            <a:pPr lvl="1"/>
            <a:endParaRPr lang="fr-FR" dirty="0"/>
          </a:p>
          <a:p>
            <a:pPr lvl="1"/>
            <a:r>
              <a:rPr lang="fr-FR" dirty="0"/>
              <a:t>rend le développement plus généraliste </a:t>
            </a:r>
          </a:p>
          <a:p>
            <a:pPr lvl="1"/>
            <a:endParaRPr lang="fr-FR" dirty="0"/>
          </a:p>
          <a:p>
            <a:pPr lvl="1"/>
            <a:r>
              <a:rPr lang="fr-FR" b="1" u="sng" dirty="0"/>
              <a:t>le service se configurant suivant les besoin d'application</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02" name="AutoShape 2050"/>
          <p:cNvSpPr>
            <a:spLocks noGrp="1" noChangeArrowheads="1"/>
          </p:cNvSpPr>
          <p:nvPr>
            <p:ph type="title"/>
          </p:nvPr>
        </p:nvSpPr>
        <p:spPr/>
        <p:txBody>
          <a:bodyPr/>
          <a:lstStyle/>
          <a:p>
            <a:pPr eaLnBrk="1" hangingPunct="1"/>
            <a:r>
              <a:rPr lang="fr-FR"/>
              <a:t>SOAP, WSDL, UDDI</a:t>
            </a:r>
          </a:p>
        </p:txBody>
      </p:sp>
      <p:sp>
        <p:nvSpPr>
          <p:cNvPr id="1996803" name="Rectangle 2051"/>
          <p:cNvSpPr>
            <a:spLocks noGrp="1" noChangeArrowheads="1"/>
          </p:cNvSpPr>
          <p:nvPr>
            <p:ph idx="1"/>
          </p:nvPr>
        </p:nvSpPr>
        <p:spPr/>
        <p:txBody>
          <a:bodyPr>
            <a:normAutofit fontScale="92500"/>
          </a:bodyPr>
          <a:lstStyle/>
          <a:p>
            <a:pPr eaLnBrk="1" hangingPunct="1"/>
            <a:r>
              <a:rPr lang="fr-FR" dirty="0">
                <a:ea typeface="MS Mincho" pitchFamily="49" charset="-128"/>
              </a:rPr>
              <a:t>Qu'est-ce que SOAP ?</a:t>
            </a:r>
          </a:p>
          <a:p>
            <a:pPr lvl="1" eaLnBrk="1" hangingPunct="1"/>
            <a:r>
              <a:rPr lang="fr-FR" dirty="0">
                <a:ea typeface="MS Mincho" pitchFamily="49" charset="-128"/>
              </a:rPr>
              <a:t>SOAP est un </a:t>
            </a:r>
            <a:r>
              <a:rPr lang="fr-FR" b="1" dirty="0">
                <a:ea typeface="MS Mincho" pitchFamily="49" charset="-128"/>
              </a:rPr>
              <a:t>protocole XML </a:t>
            </a:r>
            <a:r>
              <a:rPr lang="fr-FR" dirty="0">
                <a:ea typeface="MS Mincho" pitchFamily="49" charset="-128"/>
              </a:rPr>
              <a:t>pour permettre aux applications d'échanger des informations entre-elles en HTTP</a:t>
            </a:r>
          </a:p>
          <a:p>
            <a:pPr lvl="1" eaLnBrk="1" hangingPunct="1"/>
            <a:endParaRPr lang="fr-FR" dirty="0">
              <a:ea typeface="MS Mincho" pitchFamily="49" charset="-128"/>
            </a:endParaRPr>
          </a:p>
          <a:p>
            <a:pPr eaLnBrk="1" hangingPunct="1"/>
            <a:r>
              <a:rPr lang="fr-FR" dirty="0">
                <a:ea typeface="MS Mincho" pitchFamily="49" charset="-128"/>
              </a:rPr>
              <a:t>Pourquoi SOAP ?</a:t>
            </a:r>
          </a:p>
          <a:p>
            <a:pPr lvl="1" eaLnBrk="1" hangingPunct="1"/>
            <a:r>
              <a:rPr lang="fr-FR" dirty="0">
                <a:ea typeface="MS Mincho" pitchFamily="49" charset="-128"/>
              </a:rPr>
              <a:t>c'est un standard </a:t>
            </a:r>
            <a:r>
              <a:rPr lang="fr-FR" b="1" dirty="0">
                <a:ea typeface="MS Mincho" pitchFamily="49" charset="-128"/>
              </a:rPr>
              <a:t>ouvert</a:t>
            </a:r>
            <a:r>
              <a:rPr lang="fr-FR" dirty="0">
                <a:ea typeface="MS Mincho" pitchFamily="49" charset="-128"/>
              </a:rPr>
              <a:t> du W3C</a:t>
            </a:r>
          </a:p>
          <a:p>
            <a:pPr lvl="1" eaLnBrk="1" hangingPunct="1"/>
            <a:r>
              <a:rPr lang="fr-FR" b="1" dirty="0">
                <a:ea typeface="MS Mincho" pitchFamily="49" charset="-128"/>
              </a:rPr>
              <a:t>indépendant</a:t>
            </a:r>
            <a:r>
              <a:rPr lang="fr-FR" dirty="0">
                <a:ea typeface="MS Mincho" pitchFamily="49" charset="-128"/>
              </a:rPr>
              <a:t> de la plateforme utilisée</a:t>
            </a:r>
          </a:p>
          <a:p>
            <a:pPr lvl="1" eaLnBrk="1" hangingPunct="1"/>
            <a:r>
              <a:rPr lang="fr-FR" b="1" dirty="0">
                <a:ea typeface="MS Mincho" pitchFamily="49" charset="-128"/>
              </a:rPr>
              <a:t>simple</a:t>
            </a:r>
            <a:r>
              <a:rPr lang="fr-FR" dirty="0">
                <a:ea typeface="MS Mincho" pitchFamily="49" charset="-128"/>
              </a:rPr>
              <a:t> et </a:t>
            </a:r>
            <a:r>
              <a:rPr lang="fr-FR" b="1" dirty="0">
                <a:ea typeface="MS Mincho" pitchFamily="49" charset="-128"/>
              </a:rPr>
              <a:t>extensible</a:t>
            </a:r>
          </a:p>
          <a:p>
            <a:pPr lvl="1" eaLnBrk="1" hangingPunct="1"/>
            <a:r>
              <a:rPr lang="fr-FR" dirty="0">
                <a:ea typeface="MS Mincho" pitchFamily="49" charset="-128"/>
              </a:rPr>
              <a:t>à l'épreuve des pare-feu (à la différence des appels RPC)</a:t>
            </a:r>
          </a:p>
          <a:p>
            <a:pPr lvl="1" eaLnBrk="1" hangingPunct="1"/>
            <a:r>
              <a:rPr lang="fr-FR" dirty="0">
                <a:ea typeface="MS Mincho" pitchFamily="49" charset="-128"/>
              </a:rPr>
              <a:t>élément clé des technologies Microsoft (.Net)</a:t>
            </a:r>
          </a:p>
        </p:txBody>
      </p:sp>
      <p:sp>
        <p:nvSpPr>
          <p:cNvPr id="5" name="Rectangle 13"/>
          <p:cNvSpPr>
            <a:spLocks noGrp="1" noChangeArrowheads="1"/>
          </p:cNvSpPr>
          <p:nvPr>
            <p:ph type="sldNum" sz="quarter" idx="12"/>
          </p:nvPr>
        </p:nvSpPr>
        <p:spPr>
          <a:ln/>
        </p:spPr>
        <p:txBody>
          <a:bodyPr/>
          <a:lstStyle/>
          <a:p>
            <a:pPr>
              <a:defRPr/>
            </a:pPr>
            <a:fld id="{54968C5C-17F7-4671-8B27-B535B05563B1}" type="slidenum">
              <a:rPr lang="fr-FR"/>
              <a:pPr>
                <a:defRPr/>
              </a:pPr>
              <a:t>232</a:t>
            </a:fld>
            <a:endParaRPr lang="fr-F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SOAP</a:t>
            </a:r>
          </a:p>
        </p:txBody>
      </p:sp>
      <p:sp>
        <p:nvSpPr>
          <p:cNvPr id="3" name="Espace réservé du contenu 2"/>
          <p:cNvSpPr>
            <a:spLocks noGrp="1"/>
          </p:cNvSpPr>
          <p:nvPr>
            <p:ph idx="1"/>
          </p:nvPr>
        </p:nvSpPr>
        <p:spPr/>
        <p:txBody>
          <a:bodyPr>
            <a:normAutofit fontScale="92500" lnSpcReduction="10000"/>
          </a:bodyPr>
          <a:lstStyle/>
          <a:p>
            <a:r>
              <a:rPr lang="fr-FR" dirty="0"/>
              <a:t>Logique Commune</a:t>
            </a:r>
          </a:p>
          <a:p>
            <a:pPr lvl="1"/>
            <a:r>
              <a:rPr lang="fr-FR" dirty="0"/>
              <a:t>notion de service</a:t>
            </a:r>
          </a:p>
          <a:p>
            <a:pPr lvl="1"/>
            <a:r>
              <a:rPr lang="fr-FR" dirty="0"/>
              <a:t>Description du service</a:t>
            </a:r>
          </a:p>
          <a:p>
            <a:pPr lvl="2"/>
            <a:r>
              <a:rPr lang="fr-FR" dirty="0"/>
              <a:t>paramètres entrée / sorties</a:t>
            </a:r>
          </a:p>
          <a:p>
            <a:pPr lvl="2"/>
            <a:r>
              <a:rPr lang="fr-FR" dirty="0"/>
              <a:t>WSDL</a:t>
            </a:r>
          </a:p>
          <a:p>
            <a:pPr lvl="1"/>
            <a:r>
              <a:rPr lang="fr-FR" dirty="0"/>
              <a:t>Annuaire UDDI</a:t>
            </a:r>
          </a:p>
          <a:p>
            <a:pPr lvl="2"/>
            <a:r>
              <a:rPr lang="fr-FR" dirty="0"/>
              <a:t>publication (en anglais </a:t>
            </a:r>
            <a:r>
              <a:rPr lang="fr-FR" i="1" dirty="0" err="1"/>
              <a:t>advertising</a:t>
            </a:r>
            <a:r>
              <a:rPr lang="fr-FR" dirty="0"/>
              <a:t>) et la découverte (</a:t>
            </a:r>
            <a:r>
              <a:rPr lang="fr-FR" i="1" dirty="0" err="1"/>
              <a:t>discovery</a:t>
            </a:r>
            <a:r>
              <a:rPr lang="fr-FR" dirty="0"/>
              <a:t>)</a:t>
            </a:r>
          </a:p>
          <a:p>
            <a:r>
              <a:rPr lang="fr-FR" dirty="0"/>
              <a:t>Avantages pour les applications</a:t>
            </a:r>
          </a:p>
          <a:p>
            <a:pPr lvl="2"/>
            <a:r>
              <a:rPr lang="fr-FR" dirty="0"/>
              <a:t>Flexibilité</a:t>
            </a:r>
          </a:p>
          <a:p>
            <a:pPr lvl="2"/>
            <a:r>
              <a:rPr lang="fr-FR" dirty="0"/>
              <a:t>réutilisabilité</a:t>
            </a:r>
          </a:p>
          <a:p>
            <a:pPr lvl="2"/>
            <a:r>
              <a:rPr lang="fr-FR" dirty="0"/>
              <a:t>réactivité</a:t>
            </a:r>
          </a:p>
          <a:p>
            <a:pPr lvl="2"/>
            <a:r>
              <a:rPr lang="fr-FR" dirty="0"/>
              <a:t>évolution / maintenance </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8850" name="AutoShape 2"/>
          <p:cNvSpPr>
            <a:spLocks noGrp="1" noChangeArrowheads="1"/>
          </p:cNvSpPr>
          <p:nvPr>
            <p:ph type="title"/>
          </p:nvPr>
        </p:nvSpPr>
        <p:spPr/>
        <p:txBody>
          <a:bodyPr/>
          <a:lstStyle/>
          <a:p>
            <a:pPr eaLnBrk="1" hangingPunct="1"/>
            <a:r>
              <a:rPr lang="fr-FR"/>
              <a:t>SOAP, WSDL, UDDI</a:t>
            </a:r>
          </a:p>
        </p:txBody>
      </p:sp>
      <p:sp>
        <p:nvSpPr>
          <p:cNvPr id="1998851" name="Rectangle 3"/>
          <p:cNvSpPr>
            <a:spLocks noGrp="1" noChangeArrowheads="1"/>
          </p:cNvSpPr>
          <p:nvPr>
            <p:ph idx="1"/>
          </p:nvPr>
        </p:nvSpPr>
        <p:spPr/>
        <p:txBody>
          <a:bodyPr>
            <a:normAutofit/>
          </a:bodyPr>
          <a:lstStyle/>
          <a:p>
            <a:pPr eaLnBrk="1" hangingPunct="1"/>
            <a:r>
              <a:rPr lang="fr-FR" sz="2400" dirty="0">
                <a:ea typeface="MS Mincho" pitchFamily="49" charset="-128"/>
              </a:rPr>
              <a:t>Comment fonctionne SOAP ?</a:t>
            </a:r>
          </a:p>
          <a:p>
            <a:pPr lvl="1" eaLnBrk="1" hangingPunct="1"/>
            <a:r>
              <a:rPr lang="fr-FR" sz="2000" dirty="0">
                <a:ea typeface="MS Mincho" pitchFamily="49" charset="-128"/>
              </a:rPr>
              <a:t> On crée un service Web (en Java, ASP, PHP…)</a:t>
            </a:r>
          </a:p>
          <a:p>
            <a:pPr lvl="1" eaLnBrk="1" hangingPunct="1"/>
            <a:r>
              <a:rPr lang="fr-FR" sz="2000" dirty="0">
                <a:ea typeface="MS Mincho" pitchFamily="49" charset="-128"/>
              </a:rPr>
              <a:t> On le décrit à l'aide du WSDL (</a:t>
            </a:r>
            <a:r>
              <a:rPr lang="fr-FR" sz="2000" dirty="0" err="1">
                <a:ea typeface="MS Mincho" pitchFamily="49" charset="-128"/>
              </a:rPr>
              <a:t>WebServices</a:t>
            </a:r>
            <a:r>
              <a:rPr lang="fr-FR" sz="2000" dirty="0">
                <a:ea typeface="MS Mincho" pitchFamily="49" charset="-128"/>
              </a:rPr>
              <a:t> Description Language), ses types de données, opérations, messages…</a:t>
            </a:r>
          </a:p>
          <a:p>
            <a:pPr lvl="1" eaLnBrk="1" hangingPunct="1"/>
            <a:r>
              <a:rPr lang="fr-FR" sz="2000" dirty="0">
                <a:ea typeface="MS Mincho" pitchFamily="49" charset="-128"/>
              </a:rPr>
              <a:t> On inscrit le service à une UDDI (</a:t>
            </a:r>
            <a:r>
              <a:rPr lang="fr-FR" sz="2000" dirty="0" err="1">
                <a:ea typeface="MS Mincho" pitchFamily="49" charset="-128"/>
              </a:rPr>
              <a:t>Universal</a:t>
            </a:r>
            <a:br>
              <a:rPr lang="fr-FR" sz="2000" dirty="0">
                <a:ea typeface="MS Mincho" pitchFamily="49" charset="-128"/>
              </a:rPr>
            </a:br>
            <a:r>
              <a:rPr lang="fr-FR" sz="2000" dirty="0">
                <a:ea typeface="MS Mincho" pitchFamily="49" charset="-128"/>
              </a:rPr>
              <a:t> Description, </a:t>
            </a:r>
            <a:r>
              <a:rPr lang="fr-FR" sz="2000" dirty="0" err="1">
                <a:ea typeface="MS Mincho" pitchFamily="49" charset="-128"/>
              </a:rPr>
              <a:t>Discovery</a:t>
            </a:r>
            <a:r>
              <a:rPr lang="fr-FR" sz="2000" dirty="0">
                <a:ea typeface="MS Mincho" pitchFamily="49" charset="-128"/>
              </a:rPr>
              <a:t> and </a:t>
            </a:r>
            <a:r>
              <a:rPr lang="fr-FR" sz="2000" dirty="0" err="1">
                <a:ea typeface="MS Mincho" pitchFamily="49" charset="-128"/>
              </a:rPr>
              <a:t>Integration</a:t>
            </a:r>
            <a:r>
              <a:rPr lang="fr-FR" sz="2000" dirty="0">
                <a:ea typeface="MS Mincho" pitchFamily="49" charset="-128"/>
              </a:rPr>
              <a:t>)</a:t>
            </a:r>
            <a:br>
              <a:rPr lang="fr-FR" sz="2000" dirty="0">
                <a:ea typeface="MS Mincho" pitchFamily="49" charset="-128"/>
              </a:rPr>
            </a:br>
            <a:r>
              <a:rPr lang="fr-FR" sz="2000" dirty="0">
                <a:ea typeface="MS Mincho" pitchFamily="49" charset="-128"/>
              </a:rPr>
              <a:t> Un annuaire de services Web !</a:t>
            </a:r>
          </a:p>
          <a:p>
            <a:pPr lvl="1" eaLnBrk="1" hangingPunct="1"/>
            <a:r>
              <a:rPr lang="fr-FR" sz="2000" dirty="0">
                <a:ea typeface="MS Mincho" pitchFamily="49" charset="-128"/>
              </a:rPr>
              <a:t> Quand un utilisateur cherche à obtenir un</a:t>
            </a:r>
            <a:br>
              <a:rPr lang="fr-FR" sz="2000" dirty="0">
                <a:ea typeface="MS Mincho" pitchFamily="49" charset="-128"/>
              </a:rPr>
            </a:br>
            <a:r>
              <a:rPr lang="fr-FR" sz="2000" dirty="0">
                <a:ea typeface="MS Mincho" pitchFamily="49" charset="-128"/>
              </a:rPr>
              <a:t>service (ex: météo), il consulte l'UDDI qui va</a:t>
            </a:r>
            <a:br>
              <a:rPr lang="fr-FR" sz="2000" dirty="0">
                <a:ea typeface="MS Mincho" pitchFamily="49" charset="-128"/>
              </a:rPr>
            </a:br>
            <a:r>
              <a:rPr lang="fr-FR" sz="2000" dirty="0">
                <a:ea typeface="MS Mincho" pitchFamily="49" charset="-128"/>
              </a:rPr>
              <a:t>chercher le service et lui fournir une interface</a:t>
            </a:r>
          </a:p>
          <a:p>
            <a:pPr lvl="1" eaLnBrk="1" hangingPunct="1"/>
            <a:r>
              <a:rPr lang="fr-FR" sz="2000" dirty="0">
                <a:ea typeface="MS Mincho" pitchFamily="49" charset="-128"/>
              </a:rPr>
              <a:t> Il pourra ensuite communiquer, en SOAP,</a:t>
            </a:r>
            <a:br>
              <a:rPr lang="fr-FR" sz="2000" dirty="0">
                <a:ea typeface="MS Mincho" pitchFamily="49" charset="-128"/>
              </a:rPr>
            </a:br>
            <a:r>
              <a:rPr lang="fr-FR" sz="2000" dirty="0">
                <a:ea typeface="MS Mincho" pitchFamily="49" charset="-128"/>
              </a:rPr>
              <a:t>avec le service Web, en utilisant les bons</a:t>
            </a:r>
            <a:br>
              <a:rPr lang="fr-FR" sz="2000" dirty="0">
                <a:ea typeface="MS Mincho" pitchFamily="49" charset="-128"/>
              </a:rPr>
            </a:br>
            <a:r>
              <a:rPr lang="fr-FR" sz="2000" dirty="0">
                <a:ea typeface="MS Mincho" pitchFamily="49" charset="-128"/>
              </a:rPr>
              <a:t>paramètres (ceux décrits en WSDL)</a:t>
            </a:r>
          </a:p>
        </p:txBody>
      </p:sp>
      <p:sp>
        <p:nvSpPr>
          <p:cNvPr id="6" name="Rectangle 13"/>
          <p:cNvSpPr>
            <a:spLocks noGrp="1" noChangeArrowheads="1"/>
          </p:cNvSpPr>
          <p:nvPr>
            <p:ph type="sldNum" sz="quarter" idx="12"/>
          </p:nvPr>
        </p:nvSpPr>
        <p:spPr>
          <a:ln/>
        </p:spPr>
        <p:txBody>
          <a:bodyPr/>
          <a:lstStyle/>
          <a:p>
            <a:pPr>
              <a:defRPr/>
            </a:pPr>
            <a:fld id="{DDB75184-8404-44EC-B696-8D291445E56F}" type="slidenum">
              <a:rPr lang="fr-FR"/>
              <a:pPr>
                <a:defRPr/>
              </a:pPr>
              <a:t>234</a:t>
            </a:fld>
            <a:endParaRPr lang="fr-FR"/>
          </a:p>
        </p:txBody>
      </p:sp>
      <p:pic>
        <p:nvPicPr>
          <p:cNvPr id="1998853" name="Picture 5" descr="C:\Work\01it\Cli\Orsys\Cours\_Img\soap01.jpg"/>
          <p:cNvPicPr>
            <a:picLocks noChangeAspect="1" noChangeArrowheads="1"/>
          </p:cNvPicPr>
          <p:nvPr/>
        </p:nvPicPr>
        <p:blipFill>
          <a:blip r:embed="rId3" cstate="print"/>
          <a:srcRect/>
          <a:stretch>
            <a:fillRect/>
          </a:stretch>
        </p:blipFill>
        <p:spPr bwMode="auto">
          <a:xfrm>
            <a:off x="5857884" y="2786058"/>
            <a:ext cx="3810000" cy="2997200"/>
          </a:xfrm>
          <a:prstGeom prst="rect">
            <a:avLst/>
          </a:prstGeom>
          <a:noFill/>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899" name="AutoShape 1027"/>
          <p:cNvSpPr>
            <a:spLocks noGrp="1" noChangeArrowheads="1"/>
          </p:cNvSpPr>
          <p:nvPr>
            <p:ph type="title"/>
          </p:nvPr>
        </p:nvSpPr>
        <p:spPr/>
        <p:txBody>
          <a:bodyPr/>
          <a:lstStyle/>
          <a:p>
            <a:pPr eaLnBrk="1" hangingPunct="1"/>
            <a:r>
              <a:rPr lang="fr-FR"/>
              <a:t>SOAP, WSDL, UDDI</a:t>
            </a:r>
          </a:p>
        </p:txBody>
      </p:sp>
      <p:sp>
        <p:nvSpPr>
          <p:cNvPr id="2000900" name="Rectangle 1028"/>
          <p:cNvSpPr>
            <a:spLocks noGrp="1" noChangeArrowheads="1"/>
          </p:cNvSpPr>
          <p:nvPr>
            <p:ph idx="1"/>
          </p:nvPr>
        </p:nvSpPr>
        <p:spPr/>
        <p:txBody>
          <a:bodyPr>
            <a:normAutofit fontScale="85000" lnSpcReduction="20000"/>
          </a:bodyPr>
          <a:lstStyle/>
          <a:p>
            <a:pPr eaLnBrk="1" hangingPunct="1"/>
            <a:r>
              <a:rPr lang="fr-FR">
                <a:ea typeface="MS Mincho" pitchFamily="49" charset="-128"/>
              </a:rPr>
              <a:t>Que contient le message SOAP ?</a:t>
            </a:r>
          </a:p>
          <a:p>
            <a:pPr lvl="1" eaLnBrk="1" hangingPunct="1"/>
            <a:r>
              <a:rPr lang="fr-FR">
                <a:ea typeface="MS Mincho" pitchFamily="49" charset="-128"/>
              </a:rPr>
              <a:t>Une enveloppe &lt;soap:Envelope&gt; (racine du document) qui comprend :</a:t>
            </a:r>
          </a:p>
          <a:p>
            <a:pPr lvl="2" eaLnBrk="1" hangingPunct="1"/>
            <a:r>
              <a:rPr lang="fr-FR">
                <a:ea typeface="MS Mincho" pitchFamily="49" charset="-128"/>
              </a:rPr>
              <a:t>Un namespace obligatoire (toujours le même pour SOAP 1.2) </a:t>
            </a:r>
            <a:br>
              <a:rPr lang="fr-FR">
                <a:ea typeface="MS Mincho" pitchFamily="49" charset="-128"/>
              </a:rPr>
            </a:br>
            <a:r>
              <a:rPr lang="fr-FR">
                <a:ea typeface="MS Mincho" pitchFamily="49" charset="-128"/>
              </a:rPr>
              <a:t>xmlns:soap="http://www.w3.org/2001/12/soap-envelope"</a:t>
            </a:r>
          </a:p>
          <a:p>
            <a:pPr lvl="2" eaLnBrk="1" hangingPunct="1"/>
            <a:r>
              <a:rPr lang="fr-FR">
                <a:ea typeface="MS Mincho" pitchFamily="49" charset="-128"/>
              </a:rPr>
              <a:t>Un encodingStyle définit les types de données utilisées dans le message via une URI</a:t>
            </a:r>
            <a:br>
              <a:rPr lang="fr-FR">
                <a:ea typeface="MS Mincho" pitchFamily="49" charset="-128"/>
              </a:rPr>
            </a:br>
            <a:r>
              <a:rPr lang="fr-FR">
                <a:ea typeface="MS Mincho" pitchFamily="49" charset="-128"/>
              </a:rPr>
              <a:t>soap:encodingStyle="http://www.w3.org/2001/12/soap-encoding"</a:t>
            </a:r>
          </a:p>
          <a:p>
            <a:pPr lvl="1" eaLnBrk="1" hangingPunct="1"/>
            <a:r>
              <a:rPr lang="fr-FR">
                <a:ea typeface="MS Mincho" pitchFamily="49" charset="-128"/>
              </a:rPr>
              <a:t>Un en-tête optionnel &lt;Header&gt; (firstchild s'il est présent) qui fournit une méta information sur le message</a:t>
            </a:r>
          </a:p>
          <a:p>
            <a:pPr lvl="1" eaLnBrk="1" hangingPunct="1"/>
            <a:r>
              <a:rPr lang="fr-FR">
                <a:ea typeface="MS Mincho" pitchFamily="49" charset="-128"/>
              </a:rPr>
              <a:t>Un corps &lt;Body&gt;</a:t>
            </a:r>
          </a:p>
          <a:p>
            <a:pPr lvl="2" eaLnBrk="1" hangingPunct="1"/>
            <a:r>
              <a:rPr lang="fr-FR">
                <a:ea typeface="MS Mincho" pitchFamily="49" charset="-128"/>
              </a:rPr>
              <a:t>les éléments enfants de &lt;soap:Body&gt; doivent être préfixés d'un namespace pour les différencier les balises utiles à l'application du standard SOAP</a:t>
            </a:r>
          </a:p>
          <a:p>
            <a:pPr lvl="2" eaLnBrk="1" hangingPunct="1"/>
            <a:r>
              <a:rPr lang="fr-FR">
                <a:ea typeface="MS Mincho" pitchFamily="49" charset="-128"/>
              </a:rPr>
              <a:t> Une section optionnelle &lt;Fault&gt; permet de traiter les erreurs (faultcode="[versionMismatch | MustUnderstand | Client | Serveur]", faultstring="message d'erreur")</a:t>
            </a:r>
          </a:p>
        </p:txBody>
      </p:sp>
      <p:sp>
        <p:nvSpPr>
          <p:cNvPr id="5" name="Rectangle 13"/>
          <p:cNvSpPr>
            <a:spLocks noGrp="1" noChangeArrowheads="1"/>
          </p:cNvSpPr>
          <p:nvPr>
            <p:ph type="sldNum" sz="quarter" idx="12"/>
          </p:nvPr>
        </p:nvSpPr>
        <p:spPr>
          <a:ln/>
        </p:spPr>
        <p:txBody>
          <a:bodyPr/>
          <a:lstStyle/>
          <a:p>
            <a:pPr>
              <a:defRPr/>
            </a:pPr>
            <a:fld id="{C51FECE4-D956-46B7-A6D8-6DB343F2FFF1}" type="slidenum">
              <a:rPr lang="fr-FR"/>
              <a:pPr>
                <a:defRPr/>
              </a:pPr>
              <a:t>235</a:t>
            </a:fld>
            <a:endParaRPr lang="fr-F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6258" name="AutoShape 2"/>
          <p:cNvSpPr>
            <a:spLocks noGrp="1" noChangeArrowheads="1"/>
          </p:cNvSpPr>
          <p:nvPr>
            <p:ph type="title"/>
          </p:nvPr>
        </p:nvSpPr>
        <p:spPr/>
        <p:txBody>
          <a:bodyPr/>
          <a:lstStyle/>
          <a:p>
            <a:pPr eaLnBrk="1" hangingPunct="1"/>
            <a:r>
              <a:rPr lang="fr-FR"/>
              <a:t>REST</a:t>
            </a:r>
          </a:p>
        </p:txBody>
      </p:sp>
      <p:sp>
        <p:nvSpPr>
          <p:cNvPr id="2016259"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REST</a:t>
            </a:r>
          </a:p>
          <a:p>
            <a:pPr lvl="1" eaLnBrk="1" hangingPunct="1"/>
            <a:r>
              <a:rPr lang="fr-FR" dirty="0">
                <a:ea typeface="MS Mincho" pitchFamily="49" charset="-128"/>
              </a:rPr>
              <a:t> Définition :  REST (</a:t>
            </a:r>
            <a:r>
              <a:rPr lang="en-US" i="1" dirty="0" err="1">
                <a:ea typeface="MS Mincho" pitchFamily="49" charset="-128"/>
              </a:rPr>
              <a:t>REpresentational</a:t>
            </a:r>
            <a:r>
              <a:rPr lang="fr-FR" i="1" dirty="0">
                <a:ea typeface="MS Mincho" pitchFamily="49" charset="-128"/>
              </a:rPr>
              <a:t> State Transfer</a:t>
            </a:r>
            <a:r>
              <a:rPr lang="fr-FR" dirty="0">
                <a:ea typeface="MS Mincho" pitchFamily="49" charset="-128"/>
              </a:rPr>
              <a:t>) est un style d’architecture pour les hypermédias distribués comme le Web. Terme introduit par Roy Fielding (un des principaux auteurs des spécifications HTTP) en 2000, il a été dévoyé</a:t>
            </a:r>
          </a:p>
          <a:p>
            <a:pPr lvl="1" eaLnBrk="1" hangingPunct="1"/>
            <a:endParaRPr lang="fr-FR" dirty="0">
              <a:ea typeface="MS Mincho" pitchFamily="49" charset="-128"/>
            </a:endParaRPr>
          </a:p>
          <a:p>
            <a:pPr lvl="1" eaLnBrk="1" hangingPunct="1"/>
            <a:r>
              <a:rPr lang="fr-FR" dirty="0">
                <a:ea typeface="MS Mincho" pitchFamily="49" charset="-128"/>
              </a:rPr>
              <a:t> Sur Internet il est assimilé à une interface simple qui permet de transmettre des données via HTTP sans autre forme d’encapsulation (ex: SOAP et WS-*) ou de gestion de l’état (maintien de session, simulation d’état avec cookies…)</a:t>
            </a:r>
          </a:p>
          <a:p>
            <a:pPr lvl="1" eaLnBrk="1" hangingPunct="1"/>
            <a:endParaRPr lang="fr-FR" dirty="0">
              <a:ea typeface="MS Mincho" pitchFamily="49" charset="-128"/>
            </a:endParaRPr>
          </a:p>
          <a:p>
            <a:pPr lvl="1" eaLnBrk="1" hangingPunct="1"/>
            <a:r>
              <a:rPr lang="fr-FR" dirty="0">
                <a:ea typeface="MS Mincho" pitchFamily="49" charset="-128"/>
              </a:rPr>
              <a:t> On peut créer :</a:t>
            </a:r>
            <a:br>
              <a:rPr lang="fr-FR" dirty="0">
                <a:ea typeface="MS Mincho" pitchFamily="49" charset="-128"/>
              </a:rPr>
            </a:br>
            <a:r>
              <a:rPr lang="fr-FR" dirty="0">
                <a:ea typeface="MS Mincho" pitchFamily="49" charset="-128"/>
              </a:rPr>
              <a:t>des applications </a:t>
            </a:r>
            <a:r>
              <a:rPr lang="fr-FR" dirty="0" err="1">
                <a:ea typeface="MS Mincho" pitchFamily="49" charset="-128"/>
              </a:rPr>
              <a:t>RESTful</a:t>
            </a:r>
            <a:r>
              <a:rPr lang="fr-FR" dirty="0">
                <a:ea typeface="MS Mincho" pitchFamily="49" charset="-128"/>
              </a:rPr>
              <a:t> sans HTTP et le Web</a:t>
            </a:r>
            <a:br>
              <a:rPr lang="fr-FR" dirty="0">
                <a:ea typeface="MS Mincho" pitchFamily="49" charset="-128"/>
              </a:rPr>
            </a:br>
            <a:r>
              <a:rPr lang="fr-FR" dirty="0">
                <a:ea typeface="MS Mincho" pitchFamily="49" charset="-128"/>
              </a:rPr>
              <a:t>des interfaces utilisant XML et HTTP qui suivent plutôt RPC</a:t>
            </a:r>
            <a:br>
              <a:rPr lang="fr-FR" dirty="0">
                <a:ea typeface="MS Mincho" pitchFamily="49" charset="-128"/>
              </a:rPr>
            </a:br>
            <a:r>
              <a:rPr lang="fr-FR" dirty="0">
                <a:ea typeface="MS Mincho" pitchFamily="49" charset="-128"/>
              </a:rPr>
              <a:t>des SOA basées sur la technologie SOAP, respectant les principes de REST</a:t>
            </a:r>
          </a:p>
        </p:txBody>
      </p:sp>
      <p:sp>
        <p:nvSpPr>
          <p:cNvPr id="5" name="Rectangle 13"/>
          <p:cNvSpPr>
            <a:spLocks noGrp="1" noChangeArrowheads="1"/>
          </p:cNvSpPr>
          <p:nvPr>
            <p:ph type="sldNum" sz="quarter" idx="12"/>
          </p:nvPr>
        </p:nvSpPr>
        <p:spPr>
          <a:ln/>
        </p:spPr>
        <p:txBody>
          <a:bodyPr/>
          <a:lstStyle/>
          <a:p>
            <a:pPr>
              <a:defRPr/>
            </a:pPr>
            <a:fld id="{BDDE10F4-A796-4C72-9E9E-0EA028684319}" type="slidenum">
              <a:rPr lang="fr-FR"/>
              <a:pPr>
                <a:defRPr/>
              </a:pPr>
              <a:t>236</a:t>
            </a:fld>
            <a:endParaRPr lang="fr-F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994" name="AutoShape 2"/>
          <p:cNvSpPr>
            <a:spLocks noGrp="1" noChangeArrowheads="1"/>
          </p:cNvSpPr>
          <p:nvPr>
            <p:ph type="title"/>
          </p:nvPr>
        </p:nvSpPr>
        <p:spPr/>
        <p:txBody>
          <a:bodyPr/>
          <a:lstStyle/>
          <a:p>
            <a:pPr eaLnBrk="1" hangingPunct="1"/>
            <a:r>
              <a:rPr lang="fr-FR"/>
              <a:t>REST</a:t>
            </a:r>
          </a:p>
        </p:txBody>
      </p:sp>
      <p:sp>
        <p:nvSpPr>
          <p:cNvPr id="2004995"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Règles REST</a:t>
            </a:r>
          </a:p>
          <a:p>
            <a:pPr lvl="1" eaLnBrk="1" hangingPunct="1"/>
            <a:r>
              <a:rPr lang="fr-FR" dirty="0">
                <a:ea typeface="MS Mincho" pitchFamily="49" charset="-128"/>
              </a:rPr>
              <a:t> REST dispose de </a:t>
            </a:r>
            <a:r>
              <a:rPr lang="fr-FR" b="1" dirty="0">
                <a:ea typeface="MS Mincho" pitchFamily="49" charset="-128"/>
              </a:rPr>
              <a:t>peu de règles </a:t>
            </a:r>
            <a:r>
              <a:rPr lang="fr-FR" dirty="0">
                <a:ea typeface="MS Mincho" pitchFamily="49" charset="-128"/>
              </a:rPr>
              <a:t>conceptuelles de base :</a:t>
            </a:r>
            <a:br>
              <a:rPr lang="fr-FR" dirty="0">
                <a:ea typeface="MS Mincho" pitchFamily="49" charset="-128"/>
              </a:rPr>
            </a:br>
            <a:r>
              <a:rPr lang="fr-FR" dirty="0">
                <a:sym typeface="Wingdings" charset="2"/>
              </a:rPr>
              <a:t> c’est un protocole </a:t>
            </a:r>
            <a:r>
              <a:rPr lang="fr-FR" b="1" dirty="0">
                <a:sym typeface="Wingdings" charset="2"/>
              </a:rPr>
              <a:t>client-serveur</a:t>
            </a:r>
            <a:r>
              <a:rPr lang="fr-FR" dirty="0">
                <a:sym typeface="Wingdings" charset="2"/>
              </a:rPr>
              <a:t>, sans état, "</a:t>
            </a:r>
            <a:r>
              <a:rPr lang="fr-FR" dirty="0" err="1">
                <a:sym typeface="Wingdings" charset="2"/>
              </a:rPr>
              <a:t>cachable</a:t>
            </a:r>
            <a:r>
              <a:rPr lang="fr-FR" dirty="0">
                <a:sym typeface="Wingdings" charset="2"/>
              </a:rPr>
              <a:t>" ( = mémorisable côté client), "</a:t>
            </a:r>
            <a:r>
              <a:rPr lang="fr-FR" dirty="0" err="1">
                <a:sym typeface="Wingdings" charset="2"/>
              </a:rPr>
              <a:t>layered</a:t>
            </a:r>
            <a:r>
              <a:rPr lang="fr-FR" dirty="0">
                <a:sym typeface="Wingdings" charset="2"/>
              </a:rPr>
              <a:t>" (espaces mémoires confinés donc simples et sécurisés)</a:t>
            </a:r>
            <a:br>
              <a:rPr lang="fr-FR" dirty="0">
                <a:ea typeface="MS Mincho" pitchFamily="49" charset="-128"/>
              </a:rPr>
            </a:br>
            <a:r>
              <a:rPr lang="fr-FR" dirty="0">
                <a:sym typeface="Wingdings" charset="2"/>
              </a:rPr>
              <a:t></a:t>
            </a:r>
            <a:r>
              <a:rPr lang="fr-FR" dirty="0">
                <a:ea typeface="MS Mincho" pitchFamily="49" charset="-128"/>
              </a:rPr>
              <a:t> la gestion de l’état et des </a:t>
            </a:r>
            <a:r>
              <a:rPr lang="fr-FR" b="1" dirty="0">
                <a:ea typeface="MS Mincho" pitchFamily="49" charset="-128"/>
              </a:rPr>
              <a:t>fonctionnalités</a:t>
            </a:r>
            <a:r>
              <a:rPr lang="fr-FR" dirty="0">
                <a:ea typeface="MS Mincho" pitchFamily="49" charset="-128"/>
              </a:rPr>
              <a:t> est </a:t>
            </a:r>
            <a:r>
              <a:rPr lang="fr-FR" b="1" dirty="0">
                <a:ea typeface="MS Mincho" pitchFamily="49" charset="-128"/>
              </a:rPr>
              <a:t>divisé en ressources</a:t>
            </a:r>
            <a:br>
              <a:rPr lang="fr-FR" b="1" dirty="0">
                <a:ea typeface="MS Mincho" pitchFamily="49" charset="-128"/>
              </a:rPr>
            </a:br>
            <a:r>
              <a:rPr lang="fr-FR" dirty="0">
                <a:sym typeface="Wingdings" charset="2"/>
              </a:rPr>
              <a:t> chaque ressource est </a:t>
            </a:r>
            <a:r>
              <a:rPr lang="fr-FR" b="1" dirty="0">
                <a:sym typeface="Wingdings" charset="2"/>
              </a:rPr>
              <a:t>accessible de manière unique</a:t>
            </a:r>
            <a:r>
              <a:rPr lang="fr-FR" dirty="0">
                <a:sym typeface="Wingdings" charset="2"/>
              </a:rPr>
              <a:t> selon la syntaxe universelle des liens hypermédias (ex: URI) </a:t>
            </a:r>
            <a:br>
              <a:rPr lang="fr-FR" dirty="0">
                <a:sym typeface="Wingdings" charset="2"/>
              </a:rPr>
            </a:br>
            <a:endParaRPr lang="fr-FR" dirty="0">
              <a:sym typeface="Wingdings" charset="2"/>
            </a:endParaRPr>
          </a:p>
          <a:p>
            <a:pPr marL="898525" lvl="1" indent="0" eaLnBrk="1" hangingPunct="1">
              <a:buNone/>
            </a:pPr>
            <a:r>
              <a:rPr lang="fr-FR" dirty="0">
                <a:sym typeface="Wingdings" charset="2"/>
              </a:rPr>
              <a:t>	</a:t>
            </a:r>
            <a:r>
              <a:rPr lang="fr-FR" dirty="0">
                <a:ea typeface="MS Mincho" pitchFamily="49" charset="-128"/>
              </a:rPr>
              <a:t> Chaque ressource doit offrir une interface uniforme au client, comprenant :</a:t>
            </a:r>
          </a:p>
          <a:p>
            <a:pPr lvl="2" eaLnBrk="1" hangingPunct="1"/>
            <a:r>
              <a:rPr lang="fr-FR" dirty="0">
                <a:ea typeface="MS Mincho" pitchFamily="49" charset="-128"/>
              </a:rPr>
              <a:t>un ensemble d’opérations bien définies</a:t>
            </a:r>
          </a:p>
          <a:p>
            <a:pPr lvl="2" eaLnBrk="1" hangingPunct="1"/>
            <a:r>
              <a:rPr lang="fr-FR" dirty="0">
                <a:ea typeface="MS Mincho" pitchFamily="49" charset="-128"/>
              </a:rPr>
              <a:t>une restriction des types de contenus échangés</a:t>
            </a:r>
          </a:p>
          <a:p>
            <a:pPr lvl="2" eaLnBrk="1" hangingPunct="1"/>
            <a:r>
              <a:rPr lang="fr-FR" dirty="0">
                <a:ea typeface="MS Mincho" pitchFamily="49" charset="-128"/>
              </a:rPr>
              <a:t>éventuellement la prise en charge de code à la demande (« on </a:t>
            </a:r>
            <a:r>
              <a:rPr lang="fr-FR" dirty="0" err="1">
                <a:ea typeface="MS Mincho" pitchFamily="49" charset="-128"/>
              </a:rPr>
              <a:t>demand</a:t>
            </a:r>
            <a:r>
              <a:rPr lang="fr-FR" dirty="0">
                <a:ea typeface="MS Mincho" pitchFamily="49" charset="-128"/>
              </a:rPr>
              <a:t> »)</a:t>
            </a:r>
          </a:p>
        </p:txBody>
      </p:sp>
      <p:sp>
        <p:nvSpPr>
          <p:cNvPr id="5" name="Rectangle 13"/>
          <p:cNvSpPr>
            <a:spLocks noGrp="1" noChangeArrowheads="1"/>
          </p:cNvSpPr>
          <p:nvPr>
            <p:ph type="sldNum" sz="quarter" idx="12"/>
          </p:nvPr>
        </p:nvSpPr>
        <p:spPr>
          <a:ln/>
        </p:spPr>
        <p:txBody>
          <a:bodyPr/>
          <a:lstStyle/>
          <a:p>
            <a:pPr>
              <a:defRPr/>
            </a:pPr>
            <a:fld id="{96823818-8B70-410C-AC6B-02171D88552D}" type="slidenum">
              <a:rPr lang="fr-FR"/>
              <a:pPr>
                <a:defRPr/>
              </a:pPr>
              <a:t>237</a:t>
            </a:fld>
            <a:endParaRPr lang="fr-F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42" name="AutoShape 2050"/>
          <p:cNvSpPr>
            <a:spLocks noGrp="1" noChangeArrowheads="1"/>
          </p:cNvSpPr>
          <p:nvPr>
            <p:ph type="title"/>
          </p:nvPr>
        </p:nvSpPr>
        <p:spPr/>
        <p:txBody>
          <a:bodyPr/>
          <a:lstStyle/>
          <a:p>
            <a:pPr eaLnBrk="1" hangingPunct="1"/>
            <a:r>
              <a:rPr lang="fr-FR"/>
              <a:t>REST</a:t>
            </a:r>
          </a:p>
        </p:txBody>
      </p:sp>
      <p:sp>
        <p:nvSpPr>
          <p:cNvPr id="2007043" name="Rectangle 2051"/>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REST et Internet</a:t>
            </a:r>
          </a:p>
          <a:p>
            <a:pPr lvl="1" eaLnBrk="1" hangingPunct="1"/>
            <a:r>
              <a:rPr lang="fr-FR" dirty="0">
                <a:ea typeface="MS Mincho" pitchFamily="49" charset="-128"/>
              </a:rPr>
              <a:t> Le Web est un bon candidat pour l’architecture REST, car il utilise :</a:t>
            </a:r>
            <a:br>
              <a:rPr lang="fr-FR" dirty="0">
                <a:ea typeface="MS Mincho" pitchFamily="49" charset="-128"/>
              </a:rPr>
            </a:br>
            <a:r>
              <a:rPr lang="fr-FR" dirty="0">
                <a:sym typeface="Wingdings" charset="2"/>
              </a:rPr>
              <a:t> </a:t>
            </a:r>
            <a:r>
              <a:rPr lang="fr-FR" dirty="0">
                <a:ea typeface="MS Mincho" pitchFamily="49" charset="-128"/>
              </a:rPr>
              <a:t>un protocole de transfert des données : </a:t>
            </a:r>
            <a:r>
              <a:rPr lang="fr-FR" b="1" dirty="0">
                <a:ea typeface="MS Mincho" pitchFamily="49" charset="-128"/>
              </a:rPr>
              <a:t>HTTP</a:t>
            </a:r>
            <a:br>
              <a:rPr lang="fr-FR" dirty="0">
                <a:ea typeface="MS Mincho" pitchFamily="49" charset="-128"/>
              </a:rPr>
            </a:br>
            <a:r>
              <a:rPr lang="fr-FR" dirty="0">
                <a:sym typeface="Wingdings" charset="2"/>
              </a:rPr>
              <a:t> </a:t>
            </a:r>
            <a:r>
              <a:rPr lang="fr-FR" dirty="0">
                <a:ea typeface="MS Mincho" pitchFamily="49" charset="-128"/>
              </a:rPr>
              <a:t>un moyen d’adressage unique suivant la syntaxe universelle : </a:t>
            </a:r>
            <a:r>
              <a:rPr lang="fr-FR" b="1" dirty="0">
                <a:ea typeface="MS Mincho" pitchFamily="49" charset="-128"/>
              </a:rPr>
              <a:t>URI, DNS</a:t>
            </a:r>
            <a:br>
              <a:rPr lang="fr-FR" b="1" dirty="0">
                <a:ea typeface="MS Mincho" pitchFamily="49" charset="-128"/>
              </a:rPr>
            </a:br>
            <a:r>
              <a:rPr lang="fr-FR" dirty="0">
                <a:sym typeface="Wingdings" charset="2"/>
              </a:rPr>
              <a:t> </a:t>
            </a:r>
            <a:r>
              <a:rPr lang="fr-FR" dirty="0">
                <a:ea typeface="MS Mincho" pitchFamily="49" charset="-128"/>
              </a:rPr>
              <a:t>des types de contenus définis et restreints : MIME</a:t>
            </a:r>
            <a:br>
              <a:rPr lang="fr-FR" dirty="0">
                <a:ea typeface="MS Mincho" pitchFamily="49" charset="-128"/>
              </a:rPr>
            </a:br>
            <a:r>
              <a:rPr lang="fr-FR" dirty="0">
                <a:sym typeface="Wingdings" charset="2"/>
              </a:rPr>
              <a:t> </a:t>
            </a:r>
            <a:r>
              <a:rPr lang="fr-FR" dirty="0">
                <a:ea typeface="MS Mincho" pitchFamily="49" charset="-128"/>
              </a:rPr>
              <a:t>des langages d’échange des données : (X)</a:t>
            </a:r>
            <a:r>
              <a:rPr lang="fr-FR" b="1" dirty="0">
                <a:ea typeface="MS Mincho" pitchFamily="49" charset="-128"/>
              </a:rPr>
              <a:t>HTML, JSON, XML</a:t>
            </a:r>
            <a:r>
              <a:rPr lang="fr-FR" dirty="0">
                <a:ea typeface="MS Mincho" pitchFamily="49" charset="-128"/>
              </a:rPr>
              <a:t>…</a:t>
            </a:r>
            <a:br>
              <a:rPr lang="fr-FR" dirty="0">
                <a:ea typeface="MS Mincho" pitchFamily="49" charset="-128"/>
              </a:rPr>
            </a:br>
            <a:r>
              <a:rPr lang="fr-FR" dirty="0">
                <a:sym typeface="Wingdings" charset="2"/>
              </a:rPr>
              <a:t> un programme de traitement côté client avec gestion du cache : navigateur</a:t>
            </a:r>
            <a:br>
              <a:rPr lang="fr-FR" dirty="0">
                <a:sym typeface="Wingdings" charset="2"/>
              </a:rPr>
            </a:br>
            <a:r>
              <a:rPr lang="fr-FR" dirty="0">
                <a:sym typeface="Wingdings" charset="2"/>
              </a:rPr>
              <a:t></a:t>
            </a:r>
            <a:r>
              <a:rPr lang="fr-FR" dirty="0">
                <a:ea typeface="MS Mincho" pitchFamily="49" charset="-128"/>
              </a:rPr>
              <a:t> un langage permettant d’implémenter un client interactif et à mémoire : JS</a:t>
            </a:r>
            <a:br>
              <a:rPr lang="fr-FR" dirty="0">
                <a:ea typeface="MS Mincho" pitchFamily="49" charset="-128"/>
              </a:rPr>
            </a:br>
            <a:r>
              <a:rPr lang="fr-FR" dirty="0">
                <a:sym typeface="Wingdings" charset="2"/>
              </a:rPr>
              <a:t></a:t>
            </a:r>
            <a:r>
              <a:rPr lang="fr-FR" dirty="0">
                <a:ea typeface="MS Mincho" pitchFamily="49" charset="-128"/>
              </a:rPr>
              <a:t> le tout supportant nativement les hyperliens</a:t>
            </a:r>
          </a:p>
          <a:p>
            <a:pPr lvl="1" eaLnBrk="1" hangingPunct="1"/>
            <a:endParaRPr lang="fr-FR" dirty="0">
              <a:ea typeface="MS Mincho" pitchFamily="49" charset="-128"/>
            </a:endParaRPr>
          </a:p>
          <a:p>
            <a:pPr lvl="1" eaLnBrk="1" hangingPunct="1"/>
            <a:r>
              <a:rPr lang="fr-FR" dirty="0">
                <a:ea typeface="MS Mincho" pitchFamily="49" charset="-128"/>
              </a:rPr>
              <a:t> Attention, pour être </a:t>
            </a:r>
            <a:r>
              <a:rPr lang="fr-FR" dirty="0" err="1">
                <a:ea typeface="MS Mincho" pitchFamily="49" charset="-128"/>
              </a:rPr>
              <a:t>RESTful</a:t>
            </a:r>
            <a:r>
              <a:rPr lang="fr-FR" dirty="0">
                <a:ea typeface="MS Mincho" pitchFamily="49" charset="-128"/>
              </a:rPr>
              <a:t>, une application Web doit :</a:t>
            </a:r>
            <a:br>
              <a:rPr lang="fr-FR" dirty="0">
                <a:ea typeface="MS Mincho" pitchFamily="49" charset="-128"/>
              </a:rPr>
            </a:br>
            <a:r>
              <a:rPr lang="fr-FR" dirty="0">
                <a:sym typeface="Wingdings" charset="2"/>
              </a:rPr>
              <a:t> utiliser </a:t>
            </a:r>
            <a:r>
              <a:rPr lang="fr-FR" b="1" dirty="0">
                <a:sym typeface="Wingdings" charset="2"/>
              </a:rPr>
              <a:t>HTTP sans état</a:t>
            </a:r>
            <a:r>
              <a:rPr lang="fr-FR" dirty="0">
                <a:sym typeface="Wingdings" charset="2"/>
              </a:rPr>
              <a:t> : toutes les données sont envoyées à chaque requête</a:t>
            </a:r>
            <a:br>
              <a:rPr lang="fr-FR" dirty="0">
                <a:sym typeface="Wingdings" charset="2"/>
              </a:rPr>
            </a:br>
            <a:r>
              <a:rPr lang="fr-FR" dirty="0">
                <a:sym typeface="Wingdings" charset="2"/>
              </a:rPr>
              <a:t> les états doivent être modélisés par des ressources (pas JS ou cookies)</a:t>
            </a:r>
            <a:br>
              <a:rPr lang="fr-FR" dirty="0">
                <a:sym typeface="Wingdings" charset="2"/>
              </a:rPr>
            </a:br>
            <a:r>
              <a:rPr lang="fr-FR" dirty="0">
                <a:sym typeface="Wingdings" charset="2"/>
              </a:rPr>
              <a:t> les verbes HTTP doivent être utilisés à bon escient (cf. suite)</a:t>
            </a:r>
          </a:p>
        </p:txBody>
      </p:sp>
      <p:sp>
        <p:nvSpPr>
          <p:cNvPr id="5" name="Rectangle 13"/>
          <p:cNvSpPr>
            <a:spLocks noGrp="1" noChangeArrowheads="1"/>
          </p:cNvSpPr>
          <p:nvPr>
            <p:ph type="sldNum" sz="quarter" idx="12"/>
          </p:nvPr>
        </p:nvSpPr>
        <p:spPr>
          <a:ln/>
        </p:spPr>
        <p:txBody>
          <a:bodyPr/>
          <a:lstStyle/>
          <a:p>
            <a:pPr>
              <a:defRPr/>
            </a:pPr>
            <a:fld id="{750B5D7F-8628-46A4-B347-28A29021CB61}" type="slidenum">
              <a:rPr lang="fr-FR"/>
              <a:pPr>
                <a:defRPr/>
              </a:pPr>
              <a:t>238</a:t>
            </a:fld>
            <a:endParaRPr lang="fr-F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9090" name="AutoShape 2"/>
          <p:cNvSpPr>
            <a:spLocks noGrp="1" noChangeArrowheads="1"/>
          </p:cNvSpPr>
          <p:nvPr>
            <p:ph type="title"/>
          </p:nvPr>
        </p:nvSpPr>
        <p:spPr/>
        <p:txBody>
          <a:bodyPr/>
          <a:lstStyle/>
          <a:p>
            <a:pPr eaLnBrk="1" hangingPunct="1"/>
            <a:r>
              <a:rPr lang="fr-FR"/>
              <a:t>REST</a:t>
            </a:r>
          </a:p>
        </p:txBody>
      </p:sp>
      <p:sp>
        <p:nvSpPr>
          <p:cNvPr id="2009091"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Avantages de REST</a:t>
            </a:r>
          </a:p>
          <a:p>
            <a:pPr lvl="1" eaLnBrk="1" hangingPunct="1"/>
            <a:r>
              <a:rPr lang="fr-FR" dirty="0">
                <a:ea typeface="MS Mincho" pitchFamily="49" charset="-128"/>
              </a:rPr>
              <a:t> </a:t>
            </a:r>
            <a:r>
              <a:rPr lang="fr-FR" b="1" dirty="0">
                <a:ea typeface="MS Mincho" pitchFamily="49" charset="-128"/>
              </a:rPr>
              <a:t>Rapidité</a:t>
            </a:r>
            <a:r>
              <a:rPr lang="fr-FR" dirty="0">
                <a:ea typeface="MS Mincho" pitchFamily="49" charset="-128"/>
              </a:rPr>
              <a:t> de traitement (messages simples, utilisation du cache libère le serveur)</a:t>
            </a:r>
          </a:p>
          <a:p>
            <a:pPr lvl="1" eaLnBrk="1" hangingPunct="1"/>
            <a:r>
              <a:rPr lang="fr-FR" dirty="0">
                <a:ea typeface="MS Mincho" pitchFamily="49" charset="-128"/>
              </a:rPr>
              <a:t> </a:t>
            </a:r>
            <a:r>
              <a:rPr lang="fr-FR" b="1" dirty="0">
                <a:ea typeface="MS Mincho" pitchFamily="49" charset="-128"/>
              </a:rPr>
              <a:t>Répartition</a:t>
            </a:r>
            <a:r>
              <a:rPr lang="fr-FR" dirty="0">
                <a:ea typeface="MS Mincho" pitchFamily="49" charset="-128"/>
              </a:rPr>
              <a:t> de la </a:t>
            </a:r>
            <a:r>
              <a:rPr lang="fr-FR" b="1" dirty="0">
                <a:ea typeface="MS Mincho" pitchFamily="49" charset="-128"/>
              </a:rPr>
              <a:t>charge</a:t>
            </a:r>
            <a:r>
              <a:rPr lang="fr-FR" dirty="0">
                <a:ea typeface="MS Mincho" pitchFamily="49" charset="-128"/>
              </a:rPr>
              <a:t> entre serveurs simplifiée par ce mécanisme sans état</a:t>
            </a:r>
          </a:p>
          <a:p>
            <a:pPr lvl="1" eaLnBrk="1" hangingPunct="1"/>
            <a:r>
              <a:rPr lang="fr-FR" dirty="0">
                <a:ea typeface="MS Mincho" pitchFamily="49" charset="-128"/>
              </a:rPr>
              <a:t> Un simple navigateur peut accéder aux ressources (avec peu de code JS)</a:t>
            </a:r>
          </a:p>
          <a:p>
            <a:pPr lvl="1" eaLnBrk="1" hangingPunct="1"/>
            <a:r>
              <a:rPr lang="fr-FR" dirty="0">
                <a:ea typeface="MS Mincho" pitchFamily="49" charset="-128"/>
              </a:rPr>
              <a:t> </a:t>
            </a:r>
            <a:r>
              <a:rPr lang="fr-FR" b="1" dirty="0">
                <a:ea typeface="MS Mincho" pitchFamily="49" charset="-128"/>
              </a:rPr>
              <a:t>Dépendance</a:t>
            </a:r>
            <a:r>
              <a:rPr lang="fr-FR" dirty="0">
                <a:ea typeface="MS Mincho" pitchFamily="49" charset="-128"/>
              </a:rPr>
              <a:t> </a:t>
            </a:r>
            <a:r>
              <a:rPr lang="fr-FR" b="1" dirty="0">
                <a:ea typeface="MS Mincho" pitchFamily="49" charset="-128"/>
              </a:rPr>
              <a:t>réduite</a:t>
            </a:r>
            <a:r>
              <a:rPr lang="fr-FR" dirty="0">
                <a:ea typeface="MS Mincho" pitchFamily="49" charset="-128"/>
              </a:rPr>
              <a:t> vis-à-vis de programmes tiers et des vendeurs de logiciels</a:t>
            </a:r>
          </a:p>
          <a:p>
            <a:pPr lvl="1" eaLnBrk="1" hangingPunct="1"/>
            <a:r>
              <a:rPr lang="fr-FR" dirty="0">
                <a:ea typeface="MS Mincho" pitchFamily="49" charset="-128"/>
              </a:rPr>
              <a:t> Implémentation des mêmes fonctionnalités qu’avec des méthodes + complexes</a:t>
            </a:r>
          </a:p>
          <a:p>
            <a:pPr lvl="1" eaLnBrk="1" hangingPunct="1"/>
            <a:r>
              <a:rPr lang="fr-FR" dirty="0">
                <a:ea typeface="MS Mincho" pitchFamily="49" charset="-128"/>
              </a:rPr>
              <a:t> Ne nécessite pas la mise en œuvre de mécanisme de localisation de ressource</a:t>
            </a:r>
          </a:p>
          <a:p>
            <a:pPr lvl="1" eaLnBrk="1" hangingPunct="1"/>
            <a:r>
              <a:rPr lang="fr-FR" dirty="0">
                <a:ea typeface="MS Mincho" pitchFamily="49" charset="-128"/>
              </a:rPr>
              <a:t> Meilleure compatibilité et évolutivité que RPC car permet l’évolution des formats d’échange et leur prise en compte par les ressources avec </a:t>
            </a:r>
            <a:r>
              <a:rPr lang="fr-FR" dirty="0" err="1">
                <a:ea typeface="MS Mincho" pitchFamily="49" charset="-128"/>
              </a:rPr>
              <a:t>rétro-compatibilité</a:t>
            </a:r>
            <a:endParaRPr lang="fr-FR" dirty="0">
              <a:ea typeface="MS Mincho" pitchFamily="49" charset="-128"/>
            </a:endParaRPr>
          </a:p>
          <a:p>
            <a:pPr lvl="1" eaLnBrk="1" hangingPunct="1"/>
            <a:r>
              <a:rPr lang="fr-FR" dirty="0">
                <a:ea typeface="MS Mincho" pitchFamily="49" charset="-128"/>
              </a:rPr>
              <a:t> Application simple à entretenir (syntaxe universelle) et à déboguer (</a:t>
            </a:r>
            <a:r>
              <a:rPr lang="fr-FR" dirty="0" err="1">
                <a:ea typeface="MS Mincho" pitchFamily="49" charset="-128"/>
              </a:rPr>
              <a:t>layered</a:t>
            </a:r>
            <a:r>
              <a:rPr lang="fr-FR" dirty="0">
                <a:ea typeface="MS Mincho" pitchFamily="49" charset="-128"/>
              </a:rPr>
              <a:t>)</a:t>
            </a:r>
          </a:p>
          <a:p>
            <a:pPr lvl="1" eaLnBrk="1" hangingPunct="1"/>
            <a:r>
              <a:rPr lang="fr-FR" b="1" dirty="0">
                <a:ea typeface="MS Mincho" pitchFamily="49" charset="-128"/>
              </a:rPr>
              <a:t> Plus cohérent </a:t>
            </a:r>
            <a:r>
              <a:rPr lang="fr-FR" dirty="0">
                <a:ea typeface="MS Mincho" pitchFamily="49" charset="-128"/>
              </a:rPr>
              <a:t>que ses "concurrents" avec les principes d’utilisation de HTTP</a:t>
            </a:r>
          </a:p>
          <a:p>
            <a:pPr marL="457200" lvl="1" indent="0" eaLnBrk="1" hangingPunct="1">
              <a:buNone/>
            </a:pPr>
            <a:r>
              <a:rPr lang="fr-FR" dirty="0">
                <a:ea typeface="MS Mincho" pitchFamily="49" charset="-128"/>
              </a:rPr>
              <a:t> </a:t>
            </a:r>
          </a:p>
          <a:p>
            <a:pPr lvl="1" eaLnBrk="1" hangingPunct="1"/>
            <a:r>
              <a:rPr lang="fr-FR" dirty="0">
                <a:ea typeface="MS Mincho" pitchFamily="49" charset="-128"/>
              </a:rPr>
              <a:t>Tout ceci permet de traiter de nombreuses requêtes client simultanément côté serveur et offre une meilleure résistance des serveurs aux pannes</a:t>
            </a:r>
          </a:p>
        </p:txBody>
      </p:sp>
      <p:sp>
        <p:nvSpPr>
          <p:cNvPr id="5" name="Rectangle 13"/>
          <p:cNvSpPr>
            <a:spLocks noGrp="1" noChangeArrowheads="1"/>
          </p:cNvSpPr>
          <p:nvPr>
            <p:ph type="sldNum" sz="quarter" idx="12"/>
          </p:nvPr>
        </p:nvSpPr>
        <p:spPr>
          <a:ln/>
        </p:spPr>
        <p:txBody>
          <a:bodyPr/>
          <a:lstStyle/>
          <a:p>
            <a:pPr>
              <a:defRPr/>
            </a:pPr>
            <a:fld id="{C012293C-0F92-41AA-8B98-B47540BE677E}" type="slidenum">
              <a:rPr lang="fr-FR"/>
              <a:pPr>
                <a:defRPr/>
              </a:pPr>
              <a:t>239</a:t>
            </a:fld>
            <a:endParaRPr lang="fr-F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Présentations des données</a:t>
            </a:r>
          </a:p>
        </p:txBody>
      </p:sp>
      <p:sp>
        <p:nvSpPr>
          <p:cNvPr id="3" name="Espace réservé du contenu 2"/>
          <p:cNvSpPr>
            <a:spLocks noGrp="1"/>
          </p:cNvSpPr>
          <p:nvPr>
            <p:ph idx="1"/>
          </p:nvPr>
        </p:nvSpPr>
        <p:spPr/>
        <p:txBody>
          <a:bodyPr>
            <a:normAutofit fontScale="85000" lnSpcReduction="20000"/>
          </a:bodyPr>
          <a:lstStyle/>
          <a:p>
            <a:r>
              <a:rPr lang="fr-FR" dirty="0"/>
              <a:t>Pour le web en html/css</a:t>
            </a:r>
          </a:p>
          <a:p>
            <a:pPr>
              <a:buNone/>
            </a:pPr>
            <a:r>
              <a:rPr lang="fr-FR" dirty="0"/>
              <a:t>Une présentation statique ou dynamique 2.0</a:t>
            </a:r>
          </a:p>
          <a:p>
            <a:pPr lvl="1"/>
            <a:r>
              <a:rPr lang="fr-FR" dirty="0"/>
              <a:t>Xsl pour</a:t>
            </a:r>
          </a:p>
          <a:p>
            <a:pPr lvl="2"/>
            <a:r>
              <a:rPr lang="fr-FR" dirty="0"/>
              <a:t>XML en entrée</a:t>
            </a:r>
          </a:p>
          <a:p>
            <a:pPr lvl="2"/>
            <a:r>
              <a:rPr lang="fr-FR" dirty="0"/>
              <a:t>XML, HTML, JSON, text/*** en Sortie</a:t>
            </a:r>
          </a:p>
          <a:p>
            <a:pPr lvl="1"/>
            <a:r>
              <a:rPr lang="fr-FR" dirty="0"/>
              <a:t>js pour</a:t>
            </a:r>
          </a:p>
          <a:p>
            <a:pPr lvl="2"/>
            <a:r>
              <a:rPr lang="fr-FR" dirty="0"/>
              <a:t>XML, JSON en entrée</a:t>
            </a:r>
          </a:p>
          <a:p>
            <a:pPr lvl="2"/>
            <a:r>
              <a:rPr lang="fr-FR" dirty="0"/>
              <a:t>XML, JSON, text/*** en Sortie</a:t>
            </a:r>
          </a:p>
          <a:p>
            <a:pPr lvl="1"/>
            <a:endParaRPr lang="fr-FR" dirty="0"/>
          </a:p>
          <a:p>
            <a:r>
              <a:rPr lang="fr-FR" dirty="0"/>
              <a:t>Pour le PDF </a:t>
            </a:r>
          </a:p>
          <a:p>
            <a:pPr lvl="1"/>
            <a:r>
              <a:rPr lang="fr-FR" dirty="0"/>
              <a:t>Latex</a:t>
            </a:r>
          </a:p>
          <a:p>
            <a:pPr lvl="1"/>
            <a:r>
              <a:rPr lang="fr-FR" dirty="0"/>
              <a:t>Xsl fo</a:t>
            </a:r>
          </a:p>
          <a:p>
            <a:pPr lvl="2"/>
            <a:r>
              <a:rPr lang="fr-FR" dirty="0"/>
              <a:t>XML en entrée</a:t>
            </a:r>
          </a:p>
          <a:p>
            <a:pPr lvl="2"/>
            <a:r>
              <a:rPr lang="fr-FR" dirty="0"/>
              <a:t>rtf, pdf, … en Sortie</a:t>
            </a:r>
          </a:p>
          <a:p>
            <a:pPr lvl="2"/>
            <a:endParaRPr lang="fr-FR" dirty="0"/>
          </a:p>
          <a:p>
            <a:endParaRPr lang="fr-FR" dirty="0"/>
          </a:p>
          <a:p>
            <a:endParaRPr lang="fr-FR" dirty="0"/>
          </a:p>
        </p:txBody>
      </p:sp>
      <p:sp>
        <p:nvSpPr>
          <p:cNvPr id="4" name="Étoile : 16 branches 3">
            <a:extLst>
              <a:ext uri="{FF2B5EF4-FFF2-40B4-BE49-F238E27FC236}">
                <a16:creationId xmlns:a16="http://schemas.microsoft.com/office/drawing/2014/main" id="{A87F09FD-F75E-42B5-B36F-C0FB5DFDD469}"/>
              </a:ext>
            </a:extLst>
          </p:cNvPr>
          <p:cNvSpPr/>
          <p:nvPr/>
        </p:nvSpPr>
        <p:spPr>
          <a:xfrm>
            <a:off x="6047511" y="2062558"/>
            <a:ext cx="3096344" cy="1584176"/>
          </a:xfrm>
          <a:prstGeom prst="star16">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a:t>XSL &gt;3.0 supporte ls JSON</a:t>
            </a:r>
          </a:p>
        </p:txBody>
      </p:sp>
      <p:sp>
        <p:nvSpPr>
          <p:cNvPr id="5" name="Rectangle 4">
            <a:extLst>
              <a:ext uri="{FF2B5EF4-FFF2-40B4-BE49-F238E27FC236}">
                <a16:creationId xmlns:a16="http://schemas.microsoft.com/office/drawing/2014/main" id="{ED7818AE-3B9A-4A2F-AD5A-4F684AD4F540}"/>
              </a:ext>
            </a:extLst>
          </p:cNvPr>
          <p:cNvSpPr/>
          <p:nvPr/>
        </p:nvSpPr>
        <p:spPr>
          <a:xfrm>
            <a:off x="4355976" y="5949280"/>
            <a:ext cx="4294958" cy="369332"/>
          </a:xfrm>
          <a:prstGeom prst="rect">
            <a:avLst/>
          </a:prstGeom>
        </p:spPr>
        <p:txBody>
          <a:bodyPr wrap="none">
            <a:spAutoFit/>
          </a:bodyPr>
          <a:lstStyle/>
          <a:p>
            <a:r>
              <a:rPr lang="fr-FR" dirty="0"/>
              <a:t>https://www.w3.org/TR/SVGPrintPrimer12/</a:t>
            </a:r>
          </a:p>
        </p:txBody>
      </p:sp>
      <p:sp>
        <p:nvSpPr>
          <p:cNvPr id="7" name="Rectangle 6">
            <a:extLst>
              <a:ext uri="{FF2B5EF4-FFF2-40B4-BE49-F238E27FC236}">
                <a16:creationId xmlns:a16="http://schemas.microsoft.com/office/drawing/2014/main" id="{8307FF45-F777-4973-B762-76969B762F7B}"/>
              </a:ext>
            </a:extLst>
          </p:cNvPr>
          <p:cNvSpPr/>
          <p:nvPr/>
        </p:nvSpPr>
        <p:spPr>
          <a:xfrm>
            <a:off x="5346903" y="5216772"/>
            <a:ext cx="3301853" cy="732508"/>
          </a:xfrm>
          <a:prstGeom prst="rect">
            <a:avLst/>
          </a:prstGeom>
        </p:spPr>
        <p:txBody>
          <a:bodyPr wrap="square">
            <a:spAutoFit/>
          </a:bodyPr>
          <a:lstStyle/>
          <a:p>
            <a:pPr marL="342900" indent="-342900">
              <a:spcBef>
                <a:spcPct val="20000"/>
              </a:spcBef>
              <a:buFont typeface="Arial" pitchFamily="34" charset="0"/>
              <a:buChar char="•"/>
            </a:pPr>
            <a:r>
              <a:rPr lang="fr-FR" sz="2000" dirty="0">
                <a:solidFill>
                  <a:prstClr val="black"/>
                </a:solidFill>
              </a:rPr>
              <a:t>Pour succéder au FO</a:t>
            </a:r>
          </a:p>
          <a:p>
            <a:pPr marL="742950" lvl="1" indent="-285750">
              <a:spcBef>
                <a:spcPct val="20000"/>
              </a:spcBef>
              <a:buFont typeface="Arial" pitchFamily="34" charset="0"/>
              <a:buChar char="–"/>
            </a:pPr>
            <a:r>
              <a:rPr lang="fr-FR" dirty="0">
                <a:solidFill>
                  <a:prstClr val="black"/>
                </a:solidFill>
              </a:rPr>
              <a:t>SVG </a:t>
            </a:r>
            <a:r>
              <a:rPr lang="fr-FR" dirty="0" err="1">
                <a:solidFill>
                  <a:prstClr val="black"/>
                </a:solidFill>
              </a:rPr>
              <a:t>Print</a:t>
            </a:r>
            <a:endParaRPr lang="fr-FR" dirty="0">
              <a:solidFill>
                <a:prstClr val="black"/>
              </a:solidFill>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1138" name="AutoShape 2"/>
          <p:cNvSpPr>
            <a:spLocks noGrp="1" noChangeArrowheads="1"/>
          </p:cNvSpPr>
          <p:nvPr>
            <p:ph type="title"/>
          </p:nvPr>
        </p:nvSpPr>
        <p:spPr/>
        <p:txBody>
          <a:bodyPr/>
          <a:lstStyle/>
          <a:p>
            <a:pPr eaLnBrk="1" hangingPunct="1"/>
            <a:r>
              <a:rPr lang="fr-FR"/>
              <a:t>REST</a:t>
            </a:r>
          </a:p>
        </p:txBody>
      </p:sp>
      <p:sp>
        <p:nvSpPr>
          <p:cNvPr id="2011139"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Inconvénients de REST</a:t>
            </a:r>
          </a:p>
          <a:p>
            <a:pPr lvl="1" eaLnBrk="1" hangingPunct="1"/>
            <a:r>
              <a:rPr lang="fr-FR" dirty="0">
                <a:ea typeface="MS Mincho" pitchFamily="49" charset="-128"/>
              </a:rPr>
              <a:t> Inconvénients habituels des services (perte de contrôle, problèmes réseau…)</a:t>
            </a:r>
          </a:p>
          <a:p>
            <a:pPr lvl="1" eaLnBrk="1" hangingPunct="1"/>
            <a:r>
              <a:rPr lang="fr-FR" dirty="0">
                <a:ea typeface="MS Mincho" pitchFamily="49" charset="-128"/>
              </a:rPr>
              <a:t> Nécessité de conserver côté client les données nécessaires au traitement</a:t>
            </a:r>
          </a:p>
          <a:p>
            <a:pPr lvl="1" eaLnBrk="1" hangingPunct="1"/>
            <a:r>
              <a:rPr lang="fr-FR" dirty="0">
                <a:ea typeface="MS Mincho" pitchFamily="49" charset="-128"/>
              </a:rPr>
              <a:t> </a:t>
            </a:r>
            <a:r>
              <a:rPr lang="fr-FR" b="1" dirty="0">
                <a:ea typeface="MS Mincho" pitchFamily="49" charset="-128"/>
              </a:rPr>
              <a:t>Consommation</a:t>
            </a:r>
            <a:r>
              <a:rPr lang="fr-FR" dirty="0">
                <a:ea typeface="MS Mincho" pitchFamily="49" charset="-128"/>
              </a:rPr>
              <a:t> de </a:t>
            </a:r>
            <a:r>
              <a:rPr lang="fr-FR" b="1" dirty="0">
                <a:ea typeface="MS Mincho" pitchFamily="49" charset="-128"/>
              </a:rPr>
              <a:t>BP</a:t>
            </a:r>
            <a:r>
              <a:rPr lang="fr-FR" dirty="0">
                <a:ea typeface="MS Mincho" pitchFamily="49" charset="-128"/>
              </a:rPr>
              <a:t> plus grande du fait du transfert de l’état</a:t>
            </a:r>
          </a:p>
          <a:p>
            <a:pPr lvl="1" eaLnBrk="1" hangingPunct="1"/>
            <a:r>
              <a:rPr lang="fr-FR" dirty="0">
                <a:ea typeface="MS Mincho" pitchFamily="49" charset="-128"/>
              </a:rPr>
              <a:t> Souvent les applications Web de REST ne sont pas RESTful (ex: </a:t>
            </a:r>
            <a:r>
              <a:rPr lang="fr-FR" b="1" i="1" dirty="0">
                <a:ea typeface="MS Mincho" pitchFamily="49" charset="-128"/>
              </a:rPr>
              <a:t>simulation d’état par des cookies</a:t>
            </a:r>
            <a:r>
              <a:rPr lang="fr-FR" dirty="0">
                <a:ea typeface="MS Mincho" pitchFamily="49" charset="-128"/>
              </a:rPr>
              <a:t>) ce qui laisse supposer que REST n’est pas si efficace</a:t>
            </a:r>
          </a:p>
          <a:p>
            <a:pPr lvl="1" eaLnBrk="1" hangingPunct="1"/>
            <a:r>
              <a:rPr lang="fr-FR" dirty="0">
                <a:ea typeface="MS Mincho" pitchFamily="49" charset="-128"/>
              </a:rPr>
              <a:t> REST a été conçu pour de la diffusion de médias en masse, ce qui explique son inadéquation partielle aux applications nécessitant des services légers</a:t>
            </a:r>
          </a:p>
        </p:txBody>
      </p:sp>
      <p:sp>
        <p:nvSpPr>
          <p:cNvPr id="5" name="Rectangle 13"/>
          <p:cNvSpPr>
            <a:spLocks noGrp="1" noChangeArrowheads="1"/>
          </p:cNvSpPr>
          <p:nvPr>
            <p:ph type="sldNum" sz="quarter" idx="12"/>
          </p:nvPr>
        </p:nvSpPr>
        <p:spPr>
          <a:ln/>
        </p:spPr>
        <p:txBody>
          <a:bodyPr/>
          <a:lstStyle/>
          <a:p>
            <a:pPr>
              <a:defRPr/>
            </a:pPr>
            <a:fld id="{1D5CCE18-C1A4-47DA-8462-6E1BF181ADFF}" type="slidenum">
              <a:rPr lang="fr-FR"/>
              <a:pPr>
                <a:defRPr/>
              </a:pPr>
              <a:t>240</a:t>
            </a:fld>
            <a:endParaRPr lang="fr-F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Laquelle choisir ?</a:t>
            </a:r>
          </a:p>
        </p:txBody>
      </p:sp>
      <p:sp>
        <p:nvSpPr>
          <p:cNvPr id="4" name="Espace réservé du texte 3"/>
          <p:cNvSpPr>
            <a:spLocks noGrp="1"/>
          </p:cNvSpPr>
          <p:nvPr>
            <p:ph type="body" idx="1"/>
          </p:nvPr>
        </p:nvSpPr>
        <p:spPr/>
        <p:txBody>
          <a:bodyPr/>
          <a:lstStyle/>
          <a:p>
            <a:r>
              <a:rPr lang="fr-FR" dirty="0" err="1"/>
              <a:t>Rest</a:t>
            </a:r>
            <a:r>
              <a:rPr lang="fr-FR" dirty="0"/>
              <a:t> JSON</a:t>
            </a:r>
          </a:p>
        </p:txBody>
      </p:sp>
      <p:sp>
        <p:nvSpPr>
          <p:cNvPr id="5" name="Espace réservé du contenu 4"/>
          <p:cNvSpPr>
            <a:spLocks noGrp="1"/>
          </p:cNvSpPr>
          <p:nvPr>
            <p:ph sz="half" idx="2"/>
          </p:nvPr>
        </p:nvSpPr>
        <p:spPr/>
        <p:txBody>
          <a:bodyPr/>
          <a:lstStyle/>
          <a:p>
            <a:endParaRPr lang="fr-FR" dirty="0"/>
          </a:p>
          <a:p>
            <a:r>
              <a:rPr lang="fr-FR" dirty="0"/>
              <a:t>Application js</a:t>
            </a:r>
          </a:p>
          <a:p>
            <a:endParaRPr lang="fr-FR" dirty="0"/>
          </a:p>
          <a:p>
            <a:r>
              <a:rPr lang="fr-FR" dirty="0"/>
              <a:t>moins structuré</a:t>
            </a:r>
          </a:p>
          <a:p>
            <a:endParaRPr lang="fr-FR" dirty="0"/>
          </a:p>
          <a:p>
            <a:r>
              <a:rPr lang="fr-FR" dirty="0"/>
              <a:t>plus rapide</a:t>
            </a:r>
          </a:p>
          <a:p>
            <a:endParaRPr lang="fr-FR" dirty="0"/>
          </a:p>
          <a:p>
            <a:r>
              <a:rPr lang="fr-FR" dirty="0"/>
              <a:t>moins contrôlé</a:t>
            </a:r>
          </a:p>
          <a:p>
            <a:endParaRPr lang="fr-FR" dirty="0"/>
          </a:p>
        </p:txBody>
      </p:sp>
      <p:sp>
        <p:nvSpPr>
          <p:cNvPr id="6" name="Espace réservé du texte 5"/>
          <p:cNvSpPr>
            <a:spLocks noGrp="1"/>
          </p:cNvSpPr>
          <p:nvPr>
            <p:ph type="body" sz="quarter" idx="3"/>
          </p:nvPr>
        </p:nvSpPr>
        <p:spPr/>
        <p:txBody>
          <a:bodyPr/>
          <a:lstStyle/>
          <a:p>
            <a:r>
              <a:rPr lang="fr-FR" dirty="0"/>
              <a:t>Soap XML</a:t>
            </a:r>
          </a:p>
        </p:txBody>
      </p:sp>
      <p:sp>
        <p:nvSpPr>
          <p:cNvPr id="7" name="Espace réservé du contenu 6"/>
          <p:cNvSpPr>
            <a:spLocks noGrp="1"/>
          </p:cNvSpPr>
          <p:nvPr>
            <p:ph sz="quarter" idx="4"/>
          </p:nvPr>
        </p:nvSpPr>
        <p:spPr/>
        <p:txBody>
          <a:bodyPr/>
          <a:lstStyle/>
          <a:p>
            <a:endParaRPr lang="fr-FR" dirty="0"/>
          </a:p>
          <a:p>
            <a:r>
              <a:rPr lang="fr-FR" dirty="0"/>
              <a:t>Application lourde</a:t>
            </a:r>
          </a:p>
          <a:p>
            <a:endParaRPr lang="fr-FR" dirty="0"/>
          </a:p>
          <a:p>
            <a:r>
              <a:rPr lang="fr-FR" dirty="0"/>
              <a:t>protocole plus complet</a:t>
            </a:r>
          </a:p>
          <a:p>
            <a:endParaRPr lang="fr-FR" dirty="0"/>
          </a:p>
          <a:p>
            <a:r>
              <a:rPr lang="fr-FR" dirty="0"/>
              <a:t>structuration avancée</a:t>
            </a:r>
          </a:p>
          <a:p>
            <a:endParaRPr lang="fr-FR" dirty="0"/>
          </a:p>
          <a:p>
            <a:r>
              <a:rPr lang="fr-FR" dirty="0"/>
              <a:t>plus lent</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Intégration CLIENT .NET C# JAVA</a:t>
            </a:r>
          </a:p>
        </p:txBody>
      </p:sp>
      <p:sp>
        <p:nvSpPr>
          <p:cNvPr id="8" name="Espace réservé du contenu 7"/>
          <p:cNvSpPr>
            <a:spLocks noGrp="1"/>
          </p:cNvSpPr>
          <p:nvPr>
            <p:ph idx="1"/>
          </p:nvPr>
        </p:nvSpPr>
        <p:spPr/>
        <p:txBody>
          <a:bodyPr>
            <a:normAutofit fontScale="92500"/>
          </a:bodyPr>
          <a:lstStyle/>
          <a:p>
            <a:r>
              <a:rPr lang="fr-FR" dirty="0"/>
              <a:t>exécution C# grâce à :</a:t>
            </a:r>
          </a:p>
          <a:p>
            <a:pPr lvl="2"/>
            <a:r>
              <a:rPr lang="fr-FR" sz="3300" dirty="0" err="1"/>
              <a:t>XmlDocument</a:t>
            </a:r>
            <a:r>
              <a:rPr lang="fr-FR" sz="3300" dirty="0"/>
              <a:t> </a:t>
            </a:r>
            <a:r>
              <a:rPr lang="fr-FR" sz="3300" dirty="0" err="1"/>
              <a:t>parsing</a:t>
            </a:r>
            <a:endParaRPr lang="fr-FR" sz="3300" dirty="0"/>
          </a:p>
          <a:p>
            <a:pPr lvl="2"/>
            <a:r>
              <a:rPr lang="fr-FR" sz="3300" dirty="0" err="1"/>
              <a:t>HttpWebRequest</a:t>
            </a:r>
            <a:r>
              <a:rPr lang="fr-FR" sz="3300" dirty="0"/>
              <a:t> </a:t>
            </a:r>
            <a:r>
              <a:rPr lang="fr-FR" sz="3300" dirty="0" err="1"/>
              <a:t>send</a:t>
            </a:r>
            <a:r>
              <a:rPr lang="fr-FR" sz="3300" dirty="0"/>
              <a:t> / </a:t>
            </a:r>
            <a:r>
              <a:rPr lang="fr-FR" sz="3300" dirty="0" err="1"/>
              <a:t>recieve</a:t>
            </a:r>
            <a:endParaRPr lang="fr-FR" sz="3300" dirty="0"/>
          </a:p>
          <a:p>
            <a:pPr lvl="1">
              <a:buNone/>
            </a:pPr>
            <a:endParaRPr lang="fr-FR" dirty="0">
              <a:solidFill>
                <a:srgbClr val="303336"/>
              </a:solidFill>
              <a:latin typeface="inherit"/>
            </a:endParaRPr>
          </a:p>
          <a:p>
            <a:pPr lvl="1">
              <a:buNone/>
            </a:pPr>
            <a:r>
              <a:rPr lang="fr-FR" dirty="0"/>
              <a:t>Ou génération de proxy "wsdl.exe":</a:t>
            </a:r>
          </a:p>
          <a:p>
            <a:pPr lvl="1">
              <a:buNone/>
            </a:pPr>
            <a:r>
              <a:rPr lang="fr-FR" dirty="0">
                <a:solidFill>
                  <a:srgbClr val="303336"/>
                </a:solidFill>
                <a:latin typeface="inherit"/>
                <a:hlinkClick r:id="rId3"/>
              </a:rPr>
              <a:t>https://msdn.microsoft.com/en-us/library/7h3ystb6.aspx</a:t>
            </a:r>
            <a:endParaRPr lang="fr-FR" dirty="0">
              <a:solidFill>
                <a:srgbClr val="303336"/>
              </a:solidFill>
              <a:latin typeface="inherit"/>
            </a:endParaRPr>
          </a:p>
          <a:p>
            <a:pPr lvl="1">
              <a:buNone/>
            </a:pPr>
            <a:endParaRPr lang="fr-FR" dirty="0">
              <a:solidFill>
                <a:srgbClr val="303336"/>
              </a:solidFill>
              <a:latin typeface="inherit"/>
            </a:endParaRPr>
          </a:p>
          <a:p>
            <a:r>
              <a:rPr lang="fr-FR" dirty="0"/>
              <a:t>En java </a:t>
            </a:r>
          </a:p>
          <a:p>
            <a:pPr lvl="1"/>
            <a:r>
              <a:rPr lang="fr-FR" dirty="0"/>
              <a:t>JAXB </a:t>
            </a:r>
          </a:p>
          <a:p>
            <a:pPr lvl="2"/>
            <a:r>
              <a:rPr lang="fr-FR" dirty="0"/>
              <a:t>génère des fonction a partir de WSDL</a:t>
            </a:r>
          </a:p>
          <a:p>
            <a:pPr lvl="1">
              <a:buNone/>
            </a:pPr>
            <a:endParaRPr lang="fr-FR" dirty="0">
              <a:solidFill>
                <a:srgbClr val="303336"/>
              </a:solidFill>
              <a:latin typeface="inherit"/>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Intégration serveur RPC/SOAP java</a:t>
            </a:r>
          </a:p>
        </p:txBody>
      </p:sp>
      <p:sp>
        <p:nvSpPr>
          <p:cNvPr id="3" name="Espace réservé du contenu 2"/>
          <p:cNvSpPr>
            <a:spLocks noGrp="1"/>
          </p:cNvSpPr>
          <p:nvPr>
            <p:ph idx="1"/>
          </p:nvPr>
        </p:nvSpPr>
        <p:spPr/>
        <p:txBody>
          <a:bodyPr>
            <a:normAutofit fontScale="92500" lnSpcReduction="20000"/>
          </a:bodyPr>
          <a:lstStyle/>
          <a:p>
            <a:r>
              <a:rPr lang="fr-FR" dirty="0" err="1"/>
              <a:t>jax</a:t>
            </a:r>
            <a:r>
              <a:rPr lang="fr-FR" dirty="0"/>
              <a:t>-</a:t>
            </a:r>
            <a:r>
              <a:rPr lang="fr-FR" dirty="0" err="1"/>
              <a:t>ws</a:t>
            </a:r>
            <a:endParaRPr lang="fr-FR" dirty="0"/>
          </a:p>
          <a:p>
            <a:pPr lvl="2"/>
            <a:r>
              <a:rPr lang="fr-FR" dirty="0"/>
              <a:t>mise en place serveur </a:t>
            </a:r>
          </a:p>
          <a:p>
            <a:pPr lvl="2"/>
            <a:r>
              <a:rPr lang="fr-FR" dirty="0"/>
              <a:t>style RPC </a:t>
            </a:r>
            <a:r>
              <a:rPr lang="fr-FR" dirty="0">
                <a:solidFill>
                  <a:srgbClr val="000000"/>
                </a:solidFill>
                <a:latin typeface="verdana"/>
              </a:rPr>
              <a:t>Style.RPC</a:t>
            </a:r>
            <a:endParaRPr lang="fr-FR" dirty="0"/>
          </a:p>
          <a:p>
            <a:pPr lvl="2"/>
            <a:r>
              <a:rPr lang="fr-FR" dirty="0"/>
              <a:t>style SOAP </a:t>
            </a:r>
            <a:r>
              <a:rPr lang="fr-FR" dirty="0" err="1">
                <a:solidFill>
                  <a:srgbClr val="000000"/>
                </a:solidFill>
                <a:latin typeface="verdana"/>
              </a:rPr>
              <a:t>Style.DOCUMENT</a:t>
            </a:r>
            <a:endParaRPr lang="fr-FR" dirty="0"/>
          </a:p>
          <a:p>
            <a:pPr lvl="2"/>
            <a:r>
              <a:rPr lang="fr-FR" dirty="0"/>
              <a:t>Configuration des </a:t>
            </a:r>
            <a:r>
              <a:rPr lang="fr-FR" dirty="0" err="1"/>
              <a:t>endpoints</a:t>
            </a:r>
            <a:endParaRPr lang="fr-FR" dirty="0"/>
          </a:p>
          <a:p>
            <a:pPr marL="1703388" lvl="4"/>
            <a:r>
              <a:rPr lang="fr-FR" dirty="0"/>
              <a:t>@</a:t>
            </a:r>
            <a:r>
              <a:rPr lang="fr-FR" dirty="0" err="1"/>
              <a:t>WebService</a:t>
            </a:r>
            <a:r>
              <a:rPr lang="fr-FR" dirty="0"/>
              <a:t>(</a:t>
            </a:r>
            <a:r>
              <a:rPr lang="fr-FR" dirty="0" err="1"/>
              <a:t>endpointInterface</a:t>
            </a:r>
            <a:r>
              <a:rPr lang="fr-FR" dirty="0"/>
              <a:t> = "</a:t>
            </a:r>
            <a:r>
              <a:rPr lang="fr-FR" dirty="0" err="1"/>
              <a:t>com.javatpoint.HelloWorld</a:t>
            </a:r>
            <a:r>
              <a:rPr lang="fr-FR" dirty="0"/>
              <a:t>") </a:t>
            </a:r>
          </a:p>
          <a:p>
            <a:pPr lvl="2"/>
            <a:endParaRPr lang="fr-FR" dirty="0"/>
          </a:p>
          <a:p>
            <a:pPr lvl="2" algn="just">
              <a:buNone/>
            </a:pPr>
            <a:r>
              <a:rPr lang="fr-FR" sz="1500" b="1" dirty="0">
                <a:solidFill>
                  <a:srgbClr val="006699"/>
                </a:solidFill>
                <a:latin typeface="verdana"/>
              </a:rPr>
              <a:t>package</a:t>
            </a:r>
            <a:r>
              <a:rPr lang="fr-FR" sz="1500" dirty="0">
                <a:solidFill>
                  <a:srgbClr val="000000"/>
                </a:solidFill>
                <a:latin typeface="verdana"/>
              </a:rPr>
              <a:t> </a:t>
            </a:r>
            <a:r>
              <a:rPr lang="fr-FR" sz="1500" dirty="0" err="1">
                <a:solidFill>
                  <a:srgbClr val="000000"/>
                </a:solidFill>
                <a:latin typeface="verdana"/>
              </a:rPr>
              <a:t>com.javatpoint</a:t>
            </a:r>
            <a:r>
              <a:rPr lang="fr-FR" sz="1500" dirty="0">
                <a:solidFill>
                  <a:srgbClr val="000000"/>
                </a:solidFill>
                <a:latin typeface="verdana"/>
              </a:rPr>
              <a:t>;  </a:t>
            </a:r>
          </a:p>
          <a:p>
            <a:pPr lvl="2" algn="just">
              <a:buNone/>
            </a:pPr>
            <a:r>
              <a:rPr lang="fr-FR" sz="1500" b="1" dirty="0">
                <a:solidFill>
                  <a:srgbClr val="006699"/>
                </a:solidFill>
                <a:latin typeface="verdana"/>
              </a:rPr>
              <a:t>import</a:t>
            </a:r>
            <a:r>
              <a:rPr lang="fr-FR" sz="1500" dirty="0">
                <a:solidFill>
                  <a:srgbClr val="000000"/>
                </a:solidFill>
                <a:latin typeface="verdana"/>
              </a:rPr>
              <a:t> javax.jws.WebMethod;  </a:t>
            </a:r>
          </a:p>
          <a:p>
            <a:pPr lvl="2" algn="just">
              <a:buNone/>
            </a:pPr>
            <a:r>
              <a:rPr lang="fr-FR" sz="1500" b="1" dirty="0">
                <a:solidFill>
                  <a:srgbClr val="006699"/>
                </a:solidFill>
                <a:latin typeface="verdana"/>
              </a:rPr>
              <a:t>import</a:t>
            </a:r>
            <a:r>
              <a:rPr lang="fr-FR" sz="1500" dirty="0">
                <a:solidFill>
                  <a:srgbClr val="000000"/>
                </a:solidFill>
                <a:latin typeface="verdana"/>
              </a:rPr>
              <a:t> javax.jws.WebService;  </a:t>
            </a:r>
          </a:p>
          <a:p>
            <a:pPr lvl="2" algn="just">
              <a:buNone/>
            </a:pPr>
            <a:r>
              <a:rPr lang="fr-FR" sz="1500" b="1" dirty="0">
                <a:solidFill>
                  <a:srgbClr val="006699"/>
                </a:solidFill>
                <a:latin typeface="verdana"/>
              </a:rPr>
              <a:t>import</a:t>
            </a:r>
            <a:r>
              <a:rPr lang="fr-FR" sz="1500" dirty="0">
                <a:solidFill>
                  <a:srgbClr val="000000"/>
                </a:solidFill>
                <a:latin typeface="verdana"/>
              </a:rPr>
              <a:t> javax.jws.soap.SOAPBinding;  </a:t>
            </a:r>
          </a:p>
          <a:p>
            <a:pPr lvl="2" algn="just">
              <a:buNone/>
            </a:pPr>
            <a:r>
              <a:rPr lang="fr-FR" sz="1500" b="1" dirty="0">
                <a:solidFill>
                  <a:srgbClr val="006699"/>
                </a:solidFill>
                <a:latin typeface="verdana"/>
              </a:rPr>
              <a:t>import</a:t>
            </a:r>
            <a:r>
              <a:rPr lang="fr-FR" sz="1500" dirty="0">
                <a:solidFill>
                  <a:srgbClr val="000000"/>
                </a:solidFill>
                <a:latin typeface="verdana"/>
              </a:rPr>
              <a:t> javax.jws.soap.SOAPBinding.Style;  </a:t>
            </a:r>
          </a:p>
          <a:p>
            <a:pPr lvl="2" algn="just">
              <a:buNone/>
            </a:pPr>
            <a:r>
              <a:rPr lang="fr-FR" sz="1500" dirty="0">
                <a:solidFill>
                  <a:srgbClr val="008200"/>
                </a:solidFill>
                <a:latin typeface="verdana"/>
              </a:rPr>
              <a:t>//Service </a:t>
            </a:r>
            <a:r>
              <a:rPr lang="fr-FR" sz="1500" dirty="0" err="1">
                <a:solidFill>
                  <a:srgbClr val="008200"/>
                </a:solidFill>
                <a:latin typeface="verdana"/>
              </a:rPr>
              <a:t>Endpoint</a:t>
            </a:r>
            <a:r>
              <a:rPr lang="fr-FR" sz="1500" dirty="0">
                <a:solidFill>
                  <a:srgbClr val="008200"/>
                </a:solidFill>
                <a:latin typeface="verdana"/>
              </a:rPr>
              <a:t> Interface</a:t>
            </a:r>
            <a:r>
              <a:rPr lang="fr-FR" sz="1500" dirty="0">
                <a:solidFill>
                  <a:srgbClr val="000000"/>
                </a:solidFill>
                <a:latin typeface="verdana"/>
              </a:rPr>
              <a:t>  </a:t>
            </a:r>
          </a:p>
          <a:p>
            <a:pPr lvl="2" algn="just">
              <a:buNone/>
            </a:pPr>
            <a:r>
              <a:rPr lang="fr-FR" sz="1500" dirty="0">
                <a:solidFill>
                  <a:srgbClr val="646464"/>
                </a:solidFill>
                <a:latin typeface="verdana"/>
              </a:rPr>
              <a:t>@</a:t>
            </a:r>
            <a:r>
              <a:rPr lang="fr-FR" sz="1500" dirty="0" err="1">
                <a:solidFill>
                  <a:srgbClr val="646464"/>
                </a:solidFill>
                <a:latin typeface="verdana"/>
              </a:rPr>
              <a:t>WebService</a:t>
            </a:r>
            <a:r>
              <a:rPr lang="fr-FR" sz="1500" dirty="0">
                <a:solidFill>
                  <a:srgbClr val="000000"/>
                </a:solidFill>
                <a:latin typeface="verdana"/>
              </a:rPr>
              <a:t>  </a:t>
            </a:r>
          </a:p>
          <a:p>
            <a:pPr lvl="2" algn="just">
              <a:buNone/>
            </a:pPr>
            <a:r>
              <a:rPr lang="fr-FR" sz="1500" dirty="0">
                <a:solidFill>
                  <a:srgbClr val="646464"/>
                </a:solidFill>
                <a:latin typeface="verdana"/>
              </a:rPr>
              <a:t>@</a:t>
            </a:r>
            <a:r>
              <a:rPr lang="fr-FR" sz="1500" dirty="0" err="1">
                <a:solidFill>
                  <a:srgbClr val="646464"/>
                </a:solidFill>
                <a:latin typeface="verdana"/>
              </a:rPr>
              <a:t>SOAPBinding</a:t>
            </a:r>
            <a:r>
              <a:rPr lang="fr-FR" sz="1500" dirty="0">
                <a:solidFill>
                  <a:srgbClr val="000000"/>
                </a:solidFill>
                <a:latin typeface="verdana"/>
              </a:rPr>
              <a:t>(style = </a:t>
            </a:r>
            <a:r>
              <a:rPr lang="fr-FR" sz="1500" dirty="0" err="1">
                <a:solidFill>
                  <a:srgbClr val="000000"/>
                </a:solidFill>
                <a:latin typeface="verdana"/>
              </a:rPr>
              <a:t>Style.DOCUMENT</a:t>
            </a:r>
            <a:r>
              <a:rPr lang="fr-FR" sz="1500" dirty="0">
                <a:solidFill>
                  <a:srgbClr val="000000"/>
                </a:solidFill>
                <a:latin typeface="verdana"/>
              </a:rPr>
              <a:t>)  </a:t>
            </a:r>
          </a:p>
          <a:p>
            <a:pPr lvl="2" algn="just">
              <a:buNone/>
            </a:pPr>
            <a:r>
              <a:rPr lang="fr-FR" sz="1500" b="1" dirty="0">
                <a:solidFill>
                  <a:srgbClr val="006699"/>
                </a:solidFill>
                <a:latin typeface="verdana"/>
              </a:rPr>
              <a:t>public</a:t>
            </a:r>
            <a:r>
              <a:rPr lang="fr-FR" sz="1500" dirty="0">
                <a:solidFill>
                  <a:srgbClr val="000000"/>
                </a:solidFill>
                <a:latin typeface="verdana"/>
              </a:rPr>
              <a:t> </a:t>
            </a:r>
            <a:r>
              <a:rPr lang="fr-FR" sz="1500" b="1" dirty="0">
                <a:solidFill>
                  <a:srgbClr val="006699"/>
                </a:solidFill>
                <a:latin typeface="verdana"/>
              </a:rPr>
              <a:t>interface</a:t>
            </a:r>
            <a:r>
              <a:rPr lang="fr-FR" sz="1500" dirty="0">
                <a:solidFill>
                  <a:srgbClr val="000000"/>
                </a:solidFill>
                <a:latin typeface="verdana"/>
              </a:rPr>
              <a:t> </a:t>
            </a:r>
            <a:r>
              <a:rPr lang="fr-FR" sz="1500" dirty="0" err="1">
                <a:solidFill>
                  <a:srgbClr val="000000"/>
                </a:solidFill>
                <a:latin typeface="verdana"/>
              </a:rPr>
              <a:t>HelloWorld</a:t>
            </a:r>
            <a:r>
              <a:rPr lang="fr-FR" sz="1500" dirty="0">
                <a:solidFill>
                  <a:srgbClr val="000000"/>
                </a:solidFill>
                <a:latin typeface="verdana"/>
              </a:rPr>
              <a:t>{  </a:t>
            </a:r>
          </a:p>
          <a:p>
            <a:pPr lvl="2" algn="just">
              <a:buNone/>
            </a:pPr>
            <a:r>
              <a:rPr lang="fr-FR" sz="1500" dirty="0">
                <a:solidFill>
                  <a:srgbClr val="000000"/>
                </a:solidFill>
                <a:latin typeface="verdana"/>
              </a:rPr>
              <a:t>    </a:t>
            </a:r>
            <a:r>
              <a:rPr lang="fr-FR" sz="1500" dirty="0">
                <a:solidFill>
                  <a:srgbClr val="646464"/>
                </a:solidFill>
                <a:latin typeface="verdana"/>
              </a:rPr>
              <a:t>@</a:t>
            </a:r>
            <a:r>
              <a:rPr lang="fr-FR" sz="1500" dirty="0" err="1">
                <a:solidFill>
                  <a:srgbClr val="646464"/>
                </a:solidFill>
                <a:latin typeface="verdana"/>
              </a:rPr>
              <a:t>WebMethod</a:t>
            </a:r>
            <a:r>
              <a:rPr lang="fr-FR" sz="1500" dirty="0">
                <a:solidFill>
                  <a:srgbClr val="000000"/>
                </a:solidFill>
                <a:latin typeface="verdana"/>
              </a:rPr>
              <a:t> String </a:t>
            </a:r>
            <a:r>
              <a:rPr lang="fr-FR" sz="1500" dirty="0" err="1">
                <a:solidFill>
                  <a:srgbClr val="000000"/>
                </a:solidFill>
                <a:latin typeface="verdana"/>
              </a:rPr>
              <a:t>getHelloWorldAsString</a:t>
            </a:r>
            <a:r>
              <a:rPr lang="fr-FR" sz="1500" dirty="0">
                <a:solidFill>
                  <a:srgbClr val="000000"/>
                </a:solidFill>
                <a:latin typeface="verdana"/>
              </a:rPr>
              <a:t>(String </a:t>
            </a:r>
            <a:r>
              <a:rPr lang="fr-FR" sz="1500" dirty="0" err="1">
                <a:solidFill>
                  <a:srgbClr val="000000"/>
                </a:solidFill>
                <a:latin typeface="verdana"/>
              </a:rPr>
              <a:t>name</a:t>
            </a:r>
            <a:r>
              <a:rPr lang="fr-FR" sz="1500" dirty="0">
                <a:solidFill>
                  <a:srgbClr val="000000"/>
                </a:solidFill>
                <a:latin typeface="verdana"/>
              </a:rPr>
              <a:t>);  </a:t>
            </a:r>
          </a:p>
          <a:p>
            <a:pPr lvl="2" algn="just">
              <a:buNone/>
            </a:pPr>
            <a:r>
              <a:rPr lang="fr-FR" sz="1500" dirty="0">
                <a:solidFill>
                  <a:srgbClr val="000000"/>
                </a:solidFill>
                <a:latin typeface="verdana"/>
              </a:rPr>
              <a:t>}</a:t>
            </a:r>
            <a:r>
              <a:rPr lang="fr-FR" dirty="0">
                <a:solidFill>
                  <a:srgbClr val="000000"/>
                </a:solidFill>
                <a:latin typeface="verdana"/>
              </a:rPr>
              <a:t>  </a:t>
            </a:r>
          </a:p>
          <a:p>
            <a:pPr lvl="2"/>
            <a:endParaRPr lang="fr-FR"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338" name="Rectangle 2"/>
          <p:cNvSpPr>
            <a:spLocks noGrp="1" noChangeArrowheads="1"/>
          </p:cNvSpPr>
          <p:nvPr>
            <p:ph type="title"/>
          </p:nvPr>
        </p:nvSpPr>
        <p:spPr/>
        <p:txBody>
          <a:bodyPr/>
          <a:lstStyle/>
          <a:p>
            <a:r>
              <a:rPr lang="fr-FR"/>
              <a:t>Sécurité des échanges XML</a:t>
            </a:r>
          </a:p>
        </p:txBody>
      </p:sp>
      <p:sp>
        <p:nvSpPr>
          <p:cNvPr id="11" name="Espace réservé du texte 10"/>
          <p:cNvSpPr>
            <a:spLocks noGrp="1"/>
          </p:cNvSpPr>
          <p:nvPr>
            <p:ph type="body" idx="1"/>
          </p:nvPr>
        </p:nvSpPr>
        <p:spPr/>
        <p:txBody>
          <a:bodyPr/>
          <a:lstStyle/>
          <a:p>
            <a:endParaRPr lang="fr-FR"/>
          </a:p>
        </p:txBody>
      </p:sp>
      <p:sp>
        <p:nvSpPr>
          <p:cNvPr id="3" name="Rectangle 23"/>
          <p:cNvSpPr>
            <a:spLocks noGrp="1" noChangeArrowheads="1"/>
          </p:cNvSpPr>
          <p:nvPr>
            <p:ph type="ftr" sz="quarter" idx="11"/>
          </p:nvPr>
        </p:nvSpPr>
        <p:spPr/>
        <p:txBody>
          <a:bodyPr/>
          <a:lstStyle/>
          <a:p>
            <a:endParaRPr lang="fr-FR" dirty="0"/>
          </a:p>
        </p:txBody>
      </p:sp>
      <p:sp>
        <p:nvSpPr>
          <p:cNvPr id="4" name="Rectangle 11"/>
          <p:cNvSpPr>
            <a:spLocks noGrp="1" noChangeArrowheads="1"/>
          </p:cNvSpPr>
          <p:nvPr>
            <p:ph type="sldNum" sz="quarter" idx="12"/>
          </p:nvPr>
        </p:nvSpPr>
        <p:spPr/>
        <p:txBody>
          <a:bodyPr/>
          <a:lstStyle/>
          <a:p>
            <a:fld id="{2C9249B8-7936-4AD7-9C57-DAB77F022742}" type="slidenum">
              <a:rPr lang="fr-FR" smtClean="0"/>
              <a:pPr/>
              <a:t>244</a:t>
            </a:fld>
            <a:endParaRPr lang="fr-FR"/>
          </a:p>
        </p:txBody>
      </p:sp>
    </p:spTree>
    <p:extLst>
      <p:ext uri="{BB962C8B-B14F-4D97-AF65-F5344CB8AC3E}">
        <p14:creationId xmlns:p14="http://schemas.microsoft.com/office/powerpoint/2010/main" val="34381228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426" name="AutoShape 2"/>
          <p:cNvSpPr>
            <a:spLocks noGrp="1" noChangeArrowheads="1"/>
          </p:cNvSpPr>
          <p:nvPr>
            <p:ph type="title"/>
          </p:nvPr>
        </p:nvSpPr>
        <p:spPr/>
        <p:txBody>
          <a:bodyPr/>
          <a:lstStyle/>
          <a:p>
            <a:pPr eaLnBrk="1" hangingPunct="1"/>
            <a:r>
              <a:rPr lang="fr-FR">
                <a:ea typeface="MS Mincho" pitchFamily="49" charset="-128"/>
              </a:rPr>
              <a:t>Sécurité des services Web</a:t>
            </a:r>
          </a:p>
        </p:txBody>
      </p:sp>
      <p:sp>
        <p:nvSpPr>
          <p:cNvPr id="2151427" name="Rectangle 3"/>
          <p:cNvSpPr>
            <a:spLocks noGrp="1" noChangeArrowheads="1"/>
          </p:cNvSpPr>
          <p:nvPr>
            <p:ph idx="1"/>
          </p:nvPr>
        </p:nvSpPr>
        <p:spPr/>
        <p:txBody>
          <a:bodyPr>
            <a:normAutofit fontScale="85000" lnSpcReduction="10000"/>
          </a:bodyPr>
          <a:lstStyle/>
          <a:p>
            <a:r>
              <a:rPr lang="fr-FR"/>
              <a:t>Avantages du recours aux services Web</a:t>
            </a:r>
          </a:p>
          <a:p>
            <a:pPr lvl="1"/>
            <a:r>
              <a:rPr lang="fr-FR"/>
              <a:t> D'abord, l'usage de services Web permet de séparer très nettement le contenu du reste de l'application</a:t>
            </a:r>
          </a:p>
          <a:p>
            <a:pPr lvl="2"/>
            <a:r>
              <a:rPr lang="fr-FR"/>
              <a:t> la partie éditoriale peut être entretenue par des personnes n'ayant aucune compétence technique (ex: des fichiers XML sont générés)</a:t>
            </a:r>
          </a:p>
          <a:p>
            <a:pPr lvl="2"/>
            <a:r>
              <a:rPr lang="fr-FR"/>
              <a:t> le même contenu peut être présenté de manières différentes (sur le site même ou d'autres sites)</a:t>
            </a:r>
          </a:p>
          <a:p>
            <a:pPr lvl="2"/>
            <a:r>
              <a:rPr lang="fr-FR"/>
              <a:t> ce contenu devient donc plus facile à entretenir et à diffuser</a:t>
            </a:r>
          </a:p>
          <a:p>
            <a:pPr lvl="1"/>
            <a:r>
              <a:rPr lang="fr-FR"/>
              <a:t> Ensuite, l'usage de services permet de gagner de l'argent</a:t>
            </a:r>
          </a:p>
          <a:p>
            <a:pPr lvl="2"/>
            <a:r>
              <a:rPr lang="fr-FR"/>
              <a:t> en tant que fournisseur d'un service, on peut diffuser largement, à moindres coût, du contenu ou son image par le biais d'un service utilisé par et sur d'autres sites</a:t>
            </a:r>
          </a:p>
          <a:p>
            <a:pPr lvl="2"/>
            <a:r>
              <a:rPr lang="fr-FR"/>
              <a:t> en tant qu'utilisateur d'un service on gagne du temps sur le développement de la fonctionnalité (calcul métier) sur la recherche et la création du contenu</a:t>
            </a:r>
          </a:p>
        </p:txBody>
      </p:sp>
      <p:sp>
        <p:nvSpPr>
          <p:cNvPr id="5" name="Rectangle 13"/>
          <p:cNvSpPr>
            <a:spLocks noGrp="1" noChangeArrowheads="1"/>
          </p:cNvSpPr>
          <p:nvPr>
            <p:ph type="sldNum" sz="quarter" idx="12"/>
          </p:nvPr>
        </p:nvSpPr>
        <p:spPr>
          <a:ln/>
        </p:spPr>
        <p:txBody>
          <a:bodyPr/>
          <a:lstStyle/>
          <a:p>
            <a:pPr>
              <a:defRPr/>
            </a:pPr>
            <a:fld id="{0285082A-697B-4431-9C23-82C4FAE938F8}" type="slidenum">
              <a:rPr lang="fr-FR"/>
              <a:pPr>
                <a:defRPr/>
              </a:pPr>
              <a:t>245</a:t>
            </a:fld>
            <a:endParaRPr lang="fr-FR"/>
          </a:p>
        </p:txBody>
      </p:sp>
    </p:spTree>
    <p:extLst>
      <p:ext uri="{BB962C8B-B14F-4D97-AF65-F5344CB8AC3E}">
        <p14:creationId xmlns:p14="http://schemas.microsoft.com/office/powerpoint/2010/main" val="117824328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3474" name="AutoShape 2"/>
          <p:cNvSpPr>
            <a:spLocks noGrp="1" noChangeArrowheads="1"/>
          </p:cNvSpPr>
          <p:nvPr>
            <p:ph type="title"/>
          </p:nvPr>
        </p:nvSpPr>
        <p:spPr/>
        <p:txBody>
          <a:bodyPr/>
          <a:lstStyle/>
          <a:p>
            <a:pPr eaLnBrk="1" hangingPunct="1"/>
            <a:r>
              <a:rPr lang="fr-FR">
                <a:ea typeface="MS Mincho" pitchFamily="49" charset="-128"/>
              </a:rPr>
              <a:t>Sécurité des services Web</a:t>
            </a:r>
          </a:p>
        </p:txBody>
      </p:sp>
      <p:sp>
        <p:nvSpPr>
          <p:cNvPr id="2153475" name="Rectangle 3"/>
          <p:cNvSpPr>
            <a:spLocks noGrp="1" noChangeArrowheads="1"/>
          </p:cNvSpPr>
          <p:nvPr>
            <p:ph idx="1"/>
          </p:nvPr>
        </p:nvSpPr>
        <p:spPr/>
        <p:txBody>
          <a:bodyPr>
            <a:normAutofit fontScale="77500" lnSpcReduction="20000"/>
          </a:bodyPr>
          <a:lstStyle/>
          <a:p>
            <a:r>
              <a:rPr lang="fr-FR"/>
              <a:t>Inconvénients du recours aux services Web</a:t>
            </a:r>
          </a:p>
          <a:p>
            <a:pPr lvl="1"/>
            <a:r>
              <a:rPr lang="fr-FR"/>
              <a:t> L'usage de services Web extérieurs induit une perte de contrôle du site</a:t>
            </a:r>
          </a:p>
          <a:p>
            <a:pPr lvl="2"/>
            <a:r>
              <a:rPr lang="fr-FR"/>
              <a:t> Le rapatriement de contenu en provenance de sites tiers provoque une dépendance vis à vis du fournisseur de contenu. Si les internautes viennent sur votre site Internet pour bénéficier de ce service, que se passera-t-il s'il disparaît ? S'il devient payant ?</a:t>
            </a:r>
          </a:p>
          <a:p>
            <a:pPr lvl="2"/>
            <a:r>
              <a:rPr lang="fr-FR"/>
              <a:t> De plus, si le contenu change subitement l'information diffusée peut ne plus être en adéquation avec l'image de votre entreprise</a:t>
            </a:r>
          </a:p>
          <a:p>
            <a:pPr lvl="1"/>
            <a:r>
              <a:rPr lang="fr-FR"/>
              <a:t> L'usage de services Web internes fait peser des risques</a:t>
            </a:r>
          </a:p>
          <a:p>
            <a:pPr lvl="2"/>
            <a:r>
              <a:rPr lang="fr-FR"/>
              <a:t> d'abord un service Web diffusé trop largement peut être fortement consommateur de bande passante (ex: quand de nombreuses personnes se connectent, à partir de nombreux sites…)</a:t>
            </a:r>
          </a:p>
          <a:p>
            <a:pPr lvl="2"/>
            <a:r>
              <a:rPr lang="fr-FR"/>
              <a:t> ensuite, un service Web peut permettre d'avoir accès à des info et fonctionnalités normalement inaccessibles à l'utilisateur concerné (il suffit parfois simplement de connaître l'URL d'accès)</a:t>
            </a:r>
          </a:p>
          <a:p>
            <a:pPr lvl="2"/>
            <a:r>
              <a:rPr lang="fr-FR"/>
              <a:t> la modification d'un service pour améliorer une application peut entraîner, par effets de bord, des bogues dans d'autres applications qui l'utilisent</a:t>
            </a:r>
          </a:p>
        </p:txBody>
      </p:sp>
      <p:sp>
        <p:nvSpPr>
          <p:cNvPr id="5" name="Rectangle 13"/>
          <p:cNvSpPr>
            <a:spLocks noGrp="1" noChangeArrowheads="1"/>
          </p:cNvSpPr>
          <p:nvPr>
            <p:ph type="sldNum" sz="quarter" idx="12"/>
          </p:nvPr>
        </p:nvSpPr>
        <p:spPr>
          <a:ln/>
        </p:spPr>
        <p:txBody>
          <a:bodyPr/>
          <a:lstStyle/>
          <a:p>
            <a:pPr>
              <a:defRPr/>
            </a:pPr>
            <a:fld id="{ADB41EC9-DD9B-43A6-B897-00E93D3161E3}" type="slidenum">
              <a:rPr lang="fr-FR"/>
              <a:pPr>
                <a:defRPr/>
              </a:pPr>
              <a:t>246</a:t>
            </a:fld>
            <a:endParaRPr lang="fr-FR"/>
          </a:p>
        </p:txBody>
      </p:sp>
    </p:spTree>
    <p:extLst>
      <p:ext uri="{BB962C8B-B14F-4D97-AF65-F5344CB8AC3E}">
        <p14:creationId xmlns:p14="http://schemas.microsoft.com/office/powerpoint/2010/main" val="9391253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5522" name="AutoShape 1026"/>
          <p:cNvSpPr>
            <a:spLocks noGrp="1" noChangeArrowheads="1"/>
          </p:cNvSpPr>
          <p:nvPr>
            <p:ph type="title"/>
          </p:nvPr>
        </p:nvSpPr>
        <p:spPr/>
        <p:txBody>
          <a:bodyPr/>
          <a:lstStyle/>
          <a:p>
            <a:pPr eaLnBrk="1" hangingPunct="1"/>
            <a:r>
              <a:rPr lang="fr-FR">
                <a:ea typeface="MS Mincho" pitchFamily="49" charset="-128"/>
              </a:rPr>
              <a:t>Sécurité des services Web</a:t>
            </a:r>
          </a:p>
        </p:txBody>
      </p:sp>
      <p:sp>
        <p:nvSpPr>
          <p:cNvPr id="2155523" name="Rectangle 1027"/>
          <p:cNvSpPr>
            <a:spLocks noGrp="1" noChangeArrowheads="1"/>
          </p:cNvSpPr>
          <p:nvPr>
            <p:ph idx="1"/>
          </p:nvPr>
        </p:nvSpPr>
        <p:spPr/>
        <p:txBody>
          <a:bodyPr>
            <a:normAutofit fontScale="70000" lnSpcReduction="20000"/>
          </a:bodyPr>
          <a:lstStyle/>
          <a:p>
            <a:r>
              <a:rPr lang="fr-FR"/>
              <a:t>Quelques solutions pour pallier ces problèmes</a:t>
            </a:r>
          </a:p>
          <a:p>
            <a:pPr lvl="1"/>
            <a:r>
              <a:rPr lang="fr-FR"/>
              <a:t> Pour renforcer la sécurité des services internes</a:t>
            </a:r>
          </a:p>
          <a:p>
            <a:pPr lvl="2"/>
            <a:r>
              <a:rPr lang="fr-FR"/>
              <a:t> on peut ne faire appel à des services potentiellement dangereux (cf. mise à jour d'une BdD) que côté serveur afin de garder la confidentialité des URL</a:t>
            </a:r>
          </a:p>
          <a:p>
            <a:pPr lvl="2"/>
            <a:r>
              <a:rPr lang="fr-FR"/>
              <a:t> on doit utiliser des techniques de cryptage pour accéder à tout service nécessitant une authentification ou diffusant des informations confidentielles</a:t>
            </a:r>
          </a:p>
          <a:p>
            <a:pPr lvl="2"/>
            <a:r>
              <a:rPr lang="fr-FR"/>
              <a:t> on utilisera, par exemple, des clés de cryptage générées sur le serveur (solution simple) ou par des tiers de confiance (une clé fournie au serveur servant à crypter les messages, une autre fournie au client servant à décrypter le message ainsi transmis)</a:t>
            </a:r>
          </a:p>
          <a:p>
            <a:pPr lvl="2"/>
            <a:r>
              <a:rPr lang="fr-FR"/>
              <a:t> Enfin certains services ne sont disponibles qu'à l'intérieur de l'entreprise, moyennant une nécessité d'authentification pour pouvoir y accéder. C'est dans ce cadre que c'est développé le concept de </a:t>
            </a:r>
            <a:r>
              <a:rPr lang="fr-FR" u="sng"/>
              <a:t>fédération d'identité</a:t>
            </a:r>
            <a:r>
              <a:rPr lang="fr-FR"/>
              <a:t>. Standardisée en SMIL2.0, elle consiste en 2 phases : 1 authentification de l'utilisateur puis la propagation de l'identité et des informations utiles.</a:t>
            </a:r>
          </a:p>
          <a:p>
            <a:pPr lvl="1"/>
            <a:r>
              <a:rPr lang="fr-FR"/>
              <a:t>En ce qui concerne la perte de contrôle</a:t>
            </a:r>
          </a:p>
          <a:p>
            <a:pPr lvl="2"/>
            <a:r>
              <a:rPr lang="fr-FR"/>
              <a:t> on peut vérifier dynamiquement que le contenu importé comprend des phrases clés</a:t>
            </a:r>
          </a:p>
          <a:p>
            <a:pPr lvl="2"/>
            <a:r>
              <a:rPr lang="fr-FR"/>
              <a:t> il faut prévoir une solution de rechange en cas de problème sur le flux d'information importé</a:t>
            </a:r>
          </a:p>
          <a:p>
            <a:pPr lvl="2"/>
            <a:r>
              <a:rPr lang="fr-FR"/>
              <a:t> on peut procéder à une veille régulière sur le contenu, l'entreprise qui le diffuse…</a:t>
            </a:r>
          </a:p>
        </p:txBody>
      </p:sp>
      <p:sp>
        <p:nvSpPr>
          <p:cNvPr id="5" name="Rectangle 13"/>
          <p:cNvSpPr>
            <a:spLocks noGrp="1" noChangeArrowheads="1"/>
          </p:cNvSpPr>
          <p:nvPr>
            <p:ph type="sldNum" sz="quarter" idx="12"/>
          </p:nvPr>
        </p:nvSpPr>
        <p:spPr>
          <a:ln/>
        </p:spPr>
        <p:txBody>
          <a:bodyPr/>
          <a:lstStyle/>
          <a:p>
            <a:pPr>
              <a:defRPr/>
            </a:pPr>
            <a:fld id="{ED92DE2E-FE30-4748-8737-7C0D83D5546F}" type="slidenum">
              <a:rPr lang="fr-FR"/>
              <a:pPr>
                <a:defRPr/>
              </a:pPr>
              <a:t>247</a:t>
            </a:fld>
            <a:endParaRPr lang="fr-FR"/>
          </a:p>
        </p:txBody>
      </p:sp>
    </p:spTree>
    <p:extLst>
      <p:ext uri="{BB962C8B-B14F-4D97-AF65-F5344CB8AC3E}">
        <p14:creationId xmlns:p14="http://schemas.microsoft.com/office/powerpoint/2010/main" val="130769683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322" name="AutoShape 2"/>
          <p:cNvSpPr>
            <a:spLocks noGrp="1" noChangeArrowheads="1"/>
          </p:cNvSpPr>
          <p:nvPr>
            <p:ph type="title"/>
          </p:nvPr>
        </p:nvSpPr>
        <p:spPr/>
        <p:txBody>
          <a:bodyPr/>
          <a:lstStyle/>
          <a:p>
            <a:pPr eaLnBrk="1" hangingPunct="1"/>
            <a:r>
              <a:rPr lang="fr-FR"/>
              <a:t>Protocoles de sécurisation XML</a:t>
            </a:r>
          </a:p>
        </p:txBody>
      </p:sp>
      <p:sp>
        <p:nvSpPr>
          <p:cNvPr id="1336323" name="Rectangle 3"/>
          <p:cNvSpPr>
            <a:spLocks noGrp="1" noChangeArrowheads="1"/>
          </p:cNvSpPr>
          <p:nvPr>
            <p:ph idx="1"/>
          </p:nvPr>
        </p:nvSpPr>
        <p:spPr/>
        <p:txBody>
          <a:bodyPr/>
          <a:lstStyle/>
          <a:p>
            <a:endParaRPr lang="fr-FR" dirty="0"/>
          </a:p>
          <a:p>
            <a:r>
              <a:rPr lang="fr-FR" dirty="0"/>
              <a:t>HTTPS = HTTP Sécurisé = HTTP + SSL(TLS)</a:t>
            </a:r>
          </a:p>
          <a:p>
            <a:endParaRPr lang="fr-FR" dirty="0"/>
          </a:p>
          <a:p>
            <a:r>
              <a:rPr lang="fr-FR" dirty="0"/>
              <a:t>SSL (</a:t>
            </a:r>
            <a:r>
              <a:rPr lang="fr-FR" i="1" dirty="0" err="1"/>
              <a:t>Secured</a:t>
            </a:r>
            <a:r>
              <a:rPr lang="fr-FR" i="1" dirty="0"/>
              <a:t> Socket Layer</a:t>
            </a:r>
            <a:r>
              <a:rPr lang="fr-FR" dirty="0"/>
              <a:t>, c5): SSL 2.0, SSL 3.0</a:t>
            </a:r>
          </a:p>
          <a:p>
            <a:endParaRPr lang="fr-FR" dirty="0"/>
          </a:p>
          <a:p>
            <a:r>
              <a:rPr lang="fr-FR" dirty="0"/>
              <a:t>TLS (</a:t>
            </a:r>
            <a:r>
              <a:rPr lang="fr-FR" i="1" dirty="0"/>
              <a:t>Transport Layer Security</a:t>
            </a:r>
            <a:r>
              <a:rPr lang="fr-FR" dirty="0"/>
              <a:t>, c5): TLS 1.0, TLS 1.1</a:t>
            </a:r>
          </a:p>
          <a:p>
            <a:endParaRPr lang="fr-FR" dirty="0"/>
          </a:p>
          <a:p>
            <a:r>
              <a:rPr lang="fr-FR" dirty="0"/>
              <a:t>Certificat = Carte d’identité authentifiée</a:t>
            </a:r>
            <a:endParaRPr lang="fr-FR" dirty="0">
              <a:cs typeface="Courier New" pitchFamily="49" charset="0"/>
            </a:endParaRPr>
          </a:p>
        </p:txBody>
      </p:sp>
      <p:sp>
        <p:nvSpPr>
          <p:cNvPr id="5" name="Rectangle 13"/>
          <p:cNvSpPr>
            <a:spLocks noGrp="1" noChangeArrowheads="1"/>
          </p:cNvSpPr>
          <p:nvPr>
            <p:ph type="sldNum" sz="quarter" idx="12"/>
          </p:nvPr>
        </p:nvSpPr>
        <p:spPr>
          <a:ln/>
        </p:spPr>
        <p:txBody>
          <a:bodyPr/>
          <a:lstStyle/>
          <a:p>
            <a:pPr>
              <a:defRPr/>
            </a:pPr>
            <a:fld id="{030DC0FC-C8E1-4EC3-9127-A9D8A420778F}" type="slidenum">
              <a:rPr lang="fr-FR"/>
              <a:pPr>
                <a:defRPr/>
              </a:pPr>
              <a:t>248</a:t>
            </a:fld>
            <a:endParaRPr lang="fr-FR"/>
          </a:p>
        </p:txBody>
      </p:sp>
    </p:spTree>
    <p:extLst>
      <p:ext uri="{BB962C8B-B14F-4D97-AF65-F5344CB8AC3E}">
        <p14:creationId xmlns:p14="http://schemas.microsoft.com/office/powerpoint/2010/main" val="322085972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7570" name="AutoShape 2"/>
          <p:cNvSpPr>
            <a:spLocks noGrp="1" noChangeArrowheads="1"/>
          </p:cNvSpPr>
          <p:nvPr>
            <p:ph type="title"/>
          </p:nvPr>
        </p:nvSpPr>
        <p:spPr/>
        <p:txBody>
          <a:bodyPr/>
          <a:lstStyle/>
          <a:p>
            <a:pPr eaLnBrk="1" hangingPunct="1"/>
            <a:r>
              <a:rPr lang="fr-FR" dirty="0"/>
              <a:t>Protocoles de sécurisation XML</a:t>
            </a:r>
          </a:p>
        </p:txBody>
      </p:sp>
      <p:sp>
        <p:nvSpPr>
          <p:cNvPr id="2157571" name="Rectangle 3"/>
          <p:cNvSpPr>
            <a:spLocks noGrp="1" noChangeArrowheads="1"/>
          </p:cNvSpPr>
          <p:nvPr>
            <p:ph idx="1"/>
          </p:nvPr>
        </p:nvSpPr>
        <p:spPr/>
        <p:txBody>
          <a:bodyPr>
            <a:normAutofit fontScale="92500"/>
          </a:bodyPr>
          <a:lstStyle/>
          <a:p>
            <a:r>
              <a:rPr lang="fr-FR" dirty="0"/>
              <a:t>XML </a:t>
            </a:r>
            <a:r>
              <a:rPr lang="fr-FR" dirty="0" err="1"/>
              <a:t>DSig</a:t>
            </a:r>
            <a:r>
              <a:rPr lang="fr-FR" dirty="0"/>
              <a:t> (Digital </a:t>
            </a:r>
            <a:r>
              <a:rPr lang="fr-FR" dirty="0" err="1"/>
              <a:t>SIGnature</a:t>
            </a:r>
            <a:r>
              <a:rPr lang="fr-FR" dirty="0"/>
              <a:t> = signature numérique)</a:t>
            </a:r>
          </a:p>
          <a:p>
            <a:endParaRPr lang="fr-FR" dirty="0"/>
          </a:p>
          <a:p>
            <a:pPr lvl="1"/>
            <a:r>
              <a:rPr lang="fr-FR" dirty="0"/>
              <a:t> Spécification XML pour créer des signatures numériques applicables à tout contenu numérique (XML y compris)</a:t>
            </a:r>
          </a:p>
          <a:p>
            <a:pPr lvl="1"/>
            <a:endParaRPr lang="fr-FR" dirty="0"/>
          </a:p>
          <a:p>
            <a:pPr lvl="1"/>
            <a:r>
              <a:rPr lang="fr-FR" dirty="0"/>
              <a:t>Prévenir la falsification (intermédiaire &amp; destinataire)</a:t>
            </a:r>
          </a:p>
          <a:p>
            <a:pPr lvl="1"/>
            <a:endParaRPr lang="fr-FR" dirty="0"/>
          </a:p>
          <a:p>
            <a:pPr lvl="1"/>
            <a:r>
              <a:rPr lang="fr-FR" dirty="0"/>
              <a:t>XML permet d'assurer des authentifications souples (portions de XML signées et d'autres ouvertes)</a:t>
            </a:r>
          </a:p>
          <a:p>
            <a:pPr lvl="1"/>
            <a:endParaRPr lang="fr-FR" dirty="0"/>
          </a:p>
          <a:p>
            <a:pPr lvl="1"/>
            <a:r>
              <a:rPr lang="fr-FR" dirty="0"/>
              <a:t>Basé XML</a:t>
            </a:r>
          </a:p>
          <a:p>
            <a:pPr lvl="1"/>
            <a:endParaRPr lang="fr-FR" dirty="0"/>
          </a:p>
        </p:txBody>
      </p:sp>
      <p:sp>
        <p:nvSpPr>
          <p:cNvPr id="5" name="Rectangle 13"/>
          <p:cNvSpPr>
            <a:spLocks noGrp="1" noChangeArrowheads="1"/>
          </p:cNvSpPr>
          <p:nvPr>
            <p:ph type="sldNum" sz="quarter" idx="12"/>
          </p:nvPr>
        </p:nvSpPr>
        <p:spPr>
          <a:ln/>
        </p:spPr>
        <p:txBody>
          <a:bodyPr/>
          <a:lstStyle/>
          <a:p>
            <a:pPr>
              <a:defRPr/>
            </a:pPr>
            <a:fld id="{6AA0BAA1-D1CC-4E16-B723-8A57E4ECC5AC}" type="slidenum">
              <a:rPr lang="fr-FR"/>
              <a:pPr>
                <a:defRPr/>
              </a:pPr>
              <a:t>249</a:t>
            </a:fld>
            <a:endParaRPr lang="fr-FR"/>
          </a:p>
        </p:txBody>
      </p:sp>
    </p:spTree>
    <p:extLst>
      <p:ext uri="{BB962C8B-B14F-4D97-AF65-F5344CB8AC3E}">
        <p14:creationId xmlns:p14="http://schemas.microsoft.com/office/powerpoint/2010/main" val="193384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774C06-D448-48C1-876E-98FC264F8D61}"/>
              </a:ext>
            </a:extLst>
          </p:cNvPr>
          <p:cNvSpPr>
            <a:spLocks noGrp="1"/>
          </p:cNvSpPr>
          <p:nvPr>
            <p:ph type="title"/>
          </p:nvPr>
        </p:nvSpPr>
        <p:spPr/>
        <p:txBody>
          <a:bodyPr/>
          <a:lstStyle/>
          <a:p>
            <a:r>
              <a:rPr lang="fr-FR" dirty="0"/>
              <a:t>Langage de scripts</a:t>
            </a:r>
          </a:p>
        </p:txBody>
      </p:sp>
      <p:sp>
        <p:nvSpPr>
          <p:cNvPr id="3" name="Espace réservé du contenu 2">
            <a:extLst>
              <a:ext uri="{FF2B5EF4-FFF2-40B4-BE49-F238E27FC236}">
                <a16:creationId xmlns:a16="http://schemas.microsoft.com/office/drawing/2014/main" id="{1F9869F1-8B43-409F-8AF0-9984EB8E298E}"/>
              </a:ext>
            </a:extLst>
          </p:cNvPr>
          <p:cNvSpPr>
            <a:spLocks noGrp="1"/>
          </p:cNvSpPr>
          <p:nvPr>
            <p:ph idx="1"/>
          </p:nvPr>
        </p:nvSpPr>
        <p:spPr/>
        <p:txBody>
          <a:bodyPr>
            <a:normAutofit fontScale="92500" lnSpcReduction="10000"/>
          </a:bodyPr>
          <a:lstStyle/>
          <a:p>
            <a:r>
              <a:rPr lang="fr-FR" dirty="0"/>
              <a:t>Pour déléguer au client </a:t>
            </a:r>
          </a:p>
          <a:p>
            <a:pPr lvl="2"/>
            <a:r>
              <a:rPr lang="fr-FR" dirty="0"/>
              <a:t>les taches complexe</a:t>
            </a:r>
          </a:p>
          <a:p>
            <a:pPr lvl="2"/>
            <a:r>
              <a:rPr lang="fr-FR" dirty="0"/>
              <a:t>Les rechargements</a:t>
            </a:r>
          </a:p>
          <a:p>
            <a:endParaRPr lang="fr-FR" dirty="0"/>
          </a:p>
          <a:p>
            <a:r>
              <a:rPr lang="fr-FR" dirty="0"/>
              <a:t>On parle de script </a:t>
            </a:r>
          </a:p>
          <a:p>
            <a:pPr lvl="2"/>
            <a:r>
              <a:rPr lang="fr-FR" b="1" dirty="0"/>
              <a:t>Java</a:t>
            </a:r>
            <a:r>
              <a:rPr lang="fr-FR" b="1" i="1" u="sng" dirty="0"/>
              <a:t>script </a:t>
            </a:r>
            <a:r>
              <a:rPr lang="fr-FR" i="1" dirty="0"/>
              <a:t>es5, es6, </a:t>
            </a:r>
            <a:r>
              <a:rPr lang="fr-FR" i="1" dirty="0" err="1"/>
              <a:t>ect</a:t>
            </a:r>
            <a:r>
              <a:rPr lang="fr-FR" i="1" dirty="0"/>
              <a:t>.</a:t>
            </a:r>
          </a:p>
          <a:p>
            <a:pPr lvl="2"/>
            <a:r>
              <a:rPr lang="fr-FR" i="1" dirty="0" err="1"/>
              <a:t>actionScript</a:t>
            </a:r>
            <a:r>
              <a:rPr lang="fr-FR" i="1" dirty="0"/>
              <a:t>, </a:t>
            </a:r>
          </a:p>
          <a:p>
            <a:pPr lvl="2"/>
            <a:r>
              <a:rPr lang="fr-FR" i="1" dirty="0"/>
              <a:t>….</a:t>
            </a:r>
          </a:p>
          <a:p>
            <a:pPr lvl="2"/>
            <a:endParaRPr lang="fr-FR" i="1" dirty="0"/>
          </a:p>
          <a:p>
            <a:r>
              <a:rPr lang="fr-FR" i="1" dirty="0"/>
              <a:t>C’est dans ce langage exécuter par le client de navigation, que sont écrit les </a:t>
            </a:r>
            <a:r>
              <a:rPr lang="fr-FR" i="1" dirty="0" err="1"/>
              <a:t>frameworks</a:t>
            </a:r>
            <a:r>
              <a:rPr lang="fr-FR" i="1" dirty="0"/>
              <a:t> client (</a:t>
            </a:r>
            <a:r>
              <a:rPr lang="fr-FR" i="1" dirty="0" err="1"/>
              <a:t>angular</a:t>
            </a:r>
            <a:r>
              <a:rPr lang="fr-FR" i="1" dirty="0"/>
              <a:t>, backbone, jQuery, ….)</a:t>
            </a:r>
          </a:p>
        </p:txBody>
      </p:sp>
    </p:spTree>
    <p:extLst>
      <p:ext uri="{BB962C8B-B14F-4D97-AF65-F5344CB8AC3E}">
        <p14:creationId xmlns:p14="http://schemas.microsoft.com/office/powerpoint/2010/main" val="427437232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7570" name="AutoShape 2"/>
          <p:cNvSpPr>
            <a:spLocks noGrp="1" noChangeArrowheads="1"/>
          </p:cNvSpPr>
          <p:nvPr>
            <p:ph type="title"/>
          </p:nvPr>
        </p:nvSpPr>
        <p:spPr/>
        <p:txBody>
          <a:bodyPr/>
          <a:lstStyle/>
          <a:p>
            <a:pPr eaLnBrk="1" hangingPunct="1"/>
            <a:r>
              <a:rPr lang="fr-FR" dirty="0"/>
              <a:t>Protocoles de sécurisation XML</a:t>
            </a:r>
          </a:p>
        </p:txBody>
      </p:sp>
      <p:sp>
        <p:nvSpPr>
          <p:cNvPr id="2157571" name="Rectangle 3"/>
          <p:cNvSpPr>
            <a:spLocks noGrp="1" noChangeArrowheads="1"/>
          </p:cNvSpPr>
          <p:nvPr>
            <p:ph idx="1"/>
          </p:nvPr>
        </p:nvSpPr>
        <p:spPr/>
        <p:txBody>
          <a:bodyPr>
            <a:normAutofit/>
          </a:bodyPr>
          <a:lstStyle/>
          <a:p>
            <a:r>
              <a:rPr lang="fr-FR" dirty="0"/>
              <a:t>XML </a:t>
            </a:r>
            <a:r>
              <a:rPr lang="fr-FR" dirty="0" err="1"/>
              <a:t>DSig</a:t>
            </a:r>
            <a:r>
              <a:rPr lang="fr-FR" dirty="0"/>
              <a:t> fonctionnalités </a:t>
            </a:r>
          </a:p>
          <a:p>
            <a:pPr lvl="1"/>
            <a:r>
              <a:rPr lang="fr-FR" dirty="0"/>
              <a:t>Signature de portions d’éléments</a:t>
            </a:r>
          </a:p>
          <a:p>
            <a:pPr lvl="2"/>
            <a:r>
              <a:rPr lang="fr-FR" dirty="0"/>
              <a:t>Modification partielle possible</a:t>
            </a:r>
          </a:p>
          <a:p>
            <a:pPr lvl="1"/>
            <a:r>
              <a:rPr lang="fr-FR" dirty="0"/>
              <a:t>Signature sur plusieurs ressources </a:t>
            </a:r>
          </a:p>
          <a:p>
            <a:pPr lvl="2"/>
            <a:r>
              <a:rPr lang="fr-FR" dirty="0"/>
              <a:t>Une page web + </a:t>
            </a:r>
            <a:r>
              <a:rPr lang="fr-FR" dirty="0" err="1"/>
              <a:t>css</a:t>
            </a:r>
            <a:r>
              <a:rPr lang="fr-FR" dirty="0"/>
              <a:t> + </a:t>
            </a:r>
            <a:r>
              <a:rPr lang="fr-FR" dirty="0" err="1"/>
              <a:t>js</a:t>
            </a:r>
            <a:r>
              <a:rPr lang="fr-FR" dirty="0"/>
              <a:t> +…</a:t>
            </a:r>
          </a:p>
          <a:p>
            <a:pPr lvl="1"/>
            <a:r>
              <a:rPr lang="fr-FR" dirty="0"/>
              <a:t>Signataires multiples</a:t>
            </a:r>
          </a:p>
          <a:p>
            <a:pPr lvl="2"/>
            <a:r>
              <a:rPr lang="fr-FR" dirty="0"/>
              <a:t>Offre train + </a:t>
            </a:r>
            <a:r>
              <a:rPr lang="fr-FR" dirty="0" err="1"/>
              <a:t>hotel</a:t>
            </a:r>
            <a:r>
              <a:rPr lang="fr-FR" dirty="0"/>
              <a:t> </a:t>
            </a:r>
          </a:p>
          <a:p>
            <a:pPr lvl="1"/>
            <a:r>
              <a:rPr lang="fr-FR" dirty="0"/>
              <a:t>Signature embarquée dans les échanges</a:t>
            </a:r>
          </a:p>
          <a:p>
            <a:pPr lvl="2"/>
            <a:r>
              <a:rPr lang="fr-FR" dirty="0"/>
              <a:t>SOAP </a:t>
            </a:r>
            <a:r>
              <a:rPr lang="fr-FR" dirty="0" err="1"/>
              <a:t>request</a:t>
            </a:r>
            <a:r>
              <a:rPr lang="fr-FR" dirty="0"/>
              <a:t>/</a:t>
            </a:r>
            <a:r>
              <a:rPr lang="fr-FR" dirty="0" err="1"/>
              <a:t>response</a:t>
            </a:r>
            <a:endParaRPr lang="fr-FR" dirty="0"/>
          </a:p>
          <a:p>
            <a:pPr lvl="1"/>
            <a:r>
              <a:rPr lang="fr-FR" dirty="0"/>
              <a:t>Signature d’</a:t>
            </a:r>
            <a:r>
              <a:rPr lang="fr-FR" dirty="0" err="1"/>
              <a:t>entitées</a:t>
            </a:r>
            <a:r>
              <a:rPr lang="fr-FR" dirty="0"/>
              <a:t> externes</a:t>
            </a:r>
          </a:p>
        </p:txBody>
      </p:sp>
      <p:sp>
        <p:nvSpPr>
          <p:cNvPr id="5" name="Rectangle 13"/>
          <p:cNvSpPr>
            <a:spLocks noGrp="1" noChangeArrowheads="1"/>
          </p:cNvSpPr>
          <p:nvPr>
            <p:ph type="sldNum" sz="quarter" idx="12"/>
          </p:nvPr>
        </p:nvSpPr>
        <p:spPr>
          <a:ln/>
        </p:spPr>
        <p:txBody>
          <a:bodyPr/>
          <a:lstStyle/>
          <a:p>
            <a:pPr>
              <a:defRPr/>
            </a:pPr>
            <a:fld id="{6AA0BAA1-D1CC-4E16-B723-8A57E4ECC5AC}" type="slidenum">
              <a:rPr lang="fr-FR"/>
              <a:pPr>
                <a:defRPr/>
              </a:pPr>
              <a:t>250</a:t>
            </a:fld>
            <a:endParaRPr lang="fr-FR"/>
          </a:p>
        </p:txBody>
      </p:sp>
    </p:spTree>
    <p:extLst>
      <p:ext uri="{BB962C8B-B14F-4D97-AF65-F5344CB8AC3E}">
        <p14:creationId xmlns:p14="http://schemas.microsoft.com/office/powerpoint/2010/main" val="105484338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Protocoles de sécurisation XML</a:t>
            </a:r>
          </a:p>
        </p:txBody>
      </p:sp>
      <p:sp>
        <p:nvSpPr>
          <p:cNvPr id="3" name="Espace réservé du contenu 2"/>
          <p:cNvSpPr>
            <a:spLocks noGrp="1"/>
          </p:cNvSpPr>
          <p:nvPr>
            <p:ph sz="half" idx="1"/>
          </p:nvPr>
        </p:nvSpPr>
        <p:spPr>
          <a:xfrm>
            <a:off x="214282" y="1071546"/>
            <a:ext cx="3429024" cy="5357850"/>
          </a:xfrm>
        </p:spPr>
        <p:txBody>
          <a:bodyPr/>
          <a:lstStyle/>
          <a:p>
            <a:r>
              <a:rPr lang="fr-FR" dirty="0"/>
              <a:t>XML </a:t>
            </a:r>
            <a:r>
              <a:rPr lang="fr-FR" dirty="0" err="1"/>
              <a:t>DSig</a:t>
            </a:r>
            <a:r>
              <a:rPr lang="fr-FR" dirty="0"/>
              <a:t> méthode</a:t>
            </a:r>
          </a:p>
          <a:p>
            <a:endParaRPr lang="fr-FR" dirty="0"/>
          </a:p>
          <a:p>
            <a:pPr lvl="1"/>
            <a:r>
              <a:rPr lang="fr-FR" dirty="0"/>
              <a:t>L’ émetteur signe  le document</a:t>
            </a:r>
          </a:p>
          <a:p>
            <a:endParaRPr lang="fr-FR" dirty="0"/>
          </a:p>
          <a:p>
            <a:pPr lvl="1"/>
            <a:r>
              <a:rPr lang="fr-FR" dirty="0"/>
              <a:t>Le destinataire control la signature</a:t>
            </a:r>
          </a:p>
        </p:txBody>
      </p:sp>
      <p:sp>
        <p:nvSpPr>
          <p:cNvPr id="4" name="Espace réservé du numéro de diapositive 3"/>
          <p:cNvSpPr>
            <a:spLocks noGrp="1"/>
          </p:cNvSpPr>
          <p:nvPr>
            <p:ph type="sldNum" sz="quarter" idx="12"/>
          </p:nvPr>
        </p:nvSpPr>
        <p:spPr/>
        <p:txBody>
          <a:bodyPr/>
          <a:lstStyle/>
          <a:p>
            <a:pPr>
              <a:defRPr/>
            </a:pPr>
            <a:fld id="{0CB1C5C1-FAA7-40E6-AC29-672D551EBD9B}" type="slidenum">
              <a:rPr lang="fr-FR" smtClean="0"/>
              <a:pPr>
                <a:defRPr/>
              </a:pPr>
              <a:t>251</a:t>
            </a:fld>
            <a:endParaRPr lang="fr-FR"/>
          </a:p>
        </p:txBody>
      </p:sp>
      <p:pic>
        <p:nvPicPr>
          <p:cNvPr id="8" name="Picture 2" descr="C:\Users\alex\Downloads\_Digital_Signature_diagram.jpg"/>
          <p:cNvPicPr>
            <a:picLocks noGrp="1" noChangeAspect="1" noChangeArrowheads="1"/>
          </p:cNvPicPr>
          <p:nvPr>
            <p:ph sz="half" idx="2"/>
          </p:nvPr>
        </p:nvPicPr>
        <p:blipFill>
          <a:blip r:embed="rId3" cstate="print"/>
          <a:srcRect/>
          <a:stretch>
            <a:fillRect/>
          </a:stretch>
        </p:blipFill>
        <p:spPr bwMode="auto">
          <a:xfrm>
            <a:off x="3814147" y="1714488"/>
            <a:ext cx="5044133" cy="3786214"/>
          </a:xfrm>
          <a:prstGeom prst="rect">
            <a:avLst/>
          </a:prstGeom>
          <a:noFill/>
        </p:spPr>
      </p:pic>
    </p:spTree>
    <p:extLst>
      <p:ext uri="{BB962C8B-B14F-4D97-AF65-F5344CB8AC3E}">
        <p14:creationId xmlns:p14="http://schemas.microsoft.com/office/powerpoint/2010/main" val="279317276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Protocoles de sécurisation XML</a:t>
            </a:r>
          </a:p>
        </p:txBody>
      </p:sp>
      <p:sp>
        <p:nvSpPr>
          <p:cNvPr id="3" name="Espace réservé du contenu 2"/>
          <p:cNvSpPr>
            <a:spLocks noGrp="1"/>
          </p:cNvSpPr>
          <p:nvPr>
            <p:ph idx="1"/>
          </p:nvPr>
        </p:nvSpPr>
        <p:spPr/>
        <p:txBody>
          <a:bodyPr/>
          <a:lstStyle/>
          <a:p>
            <a:r>
              <a:rPr lang="fr-FR" dirty="0"/>
              <a:t>XML-</a:t>
            </a:r>
            <a:r>
              <a:rPr lang="fr-FR" dirty="0" err="1"/>
              <a:t>Enc</a:t>
            </a:r>
            <a:r>
              <a:rPr lang="fr-FR" dirty="0"/>
              <a:t> (XML </a:t>
            </a:r>
            <a:r>
              <a:rPr lang="fr-FR" dirty="0" err="1"/>
              <a:t>Encryption</a:t>
            </a:r>
            <a:r>
              <a:rPr lang="fr-FR" dirty="0"/>
              <a:t>)</a:t>
            </a:r>
          </a:p>
          <a:p>
            <a:pPr lvl="1"/>
            <a:r>
              <a:rPr lang="fr-FR" dirty="0"/>
              <a:t> Est une spécification du W3C, qui définit comment crypter le contenu des éléments XML à partir d'une clé ou d'un algorithme de cryptage</a:t>
            </a:r>
          </a:p>
          <a:p>
            <a:pPr lvl="1"/>
            <a:endParaRPr lang="fr-FR" dirty="0"/>
          </a:p>
          <a:p>
            <a:pPr lvl="1"/>
            <a:r>
              <a:rPr lang="fr-FR" dirty="0"/>
              <a:t>Permet de limiter les accès à certains éléments  pour différents destinataires</a:t>
            </a:r>
          </a:p>
          <a:p>
            <a:pPr lvl="1"/>
            <a:endParaRPr lang="fr-FR" dirty="0"/>
          </a:p>
          <a:p>
            <a:pPr lvl="1"/>
            <a:r>
              <a:rPr lang="fr-FR" dirty="0"/>
              <a:t>Sécurité maintenu a tous les maillons de la chaine</a:t>
            </a:r>
          </a:p>
          <a:p>
            <a:endParaRPr lang="fr-FR" dirty="0"/>
          </a:p>
        </p:txBody>
      </p:sp>
      <p:sp>
        <p:nvSpPr>
          <p:cNvPr id="4" name="Espace réservé du numéro de diapositive 3"/>
          <p:cNvSpPr>
            <a:spLocks noGrp="1"/>
          </p:cNvSpPr>
          <p:nvPr>
            <p:ph type="sldNum" sz="quarter" idx="12"/>
          </p:nvPr>
        </p:nvSpPr>
        <p:spPr/>
        <p:txBody>
          <a:bodyPr/>
          <a:lstStyle/>
          <a:p>
            <a:pPr>
              <a:defRPr/>
            </a:pPr>
            <a:fld id="{0CB1C5C1-FAA7-40E6-AC29-672D551EBD9B}" type="slidenum">
              <a:rPr lang="fr-FR" smtClean="0"/>
              <a:pPr>
                <a:defRPr/>
              </a:pPr>
              <a:t>252</a:t>
            </a:fld>
            <a:endParaRPr lang="fr-FR"/>
          </a:p>
        </p:txBody>
      </p:sp>
    </p:spTree>
    <p:extLst>
      <p:ext uri="{BB962C8B-B14F-4D97-AF65-F5344CB8AC3E}">
        <p14:creationId xmlns:p14="http://schemas.microsoft.com/office/powerpoint/2010/main" val="53240408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Protocoles de sécurisation XML</a:t>
            </a:r>
          </a:p>
        </p:txBody>
      </p:sp>
      <p:sp>
        <p:nvSpPr>
          <p:cNvPr id="3" name="Espace réservé du contenu 2"/>
          <p:cNvSpPr>
            <a:spLocks noGrp="1"/>
          </p:cNvSpPr>
          <p:nvPr>
            <p:ph idx="1"/>
          </p:nvPr>
        </p:nvSpPr>
        <p:spPr/>
        <p:txBody>
          <a:bodyPr/>
          <a:lstStyle/>
          <a:p>
            <a:r>
              <a:rPr lang="fr-FR" dirty="0"/>
              <a:t>XKMS</a:t>
            </a:r>
          </a:p>
          <a:p>
            <a:pPr lvl="1"/>
            <a:r>
              <a:rPr lang="fr-FR" dirty="0"/>
              <a:t>Replacer les formats et protocoles PKI (PKIX, </a:t>
            </a:r>
            <a:r>
              <a:rPr lang="fr-FR" dirty="0" err="1"/>
              <a:t>Card</a:t>
            </a:r>
            <a:r>
              <a:rPr lang="fr-FR" dirty="0"/>
              <a:t> Management Services, OCSP, etc.) par des documents XML transportés par SOAP</a:t>
            </a:r>
          </a:p>
          <a:p>
            <a:pPr lvl="1"/>
            <a:endParaRPr lang="fr-FR" dirty="0"/>
          </a:p>
          <a:p>
            <a:pPr lvl="1"/>
            <a:r>
              <a:rPr lang="fr-FR" dirty="0"/>
              <a:t>XML </a:t>
            </a:r>
            <a:r>
              <a:rPr lang="fr-FR" dirty="0" err="1"/>
              <a:t>Dsig</a:t>
            </a:r>
            <a:r>
              <a:rPr lang="fr-FR" dirty="0"/>
              <a:t> + </a:t>
            </a:r>
            <a:r>
              <a:rPr lang="fr-FR" dirty="0" err="1"/>
              <a:t>XMLEnc</a:t>
            </a:r>
            <a:endParaRPr lang="fr-FR" dirty="0"/>
          </a:p>
        </p:txBody>
      </p:sp>
      <p:sp>
        <p:nvSpPr>
          <p:cNvPr id="4" name="Espace réservé du numéro de diapositive 3"/>
          <p:cNvSpPr>
            <a:spLocks noGrp="1"/>
          </p:cNvSpPr>
          <p:nvPr>
            <p:ph type="sldNum" sz="quarter" idx="12"/>
          </p:nvPr>
        </p:nvSpPr>
        <p:spPr/>
        <p:txBody>
          <a:bodyPr/>
          <a:lstStyle/>
          <a:p>
            <a:pPr>
              <a:defRPr/>
            </a:pPr>
            <a:fld id="{0CB1C5C1-FAA7-40E6-AC29-672D551EBD9B}" type="slidenum">
              <a:rPr lang="fr-FR" smtClean="0"/>
              <a:pPr>
                <a:defRPr/>
              </a:pPr>
              <a:t>253</a:t>
            </a:fld>
            <a:endParaRPr lang="fr-FR"/>
          </a:p>
        </p:txBody>
      </p:sp>
    </p:spTree>
    <p:extLst>
      <p:ext uri="{BB962C8B-B14F-4D97-AF65-F5344CB8AC3E}">
        <p14:creationId xmlns:p14="http://schemas.microsoft.com/office/powerpoint/2010/main" val="249227963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9618" name="AutoShape 2"/>
          <p:cNvSpPr>
            <a:spLocks noGrp="1" noChangeArrowheads="1"/>
          </p:cNvSpPr>
          <p:nvPr>
            <p:ph type="title"/>
          </p:nvPr>
        </p:nvSpPr>
        <p:spPr/>
        <p:txBody>
          <a:bodyPr/>
          <a:lstStyle/>
          <a:p>
            <a:pPr eaLnBrk="1" hangingPunct="1"/>
            <a:r>
              <a:rPr lang="fr-FR" dirty="0"/>
              <a:t>Protocoles de sécurisation XML</a:t>
            </a:r>
          </a:p>
        </p:txBody>
      </p:sp>
      <p:sp>
        <p:nvSpPr>
          <p:cNvPr id="2159619" name="Rectangle 3"/>
          <p:cNvSpPr>
            <a:spLocks noGrp="1" noChangeArrowheads="1"/>
          </p:cNvSpPr>
          <p:nvPr>
            <p:ph idx="1"/>
          </p:nvPr>
        </p:nvSpPr>
        <p:spPr/>
        <p:txBody>
          <a:bodyPr>
            <a:normAutofit/>
          </a:bodyPr>
          <a:lstStyle/>
          <a:p>
            <a:r>
              <a:rPr lang="fr-FR" dirty="0"/>
              <a:t>XACL &amp; XACML (XML Access Control </a:t>
            </a:r>
            <a:r>
              <a:rPr lang="fr-FR" dirty="0" err="1"/>
              <a:t>Markup</a:t>
            </a:r>
            <a:r>
              <a:rPr lang="fr-FR" dirty="0"/>
              <a:t> </a:t>
            </a:r>
            <a:r>
              <a:rPr lang="fr-FR" dirty="0" err="1"/>
              <a:t>Language</a:t>
            </a:r>
            <a:r>
              <a:rPr lang="fr-FR" dirty="0"/>
              <a:t>)</a:t>
            </a:r>
          </a:p>
          <a:p>
            <a:pPr lvl="1"/>
            <a:r>
              <a:rPr lang="fr-FR" dirty="0"/>
              <a:t> Contrôle d'accès aux ressources XML basé sur des catalogues de droits (</a:t>
            </a:r>
            <a:r>
              <a:rPr lang="fr-FR" dirty="0" err="1"/>
              <a:t>ACLs</a:t>
            </a:r>
            <a:r>
              <a:rPr lang="fr-FR" dirty="0"/>
              <a:t>) comprenant un sujet, des ressources, des actions, des autorisations</a:t>
            </a:r>
          </a:p>
          <a:p>
            <a:pPr lvl="1"/>
            <a:r>
              <a:rPr lang="fr-FR" dirty="0"/>
              <a:t>XACL utilise des expression </a:t>
            </a:r>
            <a:r>
              <a:rPr lang="fr-FR" dirty="0" err="1"/>
              <a:t>Xpath</a:t>
            </a:r>
            <a:r>
              <a:rPr lang="fr-FR" dirty="0"/>
              <a:t> pour cibler différents niveaux d’éléments et / d’attributs</a:t>
            </a:r>
          </a:p>
          <a:p>
            <a:pPr lvl="1"/>
            <a:r>
              <a:rPr lang="fr-FR" dirty="0"/>
              <a:t>Résolution de conflits de droits configurable</a:t>
            </a:r>
          </a:p>
          <a:p>
            <a:pPr lvl="1"/>
            <a:r>
              <a:rPr lang="fr-FR" dirty="0"/>
              <a:t>4 types de droits :  </a:t>
            </a:r>
            <a:r>
              <a:rPr lang="fr-FR" i="1" dirty="0" err="1"/>
              <a:t>read</a:t>
            </a:r>
            <a:r>
              <a:rPr lang="fr-FR" dirty="0"/>
              <a:t>, </a:t>
            </a:r>
            <a:r>
              <a:rPr lang="fr-FR" i="1" dirty="0" err="1"/>
              <a:t>write</a:t>
            </a:r>
            <a:r>
              <a:rPr lang="fr-FR" dirty="0"/>
              <a:t>, </a:t>
            </a:r>
            <a:r>
              <a:rPr lang="fr-FR" i="1" dirty="0" err="1"/>
              <a:t>create</a:t>
            </a:r>
            <a:r>
              <a:rPr lang="fr-FR" i="1" dirty="0"/>
              <a:t>, </a:t>
            </a:r>
            <a:r>
              <a:rPr lang="fr-FR" i="1" dirty="0" err="1"/>
              <a:t>delete</a:t>
            </a:r>
            <a:endParaRPr lang="fr-FR" dirty="0"/>
          </a:p>
        </p:txBody>
      </p:sp>
      <p:sp>
        <p:nvSpPr>
          <p:cNvPr id="5" name="Rectangle 13"/>
          <p:cNvSpPr>
            <a:spLocks noGrp="1" noChangeArrowheads="1"/>
          </p:cNvSpPr>
          <p:nvPr>
            <p:ph type="sldNum" sz="quarter" idx="12"/>
          </p:nvPr>
        </p:nvSpPr>
        <p:spPr>
          <a:ln/>
        </p:spPr>
        <p:txBody>
          <a:bodyPr/>
          <a:lstStyle/>
          <a:p>
            <a:pPr>
              <a:defRPr/>
            </a:pPr>
            <a:fld id="{FB05A132-0413-4960-860B-5970E767463D}" type="slidenum">
              <a:rPr lang="fr-FR"/>
              <a:pPr>
                <a:defRPr/>
              </a:pPr>
              <a:t>254</a:t>
            </a:fld>
            <a:endParaRPr lang="fr-FR"/>
          </a:p>
        </p:txBody>
      </p:sp>
    </p:spTree>
    <p:extLst>
      <p:ext uri="{BB962C8B-B14F-4D97-AF65-F5344CB8AC3E}">
        <p14:creationId xmlns:p14="http://schemas.microsoft.com/office/powerpoint/2010/main" val="35893575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Protocoles de sécurisation XML</a:t>
            </a:r>
          </a:p>
        </p:txBody>
      </p:sp>
      <p:sp>
        <p:nvSpPr>
          <p:cNvPr id="6" name="Espace réservé du contenu 5"/>
          <p:cNvSpPr>
            <a:spLocks noGrp="1"/>
          </p:cNvSpPr>
          <p:nvPr>
            <p:ph idx="1"/>
          </p:nvPr>
        </p:nvSpPr>
        <p:spPr/>
        <p:txBody>
          <a:bodyPr>
            <a:normAutofit fontScale="62500" lnSpcReduction="20000"/>
          </a:bodyPr>
          <a:lstStyle/>
          <a:p>
            <a:pPr>
              <a:buNone/>
            </a:pPr>
            <a:r>
              <a:rPr lang="fr-FR" dirty="0"/>
              <a:t>&lt;?</a:t>
            </a:r>
            <a:r>
              <a:rPr lang="fr-FR" dirty="0" err="1"/>
              <a:t>xml</a:t>
            </a:r>
            <a:r>
              <a:rPr lang="fr-FR" dirty="0"/>
              <a:t> version=“1.0”?&gt;</a:t>
            </a:r>
          </a:p>
          <a:p>
            <a:pPr>
              <a:buNone/>
            </a:pPr>
            <a:r>
              <a:rPr lang="fr-FR" dirty="0"/>
              <a:t>&lt;</a:t>
            </a:r>
            <a:r>
              <a:rPr lang="fr-FR" dirty="0" err="1"/>
              <a:t>policy</a:t>
            </a:r>
            <a:r>
              <a:rPr lang="fr-FR" dirty="0"/>
              <a:t>&gt;</a:t>
            </a:r>
          </a:p>
          <a:p>
            <a:pPr>
              <a:buNone/>
            </a:pPr>
            <a:r>
              <a:rPr lang="fr-FR" dirty="0"/>
              <a:t>	&lt;</a:t>
            </a:r>
            <a:r>
              <a:rPr lang="fr-FR" dirty="0" err="1"/>
              <a:t>xacl</a:t>
            </a:r>
            <a:r>
              <a:rPr lang="fr-FR" dirty="0"/>
              <a:t>&gt;</a:t>
            </a:r>
          </a:p>
          <a:p>
            <a:pPr>
              <a:buNone/>
            </a:pPr>
            <a:r>
              <a:rPr lang="fr-FR" dirty="0"/>
              <a:t>	   &lt;</a:t>
            </a:r>
            <a:r>
              <a:rPr lang="fr-FR" dirty="0" err="1"/>
              <a:t>object</a:t>
            </a:r>
            <a:r>
              <a:rPr lang="fr-FR" dirty="0"/>
              <a:t> </a:t>
            </a:r>
            <a:r>
              <a:rPr lang="fr-FR" dirty="0" err="1"/>
              <a:t>href</a:t>
            </a:r>
            <a:r>
              <a:rPr lang="fr-FR" dirty="0"/>
              <a:t>=« </a:t>
            </a:r>
            <a:r>
              <a:rPr lang="fr-FR" dirty="0" err="1"/>
              <a:t>PaiementPanier</a:t>
            </a:r>
            <a:r>
              <a:rPr lang="fr-FR" dirty="0"/>
              <a:t>/</a:t>
            </a:r>
            <a:r>
              <a:rPr lang="fr-FR" dirty="0" err="1"/>
              <a:t>totalTTC</a:t>
            </a:r>
            <a:r>
              <a:rPr lang="fr-FR" dirty="0"/>
              <a:t>"/&gt; &lt;!– </a:t>
            </a:r>
            <a:r>
              <a:rPr lang="fr-FR" dirty="0" err="1"/>
              <a:t>Xpath</a:t>
            </a:r>
            <a:r>
              <a:rPr lang="fr-FR" dirty="0"/>
              <a:t> </a:t>
            </a:r>
            <a:r>
              <a:rPr lang="fr-FR" dirty="0" err="1"/>
              <a:t>expr</a:t>
            </a:r>
            <a:r>
              <a:rPr lang="fr-FR" dirty="0"/>
              <a:t>. --&gt;</a:t>
            </a:r>
          </a:p>
          <a:p>
            <a:pPr>
              <a:buNone/>
            </a:pPr>
            <a:r>
              <a:rPr lang="fr-FR" dirty="0"/>
              <a:t>         &lt;</a:t>
            </a:r>
            <a:r>
              <a:rPr lang="fr-FR" dirty="0" err="1"/>
              <a:t>rule</a:t>
            </a:r>
            <a:r>
              <a:rPr lang="fr-FR" dirty="0"/>
              <a:t>&gt;</a:t>
            </a:r>
          </a:p>
          <a:p>
            <a:pPr>
              <a:buNone/>
            </a:pPr>
            <a:r>
              <a:rPr lang="fr-FR" dirty="0"/>
              <a:t>	        &lt;</a:t>
            </a:r>
            <a:r>
              <a:rPr lang="fr-FR" dirty="0" err="1"/>
              <a:t>acl</a:t>
            </a:r>
            <a:r>
              <a:rPr lang="fr-FR" dirty="0"/>
              <a:t>&gt;</a:t>
            </a:r>
          </a:p>
          <a:p>
            <a:pPr>
              <a:buNone/>
              <a:tabLst>
                <a:tab pos="812800" algn="l"/>
              </a:tabLst>
            </a:pPr>
            <a:r>
              <a:rPr lang="fr-FR" dirty="0"/>
              <a:t>		  &lt;</a:t>
            </a:r>
            <a:r>
              <a:rPr lang="fr-FR" dirty="0" err="1"/>
              <a:t>subject</a:t>
            </a:r>
            <a:r>
              <a:rPr lang="fr-FR" dirty="0"/>
              <a:t>&gt;</a:t>
            </a:r>
          </a:p>
          <a:p>
            <a:pPr>
              <a:buNone/>
            </a:pPr>
            <a:r>
              <a:rPr lang="fr-FR" dirty="0"/>
              <a:t>		      &lt;</a:t>
            </a:r>
            <a:r>
              <a:rPr lang="fr-FR" dirty="0" err="1"/>
              <a:t>uid</a:t>
            </a:r>
            <a:r>
              <a:rPr lang="fr-FR" dirty="0"/>
              <a:t>&gt;client&lt;/</a:t>
            </a:r>
            <a:r>
              <a:rPr lang="fr-FR" dirty="0" err="1"/>
              <a:t>uid</a:t>
            </a:r>
            <a:r>
              <a:rPr lang="fr-FR" dirty="0"/>
              <a:t>&gt;</a:t>
            </a:r>
          </a:p>
          <a:p>
            <a:pPr>
              <a:buNone/>
            </a:pPr>
            <a:r>
              <a:rPr lang="fr-FR" dirty="0"/>
              <a:t>		   &lt;/</a:t>
            </a:r>
            <a:r>
              <a:rPr lang="fr-FR" dirty="0" err="1"/>
              <a:t>subject</a:t>
            </a:r>
            <a:r>
              <a:rPr lang="fr-FR" dirty="0"/>
              <a:t>&gt;</a:t>
            </a:r>
          </a:p>
          <a:p>
            <a:pPr>
              <a:buNone/>
            </a:pPr>
            <a:r>
              <a:rPr lang="fr-FR" dirty="0"/>
              <a:t>		   </a:t>
            </a:r>
            <a:r>
              <a:rPr lang="fr-FR" dirty="0">
                <a:solidFill>
                  <a:srgbClr val="00B050"/>
                </a:solidFill>
              </a:rPr>
              <a:t>&lt;action </a:t>
            </a:r>
            <a:r>
              <a:rPr lang="fr-FR" dirty="0" err="1">
                <a:solidFill>
                  <a:srgbClr val="00B050"/>
                </a:solidFill>
              </a:rPr>
              <a:t>name</a:t>
            </a:r>
            <a:r>
              <a:rPr lang="fr-FR" dirty="0">
                <a:solidFill>
                  <a:srgbClr val="00B050"/>
                </a:solidFill>
              </a:rPr>
              <a:t>="</a:t>
            </a:r>
            <a:r>
              <a:rPr lang="fr-FR" dirty="0" err="1">
                <a:solidFill>
                  <a:srgbClr val="00B050"/>
                </a:solidFill>
              </a:rPr>
              <a:t>read</a:t>
            </a:r>
            <a:r>
              <a:rPr lang="fr-FR" dirty="0">
                <a:solidFill>
                  <a:srgbClr val="00B050"/>
                </a:solidFill>
              </a:rPr>
              <a:t>" permission="</a:t>
            </a:r>
            <a:r>
              <a:rPr lang="fr-FR" dirty="0" err="1">
                <a:solidFill>
                  <a:srgbClr val="00B050"/>
                </a:solidFill>
              </a:rPr>
              <a:t>grant</a:t>
            </a:r>
            <a:r>
              <a:rPr lang="fr-FR" dirty="0">
                <a:solidFill>
                  <a:srgbClr val="00B050"/>
                </a:solidFill>
              </a:rPr>
              <a:t>"/&gt;</a:t>
            </a:r>
          </a:p>
          <a:p>
            <a:pPr>
              <a:buNone/>
            </a:pPr>
            <a:r>
              <a:rPr lang="fr-FR" dirty="0"/>
              <a:t>		    </a:t>
            </a:r>
            <a:r>
              <a:rPr lang="fr-FR" dirty="0">
                <a:solidFill>
                  <a:srgbClr val="C00000"/>
                </a:solidFill>
              </a:rPr>
              <a:t>&lt;action </a:t>
            </a:r>
            <a:r>
              <a:rPr lang="fr-FR" dirty="0" err="1">
                <a:solidFill>
                  <a:srgbClr val="C00000"/>
                </a:solidFill>
              </a:rPr>
              <a:t>name</a:t>
            </a:r>
            <a:r>
              <a:rPr lang="fr-FR" dirty="0">
                <a:solidFill>
                  <a:srgbClr val="C00000"/>
                </a:solidFill>
              </a:rPr>
              <a:t>="</a:t>
            </a:r>
            <a:r>
              <a:rPr lang="fr-FR" dirty="0" err="1">
                <a:solidFill>
                  <a:srgbClr val="C00000"/>
                </a:solidFill>
              </a:rPr>
              <a:t>write</a:t>
            </a:r>
            <a:r>
              <a:rPr lang="fr-FR" dirty="0">
                <a:solidFill>
                  <a:srgbClr val="C00000"/>
                </a:solidFill>
              </a:rPr>
              <a:t>" permission="</a:t>
            </a:r>
            <a:r>
              <a:rPr lang="fr-FR" dirty="0" err="1">
                <a:solidFill>
                  <a:srgbClr val="C00000"/>
                </a:solidFill>
              </a:rPr>
              <a:t>deny</a:t>
            </a:r>
            <a:r>
              <a:rPr lang="fr-FR" dirty="0">
                <a:solidFill>
                  <a:srgbClr val="C00000"/>
                </a:solidFill>
              </a:rPr>
              <a:t>"/&gt;</a:t>
            </a:r>
          </a:p>
          <a:p>
            <a:pPr>
              <a:buNone/>
            </a:pPr>
            <a:r>
              <a:rPr lang="fr-FR" dirty="0"/>
              <a:t>	         &lt;/</a:t>
            </a:r>
            <a:r>
              <a:rPr lang="fr-FR" dirty="0" err="1"/>
              <a:t>acl</a:t>
            </a:r>
            <a:r>
              <a:rPr lang="fr-FR" dirty="0"/>
              <a:t>&gt;</a:t>
            </a:r>
          </a:p>
          <a:p>
            <a:pPr>
              <a:buNone/>
            </a:pPr>
            <a:r>
              <a:rPr lang="fr-FR" dirty="0"/>
              <a:t>           &lt;/</a:t>
            </a:r>
            <a:r>
              <a:rPr lang="fr-FR" dirty="0" err="1"/>
              <a:t>rule</a:t>
            </a:r>
            <a:r>
              <a:rPr lang="fr-FR" dirty="0"/>
              <a:t>&gt;</a:t>
            </a:r>
          </a:p>
          <a:p>
            <a:pPr>
              <a:buNone/>
            </a:pPr>
            <a:r>
              <a:rPr lang="fr-FR" dirty="0"/>
              <a:t>        &lt;/</a:t>
            </a:r>
            <a:r>
              <a:rPr lang="fr-FR" dirty="0" err="1"/>
              <a:t>xacl</a:t>
            </a:r>
            <a:r>
              <a:rPr lang="fr-FR" dirty="0"/>
              <a:t>&gt;</a:t>
            </a:r>
          </a:p>
          <a:p>
            <a:pPr>
              <a:buNone/>
            </a:pPr>
            <a:r>
              <a:rPr lang="fr-FR" dirty="0"/>
              <a:t>&lt;/</a:t>
            </a:r>
            <a:r>
              <a:rPr lang="fr-FR" dirty="0" err="1"/>
              <a:t>policy</a:t>
            </a:r>
            <a:r>
              <a:rPr lang="fr-FR" dirty="0"/>
              <a:t>&gt;</a:t>
            </a:r>
          </a:p>
          <a:p>
            <a:pPr>
              <a:buNone/>
            </a:pPr>
            <a:endParaRPr lang="fr-FR" dirty="0"/>
          </a:p>
          <a:p>
            <a:pPr>
              <a:buNone/>
            </a:pPr>
            <a:endParaRPr lang="fr-FR" dirty="0"/>
          </a:p>
        </p:txBody>
      </p:sp>
      <p:sp>
        <p:nvSpPr>
          <p:cNvPr id="4" name="Espace réservé du numéro de diapositive 3"/>
          <p:cNvSpPr>
            <a:spLocks noGrp="1"/>
          </p:cNvSpPr>
          <p:nvPr>
            <p:ph type="sldNum" sz="quarter" idx="12"/>
          </p:nvPr>
        </p:nvSpPr>
        <p:spPr/>
        <p:txBody>
          <a:bodyPr/>
          <a:lstStyle/>
          <a:p>
            <a:pPr>
              <a:defRPr/>
            </a:pPr>
            <a:fld id="{0CB1C5C1-FAA7-40E6-AC29-672D551EBD9B}" type="slidenum">
              <a:rPr lang="fr-FR" smtClean="0"/>
              <a:pPr>
                <a:defRPr/>
              </a:pPr>
              <a:t>255</a:t>
            </a:fld>
            <a:endParaRPr lang="fr-FR"/>
          </a:p>
        </p:txBody>
      </p:sp>
      <p:sp>
        <p:nvSpPr>
          <p:cNvPr id="7" name="Espace réservé du contenu 6"/>
          <p:cNvSpPr>
            <a:spLocks noGrp="1"/>
          </p:cNvSpPr>
          <p:nvPr>
            <p:ph sz="quarter" idx="13"/>
          </p:nvPr>
        </p:nvSpPr>
        <p:spPr/>
        <p:txBody>
          <a:bodyPr>
            <a:normAutofit/>
          </a:bodyPr>
          <a:lstStyle/>
          <a:p>
            <a:r>
              <a:rPr lang="fr-FR" dirty="0"/>
              <a:t>XACL &amp; XACML exemple de fichier de politique d’ accès</a:t>
            </a:r>
          </a:p>
          <a:p>
            <a:endParaRPr lang="fr-FR" dirty="0"/>
          </a:p>
          <a:p>
            <a:pPr lvl="1"/>
            <a:r>
              <a:rPr lang="fr-FR" dirty="0"/>
              <a:t>le client peux lire les  prix a payer sans le modifié </a:t>
            </a:r>
          </a:p>
          <a:p>
            <a:pPr lvl="1"/>
            <a:endParaRPr lang="fr-FR" dirty="0"/>
          </a:p>
        </p:txBody>
      </p:sp>
    </p:spTree>
    <p:extLst>
      <p:ext uri="{BB962C8B-B14F-4D97-AF65-F5344CB8AC3E}">
        <p14:creationId xmlns:p14="http://schemas.microsoft.com/office/powerpoint/2010/main" val="393637253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9618" name="AutoShape 2"/>
          <p:cNvSpPr>
            <a:spLocks noGrp="1" noChangeArrowheads="1"/>
          </p:cNvSpPr>
          <p:nvPr>
            <p:ph type="title"/>
          </p:nvPr>
        </p:nvSpPr>
        <p:spPr/>
        <p:txBody>
          <a:bodyPr/>
          <a:lstStyle/>
          <a:p>
            <a:pPr eaLnBrk="1" hangingPunct="1"/>
            <a:r>
              <a:rPr lang="fr-FR" dirty="0"/>
              <a:t>Protocoles de sécurisation XML</a:t>
            </a:r>
          </a:p>
        </p:txBody>
      </p:sp>
      <p:sp>
        <p:nvSpPr>
          <p:cNvPr id="2159619" name="Rectangle 3"/>
          <p:cNvSpPr>
            <a:spLocks noGrp="1" noChangeArrowheads="1"/>
          </p:cNvSpPr>
          <p:nvPr>
            <p:ph idx="1"/>
          </p:nvPr>
        </p:nvSpPr>
        <p:spPr/>
        <p:txBody>
          <a:bodyPr>
            <a:normAutofit fontScale="92500" lnSpcReduction="10000"/>
          </a:bodyPr>
          <a:lstStyle/>
          <a:p>
            <a:r>
              <a:rPr lang="fr-FR" dirty="0"/>
              <a:t>WSS (WS-Security)</a:t>
            </a:r>
          </a:p>
          <a:p>
            <a:pPr lvl="1"/>
            <a:r>
              <a:rPr lang="fr-FR" dirty="0">
                <a:cs typeface="Courier New" pitchFamily="49" charset="0"/>
              </a:rPr>
              <a:t> Spécification XML qui permet une sécurisation forte des échanges SOAP</a:t>
            </a:r>
          </a:p>
          <a:p>
            <a:pPr lvl="1"/>
            <a:endParaRPr lang="fr-FR" dirty="0">
              <a:cs typeface="Courier New" pitchFamily="49" charset="0"/>
            </a:endParaRPr>
          </a:p>
          <a:p>
            <a:pPr lvl="1"/>
            <a:r>
              <a:rPr lang="fr-FR" dirty="0">
                <a:cs typeface="Courier New" pitchFamily="49" charset="0"/>
              </a:rPr>
              <a:t> Permet d'intégrer des mécanismes </a:t>
            </a:r>
            <a:r>
              <a:rPr lang="fr-FR" b="1" dirty="0">
                <a:cs typeface="Courier New" pitchFamily="49" charset="0"/>
              </a:rPr>
              <a:t>d'authentification</a:t>
            </a:r>
            <a:r>
              <a:rPr lang="fr-FR" dirty="0">
                <a:cs typeface="Courier New" pitchFamily="49" charset="0"/>
              </a:rPr>
              <a:t>, de </a:t>
            </a:r>
            <a:r>
              <a:rPr lang="fr-FR" b="1" dirty="0">
                <a:cs typeface="Courier New" pitchFamily="49" charset="0"/>
              </a:rPr>
              <a:t>signature</a:t>
            </a:r>
            <a:r>
              <a:rPr lang="fr-FR" dirty="0">
                <a:cs typeface="Courier New" pitchFamily="49" charset="0"/>
              </a:rPr>
              <a:t> et de </a:t>
            </a:r>
            <a:r>
              <a:rPr lang="fr-FR" b="1" dirty="0">
                <a:cs typeface="Courier New" pitchFamily="49" charset="0"/>
              </a:rPr>
              <a:t>chiffrement</a:t>
            </a:r>
            <a:r>
              <a:rPr lang="fr-FR" dirty="0">
                <a:cs typeface="Courier New" pitchFamily="49" charset="0"/>
              </a:rPr>
              <a:t> des messages ce qui permet </a:t>
            </a:r>
            <a:r>
              <a:rPr lang="fr-FR" u="sng" dirty="0">
                <a:cs typeface="Courier New" pitchFamily="49" charset="0"/>
              </a:rPr>
              <a:t>d'identifier</a:t>
            </a:r>
            <a:r>
              <a:rPr lang="fr-FR" dirty="0">
                <a:cs typeface="Courier New" pitchFamily="49" charset="0"/>
              </a:rPr>
              <a:t> les entités impliquées, de vérifier les </a:t>
            </a:r>
            <a:r>
              <a:rPr lang="fr-FR" u="sng" dirty="0">
                <a:cs typeface="Courier New" pitchFamily="49" charset="0"/>
              </a:rPr>
              <a:t>autorisations</a:t>
            </a:r>
            <a:r>
              <a:rPr lang="fr-FR" dirty="0">
                <a:cs typeface="Courier New" pitchFamily="49" charset="0"/>
              </a:rPr>
              <a:t> et </a:t>
            </a:r>
            <a:r>
              <a:rPr lang="fr-FR" u="sng" dirty="0">
                <a:cs typeface="Courier New" pitchFamily="49" charset="0"/>
              </a:rPr>
              <a:t>l'intégrité</a:t>
            </a:r>
            <a:r>
              <a:rPr lang="fr-FR" dirty="0">
                <a:cs typeface="Courier New" pitchFamily="49" charset="0"/>
              </a:rPr>
              <a:t> du message</a:t>
            </a:r>
          </a:p>
          <a:p>
            <a:pPr lvl="1"/>
            <a:endParaRPr lang="fr-FR" dirty="0">
              <a:cs typeface="Courier New" pitchFamily="49" charset="0"/>
            </a:endParaRPr>
          </a:p>
          <a:p>
            <a:r>
              <a:rPr lang="fr-FR" dirty="0"/>
              <a:t>WS-Transaction </a:t>
            </a:r>
          </a:p>
          <a:p>
            <a:pPr lvl="2"/>
            <a:r>
              <a:rPr lang="fr-FR" dirty="0"/>
              <a:t>s'appuie sur WS-Coordination</a:t>
            </a:r>
          </a:p>
          <a:p>
            <a:pPr lvl="3"/>
            <a:r>
              <a:rPr lang="en-US" dirty="0"/>
              <a:t> </a:t>
            </a:r>
            <a:r>
              <a:rPr lang="en-US" dirty="0">
                <a:hlinkClick r:id="rId3" tooltip="BEA Systems"/>
              </a:rPr>
              <a:t>BEA Systems</a:t>
            </a:r>
            <a:r>
              <a:rPr lang="en-US" dirty="0"/>
              <a:t>, </a:t>
            </a:r>
            <a:r>
              <a:rPr lang="en-US" dirty="0">
                <a:hlinkClick r:id="rId4" tooltip="IBM"/>
              </a:rPr>
              <a:t>IBM</a:t>
            </a:r>
            <a:r>
              <a:rPr lang="en-US" dirty="0"/>
              <a:t>, et </a:t>
            </a:r>
            <a:r>
              <a:rPr lang="en-US" dirty="0">
                <a:hlinkClick r:id="rId5" tooltip="Microsoft"/>
              </a:rPr>
              <a:t>Microsoft</a:t>
            </a:r>
            <a:r>
              <a:rPr lang="en-US" dirty="0"/>
              <a:t> </a:t>
            </a:r>
          </a:p>
          <a:p>
            <a:pPr lvl="3"/>
            <a:r>
              <a:rPr lang="en-US" dirty="0"/>
              <a:t>accepted by </a:t>
            </a:r>
            <a:r>
              <a:rPr lang="en-US" u="sng" dirty="0">
                <a:hlinkClick r:id="rId6"/>
              </a:rPr>
              <a:t>OASIS Web Services Transaction TC</a:t>
            </a:r>
            <a:endParaRPr lang="fr-FR" dirty="0">
              <a:cs typeface="Courier New" pitchFamily="49" charset="0"/>
            </a:endParaRPr>
          </a:p>
        </p:txBody>
      </p:sp>
      <p:sp>
        <p:nvSpPr>
          <p:cNvPr id="5" name="Rectangle 13"/>
          <p:cNvSpPr>
            <a:spLocks noGrp="1" noChangeArrowheads="1"/>
          </p:cNvSpPr>
          <p:nvPr>
            <p:ph type="sldNum" sz="quarter" idx="12"/>
          </p:nvPr>
        </p:nvSpPr>
        <p:spPr>
          <a:ln/>
        </p:spPr>
        <p:txBody>
          <a:bodyPr/>
          <a:lstStyle/>
          <a:p>
            <a:pPr>
              <a:defRPr/>
            </a:pPr>
            <a:fld id="{FB05A132-0413-4960-860B-5970E767463D}" type="slidenum">
              <a:rPr lang="fr-FR"/>
              <a:pPr>
                <a:defRPr/>
              </a:pPr>
              <a:t>256</a:t>
            </a:fld>
            <a:endParaRPr lang="fr-FR"/>
          </a:p>
        </p:txBody>
      </p:sp>
      <p:pic>
        <p:nvPicPr>
          <p:cNvPr id="1026" name="Picture 2"/>
          <p:cNvPicPr>
            <a:picLocks noChangeAspect="1" noChangeArrowheads="1"/>
          </p:cNvPicPr>
          <p:nvPr/>
        </p:nvPicPr>
        <p:blipFill>
          <a:blip r:embed="rId7"/>
          <a:srcRect/>
          <a:stretch>
            <a:fillRect/>
          </a:stretch>
        </p:blipFill>
        <p:spPr bwMode="auto">
          <a:xfrm>
            <a:off x="5715008" y="4291614"/>
            <a:ext cx="3143272" cy="1709154"/>
          </a:xfrm>
          <a:prstGeom prst="rect">
            <a:avLst/>
          </a:prstGeom>
          <a:noFill/>
          <a:ln w="9525">
            <a:noFill/>
            <a:miter lim="800000"/>
            <a:headEnd/>
            <a:tailEnd/>
          </a:ln>
          <a:effectLst/>
        </p:spPr>
      </p:pic>
    </p:spTree>
    <p:extLst>
      <p:ext uri="{BB962C8B-B14F-4D97-AF65-F5344CB8AC3E}">
        <p14:creationId xmlns:p14="http://schemas.microsoft.com/office/powerpoint/2010/main" val="69035745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BPM</a:t>
            </a:r>
          </a:p>
        </p:txBody>
      </p:sp>
      <p:sp>
        <p:nvSpPr>
          <p:cNvPr id="3" name="Espace réservé du contenu 2"/>
          <p:cNvSpPr>
            <a:spLocks noGrp="1"/>
          </p:cNvSpPr>
          <p:nvPr>
            <p:ph idx="1"/>
          </p:nvPr>
        </p:nvSpPr>
        <p:spPr/>
        <p:txBody>
          <a:bodyPr/>
          <a:lstStyle/>
          <a:p>
            <a:r>
              <a:rPr lang="fr-FR" dirty="0"/>
              <a:t>Ensemble d’outils pour modéliser et exécuter des processus métier et applicatifs. </a:t>
            </a:r>
          </a:p>
          <a:p>
            <a:pPr lvl="2"/>
            <a:endParaRPr lang="fr-FR" dirty="0"/>
          </a:p>
          <a:p>
            <a:pPr lvl="2"/>
            <a:r>
              <a:rPr lang="fr-FR" dirty="0"/>
              <a:t>S’appuie le plus souvent sur un SOA</a:t>
            </a:r>
          </a:p>
          <a:p>
            <a:pPr lvl="2"/>
            <a:endParaRPr lang="fr-FR" dirty="0"/>
          </a:p>
          <a:p>
            <a:pPr lvl="2"/>
            <a:r>
              <a:rPr lang="fr-FR" dirty="0"/>
              <a:t>il est possible de l’implanter sans (pour un ou plusieurs processus métiers intégrés</a:t>
            </a:r>
          </a:p>
          <a:p>
            <a:endParaRPr lang="fr-FR"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BPMN </a:t>
            </a:r>
            <a:r>
              <a:rPr lang="en-US" i="1" dirty="0"/>
              <a:t>(Business Process Model notation)</a:t>
            </a:r>
            <a:endParaRPr lang="fr-FR" dirty="0"/>
          </a:p>
        </p:txBody>
      </p:sp>
      <p:sp>
        <p:nvSpPr>
          <p:cNvPr id="3" name="Espace réservé du contenu 2"/>
          <p:cNvSpPr>
            <a:spLocks noGrp="1"/>
          </p:cNvSpPr>
          <p:nvPr>
            <p:ph idx="1"/>
          </p:nvPr>
        </p:nvSpPr>
        <p:spPr/>
        <p:txBody>
          <a:bodyPr>
            <a:normAutofit lnSpcReduction="10000"/>
          </a:bodyPr>
          <a:lstStyle/>
          <a:p>
            <a:r>
              <a:rPr lang="fr-FR" dirty="0"/>
              <a:t>modélisation de processus</a:t>
            </a:r>
          </a:p>
          <a:p>
            <a:r>
              <a:rPr lang="fr-FR" dirty="0"/>
              <a:t>Utilise des BPM</a:t>
            </a:r>
          </a:p>
          <a:p>
            <a:r>
              <a:rPr lang="fr-FR" dirty="0"/>
              <a:t>Simple</a:t>
            </a:r>
          </a:p>
          <a:p>
            <a:r>
              <a:rPr lang="fr-FR" dirty="0"/>
              <a:t> il n’existe que </a:t>
            </a:r>
            <a:r>
              <a:rPr lang="fr-FR" b="1" dirty="0"/>
              <a:t>3 objets de base</a:t>
            </a:r>
          </a:p>
          <a:p>
            <a:pPr lvl="2"/>
            <a:r>
              <a:rPr lang="fr-FR" b="1" dirty="0"/>
              <a:t>tache </a:t>
            </a:r>
          </a:p>
          <a:p>
            <a:pPr lvl="2"/>
            <a:r>
              <a:rPr lang="fr-FR" b="1" dirty="0"/>
              <a:t>branchement </a:t>
            </a:r>
          </a:p>
          <a:p>
            <a:pPr lvl="2"/>
            <a:r>
              <a:rPr lang="fr-FR" b="1" dirty="0"/>
              <a:t>événement</a:t>
            </a:r>
          </a:p>
          <a:p>
            <a:r>
              <a:rPr lang="fr-FR" b="1" dirty="0"/>
              <a:t>V1.0</a:t>
            </a:r>
          </a:p>
          <a:p>
            <a:r>
              <a:rPr lang="fr-FR" b="1" dirty="0"/>
              <a:t>V1.1</a:t>
            </a:r>
          </a:p>
          <a:p>
            <a:r>
              <a:rPr lang="fr-FR" b="1" dirty="0"/>
              <a:t>v2.0</a:t>
            </a:r>
          </a:p>
          <a:p>
            <a:endParaRPr lang="fr-FR" dirty="0"/>
          </a:p>
        </p:txBody>
      </p:sp>
      <p:pic>
        <p:nvPicPr>
          <p:cNvPr id="8194" name="Picture 2" descr="C:\Users\Alex\Desktop\Exemple_BPMN_achats.jpg"/>
          <p:cNvPicPr>
            <a:picLocks noChangeAspect="1" noChangeArrowheads="1"/>
          </p:cNvPicPr>
          <p:nvPr/>
        </p:nvPicPr>
        <p:blipFill>
          <a:blip r:embed="rId3"/>
          <a:srcRect/>
          <a:stretch>
            <a:fillRect/>
          </a:stretch>
        </p:blipFill>
        <p:spPr bwMode="auto">
          <a:xfrm>
            <a:off x="3214677" y="3643314"/>
            <a:ext cx="5686825" cy="2643485"/>
          </a:xfrm>
          <a:prstGeom prst="rect">
            <a:avLst/>
          </a:prstGeom>
          <a:noFill/>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BPEL</a:t>
            </a:r>
          </a:p>
        </p:txBody>
      </p:sp>
      <p:sp>
        <p:nvSpPr>
          <p:cNvPr id="3" name="Espace réservé du contenu 2"/>
          <p:cNvSpPr>
            <a:spLocks noGrp="1"/>
          </p:cNvSpPr>
          <p:nvPr>
            <p:ph idx="1"/>
          </p:nvPr>
        </p:nvSpPr>
        <p:spPr/>
        <p:txBody>
          <a:bodyPr/>
          <a:lstStyle/>
          <a:p>
            <a:r>
              <a:rPr lang="fr-FR" dirty="0"/>
              <a:t> BPEL (Business </a:t>
            </a:r>
            <a:r>
              <a:rPr lang="fr-FR" dirty="0" err="1"/>
              <a:t>Process</a:t>
            </a:r>
            <a:r>
              <a:rPr lang="fr-FR" dirty="0"/>
              <a:t> </a:t>
            </a:r>
            <a:r>
              <a:rPr lang="fr-FR" dirty="0" err="1"/>
              <a:t>Execution</a:t>
            </a:r>
            <a:r>
              <a:rPr lang="fr-FR" dirty="0"/>
              <a:t> Language, ou langage d'exécution des processus métier), est voulu comme </a:t>
            </a:r>
            <a:r>
              <a:rPr lang="fr-FR" b="1" dirty="0"/>
              <a:t>un pilier des services Web liés aux échanges intra-entreprise</a:t>
            </a:r>
            <a:r>
              <a:rPr lang="fr-FR" dirty="0"/>
              <a:t>. </a:t>
            </a:r>
          </a:p>
          <a:p>
            <a:pPr lvl="2"/>
            <a:r>
              <a:rPr lang="fr-FR" dirty="0"/>
              <a:t>intégré un </a:t>
            </a:r>
            <a:r>
              <a:rPr lang="fr-FR" b="1" dirty="0"/>
              <a:t>grand nombre de services</a:t>
            </a:r>
          </a:p>
          <a:p>
            <a:pPr lvl="2"/>
            <a:r>
              <a:rPr lang="fr-FR" dirty="0"/>
              <a:t>diffusé comme un </a:t>
            </a:r>
            <a:r>
              <a:rPr lang="fr-FR" b="1" dirty="0"/>
              <a:t>service</a:t>
            </a:r>
          </a:p>
          <a:p>
            <a:pPr lvl="2"/>
            <a:r>
              <a:rPr lang="fr-FR" dirty="0"/>
              <a:t>langage </a:t>
            </a:r>
            <a:r>
              <a:rPr lang="fr-FR" b="1" dirty="0"/>
              <a:t>XML</a:t>
            </a:r>
          </a:p>
          <a:p>
            <a:pPr lvl="2"/>
            <a:r>
              <a:rPr lang="fr-FR" b="1" dirty="0"/>
              <a:t>définit</a:t>
            </a:r>
            <a:r>
              <a:rPr lang="fr-FR" dirty="0"/>
              <a:t> et </a:t>
            </a:r>
            <a:r>
              <a:rPr lang="fr-FR" b="1" dirty="0"/>
              <a:t>gère</a:t>
            </a:r>
            <a:r>
              <a:rPr lang="fr-FR" dirty="0"/>
              <a:t> les </a:t>
            </a:r>
            <a:r>
              <a:rPr lang="fr-FR" b="1" dirty="0"/>
              <a:t>interactions</a:t>
            </a:r>
            <a:r>
              <a:rPr lang="fr-FR" dirty="0"/>
              <a:t> entre eux </a:t>
            </a:r>
          </a:p>
          <a:p>
            <a:pPr lvl="2"/>
            <a:r>
              <a:rPr lang="fr-FR" dirty="0"/>
              <a:t>fortement </a:t>
            </a:r>
            <a:r>
              <a:rPr lang="fr-FR" b="1" dirty="0"/>
              <a:t>lié</a:t>
            </a:r>
            <a:r>
              <a:rPr lang="fr-FR" dirty="0"/>
              <a:t> a </a:t>
            </a:r>
            <a:r>
              <a:rPr lang="fr-FR" b="1" dirty="0"/>
              <a:t>SOAP</a:t>
            </a:r>
          </a:p>
          <a:p>
            <a:pPr lvl="2"/>
            <a:r>
              <a:rPr lang="fr-FR" dirty="0"/>
              <a:t>possède une </a:t>
            </a:r>
            <a:r>
              <a:rPr lang="fr-FR" b="1" dirty="0" err="1"/>
              <a:t>wsdl</a:t>
            </a:r>
            <a:endParaRPr lang="fr-FR" b="1" dirty="0"/>
          </a:p>
          <a:p>
            <a:pPr lvl="2"/>
            <a:r>
              <a:rPr lang="fr-FR" dirty="0"/>
              <a:t>abstraction du fonctionnement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Async</a:t>
            </a:r>
          </a:p>
        </p:txBody>
      </p:sp>
      <p:sp>
        <p:nvSpPr>
          <p:cNvPr id="5" name="Espace réservé du contenu 4"/>
          <p:cNvSpPr>
            <a:spLocks noGrp="1"/>
          </p:cNvSpPr>
          <p:nvPr>
            <p:ph idx="1"/>
          </p:nvPr>
        </p:nvSpPr>
        <p:spPr/>
        <p:txBody>
          <a:bodyPr/>
          <a:lstStyle/>
          <a:p>
            <a:endParaRPr lang="fr-FR" dirty="0"/>
          </a:p>
          <a:p>
            <a:r>
              <a:rPr lang="fr-FR" dirty="0"/>
              <a:t>Notion asynchrone</a:t>
            </a:r>
          </a:p>
          <a:p>
            <a:pPr lvl="1"/>
            <a:r>
              <a:rPr lang="fr-FR" dirty="0"/>
              <a:t>discutions </a:t>
            </a:r>
          </a:p>
          <a:p>
            <a:pPr lvl="2"/>
            <a:r>
              <a:rPr lang="fr-FR" dirty="0"/>
              <a:t>courrier postale</a:t>
            </a:r>
            <a:r>
              <a:rPr lang="fr-FR" sz="1400" dirty="0"/>
              <a:t>(</a:t>
            </a:r>
            <a:r>
              <a:rPr lang="fr-FR" sz="1400" b="1" dirty="0"/>
              <a:t>A</a:t>
            </a:r>
            <a:r>
              <a:rPr lang="fr-FR" sz="1400" dirty="0"/>
              <a:t>sync)</a:t>
            </a:r>
            <a:r>
              <a:rPr lang="fr-FR" dirty="0"/>
              <a:t> </a:t>
            </a:r>
          </a:p>
          <a:p>
            <a:pPr lvl="2">
              <a:buNone/>
              <a:tabLst>
                <a:tab pos="1708150" algn="l"/>
              </a:tabLst>
            </a:pPr>
            <a:r>
              <a:rPr lang="fr-FR" dirty="0"/>
              <a:t>		</a:t>
            </a:r>
            <a:r>
              <a:rPr lang="fr-FR" i="1" dirty="0"/>
              <a:t>vs</a:t>
            </a:r>
            <a:r>
              <a:rPr lang="fr-FR" dirty="0"/>
              <a:t> </a:t>
            </a:r>
          </a:p>
          <a:p>
            <a:pPr lvl="2"/>
            <a:r>
              <a:rPr lang="fr-FR" dirty="0"/>
              <a:t>Téléphone</a:t>
            </a:r>
            <a:r>
              <a:rPr lang="fr-FR" sz="1400" dirty="0"/>
              <a:t>(sync)</a:t>
            </a:r>
          </a:p>
          <a:p>
            <a:pPr lvl="2"/>
            <a:endParaRPr lang="fr-FR" dirty="0"/>
          </a:p>
          <a:p>
            <a:r>
              <a:rPr lang="fr-FR" dirty="0"/>
              <a:t>permet l'usage des ressources pour autre chose </a:t>
            </a:r>
          </a:p>
          <a:p>
            <a:endParaRPr lang="fr-FR" dirty="0"/>
          </a:p>
          <a:p>
            <a:r>
              <a:rPr lang="fr-FR" dirty="0"/>
              <a:t>sans bloquer le fonctionnement</a:t>
            </a:r>
          </a:p>
          <a:p>
            <a:endParaRPr lang="fr-FR" dirty="0"/>
          </a:p>
          <a:p>
            <a:endParaRPr lang="fr-FR" dirty="0"/>
          </a:p>
        </p:txBody>
      </p:sp>
    </p:spTree>
    <p:extLst>
      <p:ext uri="{BB962C8B-B14F-4D97-AF65-F5344CB8AC3E}">
        <p14:creationId xmlns:p14="http://schemas.microsoft.com/office/powerpoint/2010/main" val="18667911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EAI vers ESB</a:t>
            </a:r>
          </a:p>
        </p:txBody>
      </p:sp>
      <p:sp>
        <p:nvSpPr>
          <p:cNvPr id="3" name="Espace réservé du contenu 2"/>
          <p:cNvSpPr>
            <a:spLocks noGrp="1"/>
          </p:cNvSpPr>
          <p:nvPr>
            <p:ph idx="1"/>
          </p:nvPr>
        </p:nvSpPr>
        <p:spPr/>
        <p:txBody>
          <a:bodyPr/>
          <a:lstStyle/>
          <a:p>
            <a:r>
              <a:rPr lang="fr-FR" b="1" i="1" dirty="0"/>
              <a:t>Entreprise application intégrateur (EAI)</a:t>
            </a:r>
          </a:p>
          <a:p>
            <a:pPr lvl="2"/>
            <a:r>
              <a:rPr lang="fr-FR" i="1" dirty="0"/>
              <a:t>gestion de l'intégration d'applications</a:t>
            </a:r>
          </a:p>
          <a:p>
            <a:pPr lvl="2"/>
            <a:r>
              <a:rPr lang="fr-FR" i="1" dirty="0"/>
              <a:t>temps réel</a:t>
            </a:r>
          </a:p>
          <a:p>
            <a:r>
              <a:rPr lang="fr-FR" b="1" i="1" dirty="0"/>
              <a:t>Enterprise service bus</a:t>
            </a:r>
            <a:r>
              <a:rPr lang="fr-FR" dirty="0"/>
              <a:t> (</a:t>
            </a:r>
            <a:r>
              <a:rPr lang="fr-FR" b="1" dirty="0"/>
              <a:t>ESB</a:t>
            </a:r>
            <a:r>
              <a:rPr lang="fr-FR" dirty="0"/>
              <a:t>) </a:t>
            </a:r>
          </a:p>
          <a:p>
            <a:pPr lvl="2"/>
            <a:r>
              <a:rPr lang="fr-FR" dirty="0"/>
              <a:t>inter services</a:t>
            </a:r>
          </a:p>
          <a:p>
            <a:pPr lvl="2"/>
            <a:r>
              <a:rPr lang="fr-FR" dirty="0"/>
              <a:t>bus de composants </a:t>
            </a:r>
          </a:p>
          <a:p>
            <a:pPr lvl="3"/>
            <a:r>
              <a:rPr lang="fr-FR" dirty="0"/>
              <a:t>services ,</a:t>
            </a:r>
          </a:p>
          <a:p>
            <a:pPr lvl="3"/>
            <a:r>
              <a:rPr lang="fr-FR" dirty="0" err="1"/>
              <a:t>webservices</a:t>
            </a:r>
            <a:r>
              <a:rPr lang="fr-FR" dirty="0"/>
              <a:t>,</a:t>
            </a:r>
          </a:p>
          <a:p>
            <a:pPr lvl="3"/>
            <a:r>
              <a:rPr lang="fr-FR" dirty="0"/>
              <a:t>BPEL,</a:t>
            </a:r>
          </a:p>
          <a:p>
            <a:pPr lvl="3"/>
            <a:r>
              <a:rPr lang="fr-FR" dirty="0"/>
              <a:t>…</a:t>
            </a:r>
          </a:p>
          <a:p>
            <a:endParaRPr lang="fr-FR" dirty="0"/>
          </a:p>
        </p:txBody>
      </p:sp>
      <p:pic>
        <p:nvPicPr>
          <p:cNvPr id="9218" name="Picture 2" descr="C:\Users\Alex\Desktop\220px-ESB.svg.png"/>
          <p:cNvPicPr>
            <a:picLocks noChangeAspect="1" noChangeArrowheads="1"/>
          </p:cNvPicPr>
          <p:nvPr/>
        </p:nvPicPr>
        <p:blipFill>
          <a:blip r:embed="rId3"/>
          <a:srcRect/>
          <a:stretch>
            <a:fillRect/>
          </a:stretch>
        </p:blipFill>
        <p:spPr bwMode="auto">
          <a:xfrm>
            <a:off x="6143636" y="2357430"/>
            <a:ext cx="2095500" cy="3705225"/>
          </a:xfrm>
          <a:prstGeom prst="rect">
            <a:avLst/>
          </a:prstGeom>
          <a:noFill/>
        </p:spPr>
      </p:pic>
      <p:pic>
        <p:nvPicPr>
          <p:cNvPr id="9219" name="Picture 3" descr="C:\Users\Alex\Desktop\ArchitectureESB.png"/>
          <p:cNvPicPr>
            <a:picLocks noChangeAspect="1" noChangeArrowheads="1"/>
          </p:cNvPicPr>
          <p:nvPr/>
        </p:nvPicPr>
        <p:blipFill>
          <a:blip r:embed="rId4"/>
          <a:srcRect/>
          <a:stretch>
            <a:fillRect/>
          </a:stretch>
        </p:blipFill>
        <p:spPr bwMode="auto">
          <a:xfrm>
            <a:off x="1214414" y="5158811"/>
            <a:ext cx="4714908" cy="1699189"/>
          </a:xfrm>
          <a:prstGeom prst="rect">
            <a:avLst/>
          </a:prstGeom>
          <a:noFill/>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outils de l'EII</a:t>
            </a:r>
          </a:p>
        </p:txBody>
      </p:sp>
      <p:sp>
        <p:nvSpPr>
          <p:cNvPr id="3" name="Espace réservé du contenu 2"/>
          <p:cNvSpPr>
            <a:spLocks noGrp="1"/>
          </p:cNvSpPr>
          <p:nvPr>
            <p:ph idx="1"/>
          </p:nvPr>
        </p:nvSpPr>
        <p:spPr/>
        <p:txBody>
          <a:bodyPr/>
          <a:lstStyle/>
          <a:p>
            <a:r>
              <a:rPr lang="fr-FR" b="1" dirty="0"/>
              <a:t>Enterprise Information </a:t>
            </a:r>
            <a:r>
              <a:rPr lang="fr-FR" b="1" dirty="0" err="1"/>
              <a:t>Integration</a:t>
            </a:r>
            <a:endParaRPr lang="fr-FR" b="1" dirty="0"/>
          </a:p>
          <a:p>
            <a:endParaRPr lang="fr-FR" b="1" dirty="0"/>
          </a:p>
          <a:p>
            <a:r>
              <a:rPr lang="fr-FR" b="1" dirty="0"/>
              <a:t>une seul couche de configuration</a:t>
            </a:r>
          </a:p>
          <a:p>
            <a:pPr lvl="2"/>
            <a:r>
              <a:rPr lang="fr-FR" b="1" dirty="0"/>
              <a:t>souvent XML</a:t>
            </a:r>
          </a:p>
          <a:p>
            <a:pPr lvl="2"/>
            <a:r>
              <a:rPr lang="fr-FR" b="1" dirty="0"/>
              <a:t>SOAP</a:t>
            </a:r>
          </a:p>
          <a:p>
            <a:r>
              <a:rPr lang="fr-FR" dirty="0"/>
              <a:t>et ou des connecteurs </a:t>
            </a:r>
          </a:p>
          <a:p>
            <a:pPr lvl="2"/>
            <a:r>
              <a:rPr lang="fr-FR" dirty="0"/>
              <a:t>JDBC, …</a:t>
            </a:r>
          </a:p>
          <a:p>
            <a:r>
              <a:rPr lang="fr-FR" dirty="0"/>
              <a:t>orienté Business Intelligence</a:t>
            </a:r>
          </a:p>
          <a:p>
            <a:pPr lvl="1"/>
            <a:r>
              <a:rPr lang="fr-FR" dirty="0"/>
              <a:t>traitements prédictif et anticipatif</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EII</a:t>
            </a:r>
          </a:p>
        </p:txBody>
      </p:sp>
      <p:sp>
        <p:nvSpPr>
          <p:cNvPr id="3" name="Espace réservé du contenu 2"/>
          <p:cNvSpPr>
            <a:spLocks noGrp="1"/>
          </p:cNvSpPr>
          <p:nvPr>
            <p:ph idx="1"/>
          </p:nvPr>
        </p:nvSpPr>
        <p:spPr/>
        <p:txBody>
          <a:bodyPr/>
          <a:lstStyle/>
          <a:p>
            <a:endParaRPr lang="fr-FR" dirty="0"/>
          </a:p>
          <a:p>
            <a:endParaRPr lang="fr-FR" dirty="0"/>
          </a:p>
          <a:p>
            <a:r>
              <a:rPr lang="fr-FR" dirty="0"/>
              <a:t> Microsoft intégrant des fonctions d'EII à SQL Server.</a:t>
            </a:r>
          </a:p>
          <a:p>
            <a:endParaRPr lang="fr-FR" dirty="0"/>
          </a:p>
          <a:p>
            <a:endParaRPr lang="fr-FR" dirty="0"/>
          </a:p>
          <a:p>
            <a:r>
              <a:rPr lang="fr-FR" dirty="0"/>
              <a:t>IBM étais l'un des premier a s'y intéresser</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pPr eaLnBrk="1" hangingPunct="1"/>
            <a:r>
              <a:rPr lang="fr-FR" sz="3200"/>
              <a:t>Références</a:t>
            </a:r>
            <a:endParaRPr lang="en-JM" sz="3200"/>
          </a:p>
        </p:txBody>
      </p:sp>
      <p:sp>
        <p:nvSpPr>
          <p:cNvPr id="3" name="Content Placeholder 2"/>
          <p:cNvSpPr>
            <a:spLocks noGrp="1"/>
          </p:cNvSpPr>
          <p:nvPr>
            <p:ph idx="1"/>
          </p:nvPr>
        </p:nvSpPr>
        <p:spPr/>
        <p:txBody>
          <a:bodyPr rtlCol="0">
            <a:normAutofit fontScale="62500" lnSpcReduction="20000"/>
          </a:bodyPr>
          <a:lstStyle/>
          <a:p>
            <a:pPr marL="0" indent="0">
              <a:buFont typeface="Arial" charset="0"/>
              <a:buNone/>
              <a:defRPr/>
            </a:pPr>
            <a:r>
              <a:rPr lang="fr-FR" b="1" dirty="0"/>
              <a:t>Livres de référence</a:t>
            </a:r>
          </a:p>
          <a:p>
            <a:pPr marL="0" indent="0">
              <a:buFont typeface="Arial" charset="0"/>
              <a:buNone/>
              <a:defRPr/>
            </a:pPr>
            <a:endParaRPr lang="fr-FR" b="1" dirty="0"/>
          </a:p>
          <a:p>
            <a:pPr lvl="1">
              <a:defRPr/>
            </a:pPr>
            <a:r>
              <a:rPr lang="fr-FR" dirty="0">
                <a:cs typeface="Times New Roman" charset="0"/>
              </a:rPr>
              <a:t>«  </a:t>
            </a:r>
            <a:r>
              <a:rPr lang="fr-FR" b="1" dirty="0">
                <a:cs typeface="Times New Roman" charset="0"/>
              </a:rPr>
              <a:t>Développements n-tiers avec Java EE</a:t>
            </a:r>
            <a:r>
              <a:rPr lang="fr-FR" dirty="0">
                <a:cs typeface="Times New Roman" charset="0"/>
              </a:rPr>
              <a:t>  » de </a:t>
            </a:r>
            <a:r>
              <a:rPr lang="fr-FR" dirty="0"/>
              <a:t>Jérôme LAFOSSE </a:t>
            </a:r>
            <a:r>
              <a:rPr lang="fr-FR" dirty="0">
                <a:cs typeface="Times New Roman" charset="0"/>
              </a:rPr>
              <a:t>chez </a:t>
            </a:r>
            <a:r>
              <a:rPr lang="fr-FR" dirty="0" err="1">
                <a:cs typeface="Times New Roman" charset="0"/>
              </a:rPr>
              <a:t>eni</a:t>
            </a:r>
            <a:r>
              <a:rPr lang="fr-FR" dirty="0">
                <a:cs typeface="Times New Roman" charset="0"/>
              </a:rPr>
              <a:t>.</a:t>
            </a:r>
          </a:p>
          <a:p>
            <a:pPr lvl="1">
              <a:defRPr/>
            </a:pPr>
            <a:r>
              <a:rPr lang="fr-FR" dirty="0">
                <a:cs typeface="Times New Roman" charset="0"/>
              </a:rPr>
              <a:t>«  </a:t>
            </a:r>
            <a:r>
              <a:rPr lang="fr-FR" b="1" dirty="0">
                <a:cs typeface="Times New Roman" charset="0"/>
              </a:rPr>
              <a:t>Bien développer pour le Web 2.0</a:t>
            </a:r>
            <a:r>
              <a:rPr lang="fr-FR" dirty="0">
                <a:cs typeface="Times New Roman" charset="0"/>
              </a:rPr>
              <a:t>  » de Christophe </a:t>
            </a:r>
            <a:r>
              <a:rPr lang="fr-FR" dirty="0" err="1">
                <a:cs typeface="Times New Roman" charset="0"/>
              </a:rPr>
              <a:t>Porteneuve</a:t>
            </a:r>
            <a:r>
              <a:rPr lang="fr-FR" dirty="0">
                <a:cs typeface="Times New Roman" charset="0"/>
              </a:rPr>
              <a:t> chez </a:t>
            </a:r>
            <a:r>
              <a:rPr lang="fr-FR" dirty="0" err="1">
                <a:cs typeface="Times New Roman" charset="0"/>
              </a:rPr>
              <a:t>Eyrolles</a:t>
            </a:r>
            <a:r>
              <a:rPr lang="fr-FR" dirty="0">
                <a:cs typeface="Times New Roman" charset="0"/>
              </a:rPr>
              <a:t>.</a:t>
            </a:r>
          </a:p>
          <a:p>
            <a:pPr lvl="1">
              <a:defRPr/>
            </a:pPr>
            <a:r>
              <a:rPr lang="fr-FR" dirty="0">
                <a:cs typeface="Times New Roman" charset="0"/>
              </a:rPr>
              <a:t>«  </a:t>
            </a:r>
            <a:r>
              <a:rPr lang="fr-FR" b="1" dirty="0" err="1">
                <a:cs typeface="Times New Roman" charset="0"/>
              </a:rPr>
              <a:t>CSS</a:t>
            </a:r>
            <a:r>
              <a:rPr lang="fr-FR" b="1" dirty="0">
                <a:cs typeface="Times New Roman" charset="0"/>
              </a:rPr>
              <a:t> avancées Vers HTML 5 et </a:t>
            </a:r>
            <a:r>
              <a:rPr lang="fr-FR" b="1" dirty="0" err="1">
                <a:cs typeface="Times New Roman" charset="0"/>
              </a:rPr>
              <a:t>CSS</a:t>
            </a:r>
            <a:r>
              <a:rPr lang="fr-FR" b="1" dirty="0">
                <a:cs typeface="Times New Roman" charset="0"/>
              </a:rPr>
              <a:t> 3</a:t>
            </a:r>
            <a:r>
              <a:rPr lang="fr-FR" dirty="0">
                <a:cs typeface="Times New Roman" charset="0"/>
              </a:rPr>
              <a:t>  » de  Raphaël </a:t>
            </a:r>
            <a:r>
              <a:rPr lang="fr-FR" dirty="0" err="1">
                <a:cs typeface="Times New Roman" charset="0"/>
              </a:rPr>
              <a:t>Goetter</a:t>
            </a:r>
            <a:r>
              <a:rPr lang="fr-FR" dirty="0">
                <a:cs typeface="Times New Roman" charset="0"/>
              </a:rPr>
              <a:t> chez </a:t>
            </a:r>
            <a:r>
              <a:rPr lang="fr-FR" dirty="0" err="1">
                <a:cs typeface="Times New Roman" charset="0"/>
              </a:rPr>
              <a:t>Eyrolles</a:t>
            </a:r>
            <a:r>
              <a:rPr lang="fr-FR" dirty="0">
                <a:cs typeface="Times New Roman" charset="0"/>
              </a:rPr>
              <a:t>.</a:t>
            </a:r>
          </a:p>
          <a:p>
            <a:pPr lvl="1">
              <a:defRPr/>
            </a:pPr>
            <a:r>
              <a:rPr lang="fr-FR" dirty="0">
                <a:cs typeface="Times New Roman" charset="0"/>
              </a:rPr>
              <a:t>«  </a:t>
            </a:r>
            <a:r>
              <a:rPr lang="fr-FR" b="1" dirty="0">
                <a:cs typeface="Times New Roman" charset="0"/>
              </a:rPr>
              <a:t>HTML5 pour les Web Designers </a:t>
            </a:r>
            <a:r>
              <a:rPr lang="fr-FR" dirty="0">
                <a:cs typeface="Times New Roman" charset="0"/>
              </a:rPr>
              <a:t> » de Jeremy Keith chez </a:t>
            </a:r>
            <a:r>
              <a:rPr lang="fr-FR" dirty="0" err="1">
                <a:cs typeface="Times New Roman" charset="0"/>
              </a:rPr>
              <a:t>Eyrolles</a:t>
            </a:r>
            <a:endParaRPr lang="fr-FR" dirty="0">
              <a:cs typeface="Times New Roman" charset="0"/>
            </a:endParaRPr>
          </a:p>
          <a:p>
            <a:pPr lvl="1">
              <a:defRPr/>
            </a:pPr>
            <a:r>
              <a:rPr lang="fr-FR" dirty="0">
                <a:cs typeface="Times New Roman" charset="0"/>
              </a:rPr>
              <a:t>«  </a:t>
            </a:r>
            <a:r>
              <a:rPr lang="fr-FR" b="1" cap="all" dirty="0"/>
              <a:t>Java SOA </a:t>
            </a:r>
            <a:r>
              <a:rPr lang="fr-FR" b="1" cap="all" dirty="0" err="1"/>
              <a:t>Cookbook</a:t>
            </a:r>
            <a:r>
              <a:rPr lang="fr-FR" b="1" cap="all" dirty="0"/>
              <a:t> </a:t>
            </a:r>
            <a:r>
              <a:rPr lang="fr-FR" dirty="0">
                <a:cs typeface="Times New Roman" charset="0"/>
              </a:rPr>
              <a:t> » chez </a:t>
            </a:r>
            <a:r>
              <a:rPr lang="fr-FR" dirty="0" err="1">
                <a:cs typeface="Times New Roman" charset="0"/>
              </a:rPr>
              <a:t>O’Reilly</a:t>
            </a:r>
            <a:endParaRPr lang="fr-FR" dirty="0">
              <a:cs typeface="Times New Roman" charset="0"/>
            </a:endParaRPr>
          </a:p>
          <a:p>
            <a:pPr lvl="1">
              <a:defRPr/>
            </a:pPr>
            <a:r>
              <a:rPr lang="fr-FR" dirty="0">
                <a:cs typeface="Times New Roman" charset="0"/>
              </a:rPr>
              <a:t>«  </a:t>
            </a:r>
            <a:r>
              <a:rPr lang="fr-FR" b="1" cap="all" dirty="0"/>
              <a:t>DIVE </a:t>
            </a:r>
            <a:r>
              <a:rPr lang="fr-FR" b="1" cap="all" dirty="0" err="1"/>
              <a:t>INTO</a:t>
            </a:r>
            <a:r>
              <a:rPr lang="fr-FR" b="1" cap="all" dirty="0"/>
              <a:t> HTML5 </a:t>
            </a:r>
            <a:r>
              <a:rPr lang="fr-FR" dirty="0">
                <a:cs typeface="Times New Roman" charset="0"/>
              </a:rPr>
              <a:t> » de Mark </a:t>
            </a:r>
            <a:r>
              <a:rPr lang="fr-FR" dirty="0" err="1">
                <a:cs typeface="Times New Roman" charset="0"/>
              </a:rPr>
              <a:t>Pilgrim</a:t>
            </a:r>
            <a:r>
              <a:rPr lang="fr-FR" dirty="0">
                <a:cs typeface="Times New Roman" charset="0"/>
              </a:rPr>
              <a:t> chez </a:t>
            </a:r>
            <a:r>
              <a:rPr lang="fr-FR" dirty="0" err="1">
                <a:cs typeface="Times New Roman" charset="0"/>
              </a:rPr>
              <a:t>O’Reilly</a:t>
            </a:r>
            <a:br>
              <a:rPr lang="fr-FR" dirty="0">
                <a:cs typeface="Times New Roman" charset="0"/>
              </a:rPr>
            </a:br>
            <a:r>
              <a:rPr lang="fr-FR" sz="1300" dirty="0">
                <a:cs typeface="Times New Roman" charset="0"/>
              </a:rPr>
              <a:t>(disponible en ligne sous licence CC-BY-3.0 : diveinto.html5doctor.com)</a:t>
            </a:r>
          </a:p>
          <a:p>
            <a:pPr marL="457200" lvl="1" indent="0">
              <a:buFont typeface="Arial" charset="0"/>
              <a:buNone/>
              <a:defRPr/>
            </a:pPr>
            <a:endParaRPr lang="fr-FR" dirty="0">
              <a:cs typeface="Times New Roman" charset="0"/>
            </a:endParaRPr>
          </a:p>
          <a:p>
            <a:pPr marL="0" indent="0">
              <a:buFont typeface="Arial" charset="0"/>
              <a:buNone/>
              <a:defRPr/>
            </a:pPr>
            <a:endParaRPr lang="fr-FR" dirty="0"/>
          </a:p>
          <a:p>
            <a:pPr marL="0" indent="0">
              <a:buFont typeface="Arial" charset="0"/>
              <a:buNone/>
              <a:defRPr/>
            </a:pPr>
            <a:r>
              <a:rPr lang="fr-FR" b="1" dirty="0"/>
              <a:t>Sites de référence</a:t>
            </a:r>
          </a:p>
          <a:p>
            <a:pPr marL="0" indent="0">
              <a:buFont typeface="Arial" charset="0"/>
              <a:buNone/>
              <a:defRPr/>
            </a:pPr>
            <a:endParaRPr lang="fr-FR" sz="2000" b="1" dirty="0">
              <a:cs typeface="Times New Roman" charset="0"/>
            </a:endParaRPr>
          </a:p>
          <a:p>
            <a:pPr lvl="1">
              <a:defRPr/>
            </a:pPr>
            <a:r>
              <a:rPr lang="fr-FR" dirty="0"/>
              <a:t>http://</a:t>
            </a:r>
            <a:r>
              <a:rPr lang="fr-FR" dirty="0">
                <a:cs typeface="Times New Roman" charset="0"/>
              </a:rPr>
              <a:t>www.w3.org	</a:t>
            </a:r>
          </a:p>
          <a:p>
            <a:pPr lvl="1">
              <a:defRPr/>
            </a:pPr>
            <a:r>
              <a:rPr lang="fr-FR" dirty="0"/>
              <a:t>http://</a:t>
            </a:r>
            <a:r>
              <a:rPr lang="fr-FR" dirty="0">
                <a:cs typeface="Times New Roman" charset="0"/>
              </a:rPr>
              <a:t>www.w3schools.com</a:t>
            </a:r>
          </a:p>
          <a:p>
            <a:pPr lvl="1">
              <a:defRPr/>
            </a:pPr>
            <a:r>
              <a:rPr lang="fr-FR" dirty="0"/>
              <a:t>http://</a:t>
            </a:r>
            <a:r>
              <a:rPr lang="fr-FR" dirty="0">
                <a:cs typeface="Times New Roman" charset="0"/>
              </a:rPr>
              <a:t>www.html5doctor.org 	</a:t>
            </a:r>
          </a:p>
          <a:p>
            <a:pPr lvl="1">
              <a:defRPr/>
            </a:pPr>
            <a:r>
              <a:rPr lang="fr-FR" dirty="0"/>
              <a:t>http://www.alsacreations.com	</a:t>
            </a:r>
          </a:p>
          <a:p>
            <a:pPr lvl="1">
              <a:defRPr/>
            </a:pPr>
            <a:r>
              <a:rPr lang="fr-FR" dirty="0"/>
              <a:t>http://developpez.net	</a:t>
            </a:r>
          </a:p>
          <a:p>
            <a:pPr lvl="1">
              <a:defRPr/>
            </a:pPr>
            <a:r>
              <a:rPr lang="fr-FR" dirty="0">
                <a:ea typeface="MS Mincho" pitchFamily="49" charset="-128"/>
              </a:rPr>
              <a:t>http://www.oreillynet.com	</a:t>
            </a:r>
            <a:endParaRPr lang="fr-FR" b="1"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AFDCFB6-C12A-4EAF-8B21-5AFC4E6397E8}" type="slidenum">
              <a:rPr lang="en-JM" smtClean="0">
                <a:solidFill>
                  <a:schemeClr val="bg1"/>
                </a:solidFill>
              </a:rPr>
              <a:pPr fontAlgn="base">
                <a:spcBef>
                  <a:spcPct val="0"/>
                </a:spcBef>
                <a:spcAft>
                  <a:spcPct val="0"/>
                </a:spcAft>
                <a:defRPr/>
              </a:pPr>
              <a:t>263</a:t>
            </a:fld>
            <a:endParaRPr lang="en-JM">
              <a:solidFill>
                <a:schemeClr val="bg1"/>
              </a:solidFill>
            </a:endParaRPr>
          </a:p>
        </p:txBody>
      </p:sp>
      <p:pic>
        <p:nvPicPr>
          <p:cNvPr id="2050" name="Picture 2" descr="C:\Users\Alex\Desktop\developpements-n-tiers-avec-java-ee-architectures-glassfish-jsf-jpa-jws-ejb-jms-soap-rest-9782746062634_L.jpg"/>
          <p:cNvPicPr>
            <a:picLocks noChangeAspect="1" noChangeArrowheads="1"/>
          </p:cNvPicPr>
          <p:nvPr/>
        </p:nvPicPr>
        <p:blipFill>
          <a:blip r:embed="rId3"/>
          <a:srcRect/>
          <a:stretch>
            <a:fillRect/>
          </a:stretch>
        </p:blipFill>
        <p:spPr bwMode="auto">
          <a:xfrm>
            <a:off x="6500826" y="3429000"/>
            <a:ext cx="1952625" cy="2381250"/>
          </a:xfrm>
          <a:prstGeom prst="rect">
            <a:avLst/>
          </a:prstGeom>
          <a:noFill/>
        </p:spPr>
      </p:pic>
      <p:pic>
        <p:nvPicPr>
          <p:cNvPr id="2051" name="Picture 3" descr="C:\Users\Alex\Desktop\Java-SOA-Cookbook.jpg"/>
          <p:cNvPicPr>
            <a:picLocks noChangeAspect="1" noChangeArrowheads="1"/>
          </p:cNvPicPr>
          <p:nvPr/>
        </p:nvPicPr>
        <p:blipFill>
          <a:blip r:embed="rId4"/>
          <a:srcRect/>
          <a:stretch>
            <a:fillRect/>
          </a:stretch>
        </p:blipFill>
        <p:spPr bwMode="auto">
          <a:xfrm>
            <a:off x="4286248" y="3929066"/>
            <a:ext cx="1854194" cy="1854194"/>
          </a:xfrm>
          <a:prstGeom prst="rect">
            <a:avLst/>
          </a:prstGeom>
          <a:noFill/>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p:txBody>
          <a:bodyPr/>
          <a:lstStyle/>
          <a:p>
            <a:pPr eaLnBrk="1" hangingPunct="1"/>
            <a:r>
              <a:rPr lang="fr-FR" sz="3200"/>
              <a:t>Conclusion</a:t>
            </a:r>
            <a:endParaRPr lang="en-JM" sz="3200"/>
          </a:p>
        </p:txBody>
      </p:sp>
      <p:sp>
        <p:nvSpPr>
          <p:cNvPr id="3" name="Content Placeholder 2"/>
          <p:cNvSpPr>
            <a:spLocks noGrp="1"/>
          </p:cNvSpPr>
          <p:nvPr>
            <p:ph idx="1"/>
          </p:nvPr>
        </p:nvSpPr>
        <p:spPr/>
        <p:txBody>
          <a:bodyPr rtlCol="0">
            <a:normAutofit fontScale="77500" lnSpcReduction="20000"/>
          </a:bodyPr>
          <a:lstStyle/>
          <a:p>
            <a:pPr marL="0" indent="0">
              <a:buFont typeface="Arial" charset="0"/>
              <a:buNone/>
              <a:defRPr/>
            </a:pPr>
            <a:r>
              <a:rPr lang="fr-FR" b="1" dirty="0"/>
              <a:t>Nous vous remercions d’avoir participer à cette formation.</a:t>
            </a:r>
          </a:p>
          <a:p>
            <a:pPr marL="0" indent="0">
              <a:buFont typeface="Arial" charset="0"/>
              <a:buNone/>
              <a:defRPr/>
            </a:pPr>
            <a:endParaRPr lang="fr-FR" b="1" dirty="0"/>
          </a:p>
          <a:p>
            <a:pPr marL="0" indent="0">
              <a:buFont typeface="Arial" charset="0"/>
              <a:buNone/>
              <a:defRPr/>
            </a:pPr>
            <a:r>
              <a:rPr lang="fr-FR" b="1" dirty="0"/>
              <a:t>Pendant cette formation, nous espérons :</a:t>
            </a:r>
          </a:p>
          <a:p>
            <a:pPr marL="0" indent="0">
              <a:buFont typeface="Arial" charset="0"/>
              <a:buNone/>
              <a:defRPr/>
            </a:pPr>
            <a:endParaRPr lang="fr-FR" b="1" dirty="0"/>
          </a:p>
          <a:p>
            <a:pPr lvl="1">
              <a:defRPr/>
            </a:pPr>
            <a:r>
              <a:rPr lang="fr-FR" dirty="0"/>
              <a:t>que vous avez appris de nombreux éléments théoriques et pratiques.</a:t>
            </a:r>
          </a:p>
          <a:p>
            <a:pPr lvl="1">
              <a:defRPr/>
            </a:pPr>
            <a:endParaRPr lang="fr-FR" dirty="0"/>
          </a:p>
          <a:p>
            <a:pPr lvl="1">
              <a:defRPr/>
            </a:pPr>
            <a:r>
              <a:rPr lang="fr-FR" dirty="0"/>
              <a:t>que vous y avez trouvé plus que ce que vous étiez venu chercher.</a:t>
            </a:r>
          </a:p>
          <a:p>
            <a:pPr lvl="1">
              <a:defRPr/>
            </a:pPr>
            <a:endParaRPr lang="fr-FR" dirty="0"/>
          </a:p>
          <a:p>
            <a:pPr lvl="1">
              <a:defRPr/>
            </a:pPr>
            <a:r>
              <a:rPr lang="fr-FR" dirty="0"/>
              <a:t>que vous vous sentez prêt(e) à relever les défis qui vous attendent.</a:t>
            </a:r>
          </a:p>
          <a:p>
            <a:pPr lvl="1">
              <a:defRPr/>
            </a:pPr>
            <a:endParaRPr lang="fr-FR" dirty="0"/>
          </a:p>
          <a:p>
            <a:pPr lvl="1">
              <a:defRPr/>
            </a:pPr>
            <a:r>
              <a:rPr lang="fr-FR" dirty="0"/>
              <a:t>et que vous avez passé un bon moment avec votre professeur.</a:t>
            </a:r>
          </a:p>
          <a:p>
            <a:pPr marL="0" lvl="1" indent="0" eaLnBrk="1" hangingPunct="1">
              <a:buFont typeface="Arial" charset="0"/>
              <a:buNone/>
              <a:tabLst>
                <a:tab pos="8439150" algn="r"/>
              </a:tabLst>
              <a:defRPr/>
            </a:pPr>
            <a:endParaRPr lang="fr-FR" b="1"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70C1C1CC-5A30-4A81-953A-4F6E5EEA6CCD}" type="slidenum">
              <a:rPr lang="en-JM" smtClean="0">
                <a:solidFill>
                  <a:schemeClr val="bg1"/>
                </a:solidFill>
              </a:rPr>
              <a:pPr fontAlgn="base">
                <a:spcBef>
                  <a:spcPct val="0"/>
                </a:spcBef>
                <a:spcAft>
                  <a:spcPct val="0"/>
                </a:spcAft>
                <a:defRPr/>
              </a:pPr>
              <a:t>264</a:t>
            </a:fld>
            <a:endParaRPr lang="en-JM">
              <a:solidFill>
                <a:schemeClr val="bg1"/>
              </a:solidFil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AutoShape 2"/>
          <p:cNvSpPr>
            <a:spLocks noGrp="1" noChangeArrowheads="1"/>
          </p:cNvSpPr>
          <p:nvPr>
            <p:ph type="title"/>
          </p:nvPr>
        </p:nvSpPr>
        <p:spPr/>
        <p:txBody>
          <a:bodyPr/>
          <a:lstStyle/>
          <a:p>
            <a:pPr eaLnBrk="1" hangingPunct="1"/>
            <a:r>
              <a:rPr lang="fr-FR"/>
              <a:t>Conclusion finale</a:t>
            </a:r>
          </a:p>
        </p:txBody>
      </p:sp>
      <p:sp>
        <p:nvSpPr>
          <p:cNvPr id="612355" name="Rectangle 3"/>
          <p:cNvSpPr>
            <a:spLocks noGrp="1" noChangeArrowheads="1"/>
          </p:cNvSpPr>
          <p:nvPr>
            <p:ph idx="1"/>
          </p:nvPr>
        </p:nvSpPr>
        <p:spPr/>
        <p:txBody>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charset="0"/>
            </a:endParaRPr>
          </a:p>
          <a:p>
            <a:pPr eaLnBrk="1" hangingPunct="1">
              <a:buFont typeface="Wingdings" pitchFamily="2" charset="2"/>
              <a:buNone/>
            </a:pPr>
            <a:r>
              <a:rPr lang="fr-FR" sz="1800" dirty="0">
                <a:cs typeface="Times New Roman" charset="0"/>
              </a:rPr>
              <a:t>Pendant cette formation, nous espérons :</a:t>
            </a:r>
            <a:br>
              <a:rPr lang="fr-FR" sz="1800" dirty="0">
                <a:cs typeface="Times New Roman" charset="0"/>
              </a:rPr>
            </a:br>
            <a:r>
              <a:rPr lang="fr-FR" sz="1800" dirty="0">
                <a:cs typeface="Times New Roman" charset="0"/>
              </a:rPr>
              <a:t>- que vous avez appris de nombreuses choses théoriques et pratiques</a:t>
            </a:r>
            <a:br>
              <a:rPr lang="fr-FR" sz="1800" dirty="0">
                <a:cs typeface="Times New Roman" charset="0"/>
              </a:rPr>
            </a:br>
            <a:r>
              <a:rPr lang="fr-FR" sz="1800" dirty="0">
                <a:cs typeface="Times New Roman" charset="0"/>
              </a:rPr>
              <a:t>- que vous y avez trouvé plus que ce que vous étiez venu chercher</a:t>
            </a:r>
            <a:br>
              <a:rPr lang="fr-FR" sz="1800" dirty="0">
                <a:cs typeface="Times New Roman" charset="0"/>
              </a:rPr>
            </a:br>
            <a:r>
              <a:rPr lang="fr-FR" sz="1800" dirty="0">
                <a:cs typeface="Times New Roman" charset="0"/>
              </a:rPr>
              <a:t>- et que vous avez passé un bon moment avec votre professeur</a:t>
            </a:r>
          </a:p>
          <a:p>
            <a:pPr eaLnBrk="1" hangingPunct="1">
              <a:buFont typeface="Wingdings" pitchFamily="2" charset="2"/>
              <a:buNone/>
            </a:pPr>
            <a:endParaRPr lang="fr-FR" sz="1800" dirty="0">
              <a:cs typeface="Times New Roman" charset="0"/>
            </a:endParaRPr>
          </a:p>
          <a:p>
            <a:pPr eaLnBrk="1" hangingPunct="1">
              <a:buFont typeface="Wingdings" pitchFamily="2" charset="2"/>
              <a:buNone/>
            </a:pPr>
            <a:r>
              <a:rPr lang="fr-FR" sz="1800" dirty="0">
                <a:cs typeface="Times New Roman" charset="0"/>
              </a:rPr>
              <a:t>Merci d’avoir fait confiance à ORSYS, à bientôt pour d’autres formations !</a:t>
            </a:r>
          </a:p>
        </p:txBody>
      </p:sp>
      <p:sp>
        <p:nvSpPr>
          <p:cNvPr id="4" name="Rectangle 13"/>
          <p:cNvSpPr>
            <a:spLocks noGrp="1" noChangeArrowheads="1"/>
          </p:cNvSpPr>
          <p:nvPr>
            <p:ph type="sldNum" sz="quarter" idx="12"/>
          </p:nvPr>
        </p:nvSpPr>
        <p:spPr>
          <a:ln/>
        </p:spPr>
        <p:txBody>
          <a:bodyPr/>
          <a:lstStyle/>
          <a:p>
            <a:pPr>
              <a:defRPr/>
            </a:pPr>
            <a:fld id="{C6BFE3ED-81D5-4230-A457-2FE30F2836DC}" type="slidenum">
              <a:rPr lang="fr-FR"/>
              <a:pPr>
                <a:defRPr/>
              </a:pPr>
              <a:t>265</a:t>
            </a:fld>
            <a:endParaRPr lang="fr-F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introduction XML &amp; JSON</a:t>
            </a:r>
          </a:p>
        </p:txBody>
      </p:sp>
      <p:sp>
        <p:nvSpPr>
          <p:cNvPr id="6" name="Espace réservé du texte 5"/>
          <p:cNvSpPr>
            <a:spLocks noGrp="1"/>
          </p:cNvSpPr>
          <p:nvPr>
            <p:ph type="body" idx="1"/>
          </p:nvPr>
        </p:nvSpPr>
        <p:spPr/>
        <p:txBody>
          <a:bodyPr/>
          <a:lstStyle/>
          <a:p>
            <a:endParaRPr lang="fr-F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introduction XML &amp; JSON</a:t>
            </a:r>
          </a:p>
        </p:txBody>
      </p:sp>
      <p:sp>
        <p:nvSpPr>
          <p:cNvPr id="5" name="Espace réservé du contenu 4"/>
          <p:cNvSpPr>
            <a:spLocks noGrp="1"/>
          </p:cNvSpPr>
          <p:nvPr>
            <p:ph idx="1"/>
          </p:nvPr>
        </p:nvSpPr>
        <p:spPr/>
        <p:txBody>
          <a:bodyPr/>
          <a:lstStyle/>
          <a:p>
            <a:r>
              <a:rPr lang="fr-FR" dirty="0"/>
              <a:t>Historique des langages</a:t>
            </a:r>
          </a:p>
          <a:p>
            <a:endParaRPr lang="fr-FR" dirty="0"/>
          </a:p>
          <a:p>
            <a:r>
              <a:rPr lang="fr-FR" dirty="0"/>
              <a:t>concept</a:t>
            </a:r>
          </a:p>
          <a:p>
            <a:endParaRPr lang="fr-FR" dirty="0"/>
          </a:p>
          <a:p>
            <a:r>
              <a:rPr lang="fr-FR" dirty="0"/>
              <a:t>syntaxes </a:t>
            </a:r>
          </a:p>
          <a:p>
            <a:endParaRPr lang="fr-FR" dirty="0"/>
          </a:p>
          <a:p>
            <a:r>
              <a:rPr lang="fr-FR" dirty="0"/>
              <a:t>les formats bureautiques xml</a:t>
            </a:r>
          </a:p>
          <a:p>
            <a:pPr>
              <a:buNone/>
            </a:pPr>
            <a:r>
              <a:rPr lang="fr-FR" dirty="0"/>
              <a:t>et xml métier</a:t>
            </a:r>
          </a:p>
          <a:p>
            <a:endParaRPr lang="fr-FR" dirty="0"/>
          </a:p>
          <a:p>
            <a:r>
              <a:rPr lang="fr-FR" dirty="0"/>
              <a:t>logique sax ou dom</a:t>
            </a:r>
          </a:p>
          <a:p>
            <a:endParaRPr lang="fr-FR" dirty="0"/>
          </a:p>
          <a:p>
            <a:pPr>
              <a:buNone/>
            </a:pPr>
            <a:endParaRPr lang="fr-FR" dirty="0"/>
          </a:p>
        </p:txBody>
      </p:sp>
      <p:sp>
        <p:nvSpPr>
          <p:cNvPr id="6" name="Espace réservé du texte 5"/>
          <p:cNvSpPr>
            <a:spLocks noGrp="1"/>
          </p:cNvSpPr>
          <p:nvPr>
            <p:ph type="body" sz="half" idx="2"/>
          </p:nvPr>
        </p:nvSpPr>
        <p:spPr/>
        <p:txBody>
          <a:bodyPr/>
          <a:lstStyle/>
          <a:p>
            <a:r>
              <a:rPr lang="fr-FR" dirty="0"/>
              <a:t>Sommaire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AutoShape 1026"/>
          <p:cNvSpPr>
            <a:spLocks noGrp="1" noChangeArrowheads="1"/>
          </p:cNvSpPr>
          <p:nvPr>
            <p:ph type="title"/>
          </p:nvPr>
        </p:nvSpPr>
        <p:spPr/>
        <p:txBody>
          <a:bodyPr/>
          <a:lstStyle/>
          <a:p>
            <a:pPr eaLnBrk="1" hangingPunct="1"/>
            <a:r>
              <a:rPr lang="fr-FR" dirty="0"/>
              <a:t>Qu'est-ce que le XML ?</a:t>
            </a:r>
          </a:p>
        </p:txBody>
      </p:sp>
      <p:sp>
        <p:nvSpPr>
          <p:cNvPr id="1224707" name="Rectangle 1027"/>
          <p:cNvSpPr>
            <a:spLocks noGrp="1" noChangeArrowheads="1"/>
          </p:cNvSpPr>
          <p:nvPr>
            <p:ph idx="1"/>
          </p:nvPr>
        </p:nvSpPr>
        <p:spPr/>
        <p:txBody>
          <a:bodyPr/>
          <a:lstStyle/>
          <a:p>
            <a:pPr eaLnBrk="1" hangingPunct="1"/>
            <a:r>
              <a:rPr lang="fr-FR" dirty="0">
                <a:ea typeface="MS Mincho" pitchFamily="49" charset="-128"/>
              </a:rPr>
              <a:t>Histoire</a:t>
            </a:r>
          </a:p>
          <a:p>
            <a:pPr lvl="2"/>
            <a:r>
              <a:rPr lang="fr-FR" sz="1800" dirty="0">
                <a:cs typeface="Courier New" pitchFamily="49" charset="0"/>
              </a:rPr>
              <a:t>60’s :	création de SGML (Standard Generalized Markup Language)</a:t>
            </a:r>
          </a:p>
          <a:p>
            <a:pPr lvl="2"/>
            <a:r>
              <a:rPr lang="fr-FR" sz="1800" dirty="0">
                <a:cs typeface="Courier New" pitchFamily="49" charset="0"/>
              </a:rPr>
              <a:t>80’s :	utilisation forte de SGML dans les métiers de l’édition </a:t>
            </a:r>
          </a:p>
          <a:p>
            <a:pPr lvl="2"/>
            <a:r>
              <a:rPr lang="fr-FR" sz="1800" dirty="0">
                <a:cs typeface="Courier New" pitchFamily="49" charset="0"/>
              </a:rPr>
              <a:t>90’s :	développement de standards issus de SGML pour le Web</a:t>
            </a:r>
          </a:p>
          <a:p>
            <a:pPr lvl="2"/>
            <a:endParaRPr lang="fr-FR" sz="1800" dirty="0">
              <a:cs typeface="Courier New" pitchFamily="49" charset="0"/>
            </a:endParaRPr>
          </a:p>
          <a:p>
            <a:pPr lvl="2"/>
            <a:r>
              <a:rPr lang="fr-FR" sz="1800" dirty="0">
                <a:cs typeface="Courier New" pitchFamily="49" charset="0"/>
              </a:rPr>
              <a:t>11/</a:t>
            </a:r>
            <a:r>
              <a:rPr lang="fr-FR" b="1" dirty="0">
                <a:cs typeface="Courier New" pitchFamily="49" charset="0"/>
              </a:rPr>
              <a:t>96</a:t>
            </a:r>
            <a:r>
              <a:rPr lang="fr-FR" sz="1800" dirty="0">
                <a:cs typeface="Courier New" pitchFamily="49" charset="0"/>
              </a:rPr>
              <a:t> :1er brouillon (draft) de spécification XML</a:t>
            </a:r>
          </a:p>
          <a:p>
            <a:pPr lvl="2"/>
            <a:endParaRPr lang="fr-FR" sz="1800" dirty="0">
              <a:cs typeface="Courier New" pitchFamily="49" charset="0"/>
            </a:endParaRPr>
          </a:p>
          <a:p>
            <a:pPr lvl="2"/>
            <a:r>
              <a:rPr lang="fr-FR" sz="1800" dirty="0">
                <a:cs typeface="Courier New" pitchFamily="49" charset="0"/>
              </a:rPr>
              <a:t>02/</a:t>
            </a:r>
            <a:r>
              <a:rPr lang="fr-FR" b="1" dirty="0">
                <a:cs typeface="Courier New" pitchFamily="49" charset="0"/>
              </a:rPr>
              <a:t>98</a:t>
            </a:r>
            <a:r>
              <a:rPr lang="fr-FR" sz="1800" dirty="0">
                <a:cs typeface="Courier New" pitchFamily="49" charset="0"/>
              </a:rPr>
              <a:t> :</a:t>
            </a:r>
            <a:r>
              <a:rPr lang="fr-FR" sz="1800" b="1" u="sng" dirty="0">
                <a:cs typeface="Courier New" pitchFamily="49" charset="0"/>
              </a:rPr>
              <a:t>XML 1.0 </a:t>
            </a:r>
            <a:r>
              <a:rPr lang="fr-FR" sz="1800" dirty="0">
                <a:cs typeface="Courier New" pitchFamily="49" charset="0"/>
              </a:rPr>
              <a:t>devient une recommandation </a:t>
            </a:r>
            <a:r>
              <a:rPr lang="fr-FR" sz="1800" b="1" u="sng" dirty="0">
                <a:cs typeface="Courier New" pitchFamily="49" charset="0"/>
              </a:rPr>
              <a:t>officielle du W3C</a:t>
            </a:r>
          </a:p>
          <a:p>
            <a:pPr lvl="2"/>
            <a:endParaRPr lang="fr-FR" sz="1800" dirty="0">
              <a:cs typeface="Courier New" pitchFamily="49" charset="0"/>
            </a:endParaRPr>
          </a:p>
          <a:p>
            <a:pPr lvl="2"/>
            <a:r>
              <a:rPr lang="fr-FR" sz="1800" dirty="0">
                <a:cs typeface="Courier New" pitchFamily="49" charset="0"/>
              </a:rPr>
              <a:t>02/</a:t>
            </a:r>
            <a:r>
              <a:rPr lang="fr-FR" b="1" i="1" dirty="0">
                <a:cs typeface="Courier New" pitchFamily="49" charset="0"/>
              </a:rPr>
              <a:t>04</a:t>
            </a:r>
            <a:r>
              <a:rPr lang="fr-FR" sz="1800" dirty="0">
                <a:cs typeface="Courier New" pitchFamily="49" charset="0"/>
              </a:rPr>
              <a:t> :apparition de </a:t>
            </a:r>
            <a:r>
              <a:rPr lang="fr-FR" sz="1800" b="1" i="1" dirty="0">
                <a:cs typeface="Courier New" pitchFamily="49" charset="0"/>
              </a:rPr>
              <a:t>XML 1.1 </a:t>
            </a:r>
            <a:r>
              <a:rPr lang="fr-FR" sz="1800" dirty="0">
                <a:cs typeface="Courier New" pitchFamily="49" charset="0"/>
              </a:rPr>
              <a:t>(autorise ~ tous caractères pour attributs / valeurs)</a:t>
            </a:r>
          </a:p>
          <a:p>
            <a:pPr lvl="2"/>
            <a:endParaRPr lang="fr-FR" sz="1800" dirty="0">
              <a:cs typeface="Courier New" pitchFamily="49" charset="0"/>
            </a:endParaRPr>
          </a:p>
          <a:p>
            <a:pPr lvl="2"/>
            <a:r>
              <a:rPr lang="fr-FR" sz="1800" dirty="0">
                <a:cs typeface="Courier New" pitchFamily="49" charset="0"/>
              </a:rPr>
              <a:t>08/</a:t>
            </a:r>
            <a:r>
              <a:rPr lang="fr-FR" b="1" dirty="0">
                <a:cs typeface="Courier New" pitchFamily="49" charset="0"/>
              </a:rPr>
              <a:t>06</a:t>
            </a:r>
            <a:r>
              <a:rPr lang="fr-FR" sz="1800" dirty="0">
                <a:cs typeface="Courier New" pitchFamily="49" charset="0"/>
              </a:rPr>
              <a:t> :</a:t>
            </a:r>
            <a:r>
              <a:rPr lang="fr-FR" sz="1800" b="1" u="sng" dirty="0">
                <a:cs typeface="Courier New" pitchFamily="49" charset="0"/>
              </a:rPr>
              <a:t>4e édition de XML 1.0</a:t>
            </a:r>
            <a:r>
              <a:rPr lang="fr-FR" sz="1800" u="sng" dirty="0">
                <a:cs typeface="Courier New" pitchFamily="49" charset="0"/>
              </a:rPr>
              <a:t> </a:t>
            </a:r>
            <a:r>
              <a:rPr lang="fr-FR" sz="1800" dirty="0">
                <a:cs typeface="Courier New" pitchFamily="49" charset="0"/>
              </a:rPr>
              <a:t>(et 2e de XML 1.1 peu implémenté pour l’instant)</a:t>
            </a:r>
          </a:p>
        </p:txBody>
      </p:sp>
      <p:sp>
        <p:nvSpPr>
          <p:cNvPr id="5" name="Rectangle 13"/>
          <p:cNvSpPr>
            <a:spLocks noGrp="1" noChangeArrowheads="1"/>
          </p:cNvSpPr>
          <p:nvPr>
            <p:ph type="sldNum" sz="quarter" idx="12"/>
          </p:nvPr>
        </p:nvSpPr>
        <p:spPr>
          <a:ln/>
        </p:spPr>
        <p:txBody>
          <a:bodyPr>
            <a:normAutofit/>
          </a:bodyPr>
          <a:lstStyle/>
          <a:p>
            <a:pPr>
              <a:defRPr/>
            </a:pPr>
            <a:fld id="{3DA92400-6612-47E2-9C3D-E9B2C7A6350F}" type="slidenum">
              <a:rPr lang="fr-FR"/>
              <a:pPr>
                <a:defRPr/>
              </a:pPr>
              <a:t>29</a:t>
            </a:fld>
            <a:endParaRPr lang="fr-F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Présentation</a:t>
            </a:r>
          </a:p>
        </p:txBody>
      </p:sp>
      <p:sp>
        <p:nvSpPr>
          <p:cNvPr id="5" name="Espace réservé du contenu 4"/>
          <p:cNvSpPr>
            <a:spLocks noGrp="1"/>
          </p:cNvSpPr>
          <p:nvPr>
            <p:ph idx="1"/>
          </p:nvPr>
        </p:nvSpPr>
        <p:spPr/>
        <p:txBody>
          <a:bodyPr>
            <a:normAutofit/>
          </a:bodyPr>
          <a:lstStyle/>
          <a:p>
            <a:r>
              <a:rPr lang="fr-FR" dirty="0"/>
              <a:t>Indépendant</a:t>
            </a:r>
          </a:p>
          <a:p>
            <a:pPr lvl="1"/>
            <a:r>
              <a:rPr lang="fr-FR" dirty="0"/>
              <a:t>formateur pour le compte d’Orsys</a:t>
            </a:r>
          </a:p>
          <a:p>
            <a:endParaRPr lang="fr-FR" dirty="0"/>
          </a:p>
          <a:p>
            <a:r>
              <a:rPr lang="fr-FR" dirty="0"/>
              <a:t>Animateur</a:t>
            </a:r>
          </a:p>
          <a:p>
            <a:pPr lvl="1">
              <a:buNone/>
            </a:pPr>
            <a:r>
              <a:rPr lang="fr-FR" dirty="0"/>
              <a:t>Monsieur DESORBAIX Alexandre</a:t>
            </a:r>
          </a:p>
          <a:p>
            <a:pPr lvl="2"/>
            <a:endParaRPr lang="fr-FR" dirty="0"/>
          </a:p>
          <a:p>
            <a:pPr lvl="2"/>
            <a:r>
              <a:rPr lang="fr-FR" dirty="0"/>
              <a:t>Développer </a:t>
            </a:r>
          </a:p>
          <a:p>
            <a:pPr lvl="3"/>
            <a:r>
              <a:rPr lang="fr-FR" dirty="0"/>
              <a:t>software, client lourd ,serveur </a:t>
            </a:r>
          </a:p>
          <a:p>
            <a:pPr lvl="4"/>
            <a:r>
              <a:rPr lang="fr-FR" dirty="0"/>
              <a:t>c, c++, c#, java, …</a:t>
            </a:r>
          </a:p>
          <a:p>
            <a:pPr lvl="3"/>
            <a:r>
              <a:rPr lang="fr-FR" dirty="0"/>
              <a:t>web, client léger</a:t>
            </a:r>
          </a:p>
          <a:p>
            <a:pPr lvl="4"/>
            <a:r>
              <a:rPr lang="fr-FR" dirty="0"/>
              <a:t> html, PHP, SQL, jas, ccs,…</a:t>
            </a:r>
          </a:p>
          <a:p>
            <a:pPr lvl="2"/>
            <a:endParaRPr lang="fr-FR" dirty="0"/>
          </a:p>
        </p:txBody>
      </p:sp>
      <p:pic>
        <p:nvPicPr>
          <p:cNvPr id="10" name="Picture 3"/>
          <p:cNvPicPr>
            <a:picLocks noChangeAspect="1" noChangeArrowheads="1"/>
          </p:cNvPicPr>
          <p:nvPr/>
        </p:nvPicPr>
        <p:blipFill>
          <a:blip r:embed="rId3"/>
          <a:srcRect/>
          <a:stretch>
            <a:fillRect/>
          </a:stretch>
        </p:blipFill>
        <p:spPr bwMode="auto">
          <a:xfrm>
            <a:off x="1071538" y="1571612"/>
            <a:ext cx="1500198" cy="2000264"/>
          </a:xfrm>
          <a:prstGeom prst="rect">
            <a:avLst/>
          </a:prstGeom>
          <a:noFill/>
          <a:ln w="9525">
            <a:noFill/>
            <a:miter lim="800000"/>
            <a:headEnd/>
            <a:tailEnd/>
          </a:ln>
          <a:effectLst/>
        </p:spPr>
      </p:pic>
      <p:pic>
        <p:nvPicPr>
          <p:cNvPr id="3077" name="Picture 5" descr="C:\Users\Alex\Desktop\DESORBAIX.jpg"/>
          <p:cNvPicPr>
            <a:picLocks noChangeAspect="1" noChangeArrowheads="1"/>
          </p:cNvPicPr>
          <p:nvPr/>
        </p:nvPicPr>
        <p:blipFill>
          <a:blip r:embed="rId4"/>
          <a:srcRect/>
          <a:stretch>
            <a:fillRect/>
          </a:stretch>
        </p:blipFill>
        <p:spPr bwMode="auto">
          <a:xfrm>
            <a:off x="1357290" y="2000240"/>
            <a:ext cx="928694" cy="1214446"/>
          </a:xfrm>
          <a:prstGeom prst="rect">
            <a:avLst/>
          </a:prstGeom>
          <a:noFill/>
        </p:spPr>
      </p:pic>
      <p:pic>
        <p:nvPicPr>
          <p:cNvPr id="5122" name="Picture 2"/>
          <p:cNvPicPr>
            <a:picLocks noChangeAspect="1" noChangeArrowheads="1"/>
          </p:cNvPicPr>
          <p:nvPr/>
        </p:nvPicPr>
        <p:blipFill>
          <a:blip r:embed="rId5"/>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730" name="AutoShape 2"/>
          <p:cNvSpPr>
            <a:spLocks noGrp="1" noChangeArrowheads="1"/>
          </p:cNvSpPr>
          <p:nvPr>
            <p:ph type="title"/>
          </p:nvPr>
        </p:nvSpPr>
        <p:spPr/>
        <p:txBody>
          <a:bodyPr/>
          <a:lstStyle/>
          <a:p>
            <a:pPr eaLnBrk="1" hangingPunct="1"/>
            <a:r>
              <a:rPr lang="fr-FR" dirty="0"/>
              <a:t>Qu'est-ce que le XML ?</a:t>
            </a:r>
          </a:p>
        </p:txBody>
      </p:sp>
      <p:sp>
        <p:nvSpPr>
          <p:cNvPr id="1353731"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Le XML</a:t>
            </a:r>
          </a:p>
          <a:p>
            <a:pPr lvl="1" eaLnBrk="1" hangingPunct="1"/>
            <a:r>
              <a:rPr lang="fr-FR" dirty="0">
                <a:cs typeface="Courier New" pitchFamily="49" charset="0"/>
              </a:rPr>
              <a:t> </a:t>
            </a:r>
            <a:r>
              <a:rPr lang="fr-FR" b="1" dirty="0">
                <a:cs typeface="Courier New" pitchFamily="49" charset="0"/>
              </a:rPr>
              <a:t>XML</a:t>
            </a:r>
            <a:r>
              <a:rPr lang="fr-FR" dirty="0">
                <a:cs typeface="Courier New" pitchFamily="49" charset="0"/>
              </a:rPr>
              <a:t> (e</a:t>
            </a:r>
            <a:r>
              <a:rPr lang="fr-FR" b="1" dirty="0">
                <a:cs typeface="Courier New" pitchFamily="49" charset="0"/>
              </a:rPr>
              <a:t>X</a:t>
            </a:r>
            <a:r>
              <a:rPr lang="fr-FR" dirty="0">
                <a:cs typeface="Courier New" pitchFamily="49" charset="0"/>
              </a:rPr>
              <a:t>tensible </a:t>
            </a:r>
            <a:r>
              <a:rPr lang="fr-FR" b="1" dirty="0">
                <a:cs typeface="Courier New" pitchFamily="49" charset="0"/>
              </a:rPr>
              <a:t>M</a:t>
            </a:r>
            <a:r>
              <a:rPr lang="fr-FR" dirty="0">
                <a:cs typeface="Courier New" pitchFamily="49" charset="0"/>
              </a:rPr>
              <a:t>arkup </a:t>
            </a:r>
            <a:r>
              <a:rPr lang="fr-FR" b="1" dirty="0">
                <a:cs typeface="Courier New" pitchFamily="49" charset="0"/>
              </a:rPr>
              <a:t>L</a:t>
            </a:r>
            <a:r>
              <a:rPr lang="fr-FR" dirty="0">
                <a:cs typeface="Courier New" pitchFamily="49" charset="0"/>
              </a:rPr>
              <a:t>anguage) est un </a:t>
            </a:r>
            <a:r>
              <a:rPr lang="fr-FR" b="1" u="sng" dirty="0">
                <a:cs typeface="Courier New" pitchFamily="49" charset="0"/>
              </a:rPr>
              <a:t>Métalangage</a:t>
            </a:r>
            <a:r>
              <a:rPr lang="fr-FR" dirty="0">
                <a:cs typeface="Courier New" pitchFamily="49" charset="0"/>
              </a:rPr>
              <a:t>, donc un langage pour décrire (définir, inventer) d’autres langages</a:t>
            </a:r>
          </a:p>
          <a:p>
            <a:pPr lvl="1" eaLnBrk="1" hangingPunct="1"/>
            <a:r>
              <a:rPr lang="fr-FR" dirty="0">
                <a:cs typeface="Courier New" pitchFamily="49" charset="0"/>
              </a:rPr>
              <a:t> XML est </a:t>
            </a:r>
            <a:r>
              <a:rPr lang="fr-FR" b="1" dirty="0">
                <a:cs typeface="Courier New" pitchFamily="49" charset="0"/>
              </a:rPr>
              <a:t>décrit en EBNF </a:t>
            </a:r>
            <a:r>
              <a:rPr lang="fr-FR" dirty="0">
                <a:cs typeface="Courier New" pitchFamily="49" charset="0"/>
              </a:rPr>
              <a:t>(Extended Backus-Naur Form) et sa dernière spécification est consultable à l’adresse : </a:t>
            </a:r>
            <a:r>
              <a:rPr lang="fr-FR" b="1" dirty="0">
                <a:cs typeface="Courier New" pitchFamily="49" charset="0"/>
              </a:rPr>
              <a:t>http://www.w3.org/TR/REC-xml/</a:t>
            </a:r>
          </a:p>
          <a:p>
            <a:pPr lvl="1" eaLnBrk="1" hangingPunct="1"/>
            <a:endParaRPr lang="fr-FR" dirty="0">
              <a:cs typeface="Courier New" pitchFamily="49" charset="0"/>
            </a:endParaRPr>
          </a:p>
          <a:p>
            <a:pPr eaLnBrk="1" hangingPunct="1"/>
            <a:endParaRPr lang="fr-FR" dirty="0">
              <a:ea typeface="MS Mincho" pitchFamily="49" charset="-128"/>
              <a:cs typeface="Courier New" pitchFamily="49" charset="0"/>
            </a:endParaRPr>
          </a:p>
          <a:p>
            <a:pPr eaLnBrk="1" hangingPunct="1"/>
            <a:r>
              <a:rPr lang="fr-FR" dirty="0">
                <a:ea typeface="MS Mincho" pitchFamily="49" charset="-128"/>
              </a:rPr>
              <a:t>Ses objectifs</a:t>
            </a:r>
          </a:p>
          <a:p>
            <a:pPr lvl="1" eaLnBrk="1" hangingPunct="1"/>
            <a:r>
              <a:rPr lang="fr-FR" dirty="0">
                <a:cs typeface="Courier New" pitchFamily="49" charset="0"/>
              </a:rPr>
              <a:t> </a:t>
            </a:r>
            <a:r>
              <a:rPr lang="fr-FR" b="1" dirty="0">
                <a:cs typeface="Courier New" pitchFamily="49" charset="0"/>
              </a:rPr>
              <a:t>Faciliter l’échange </a:t>
            </a:r>
            <a:r>
              <a:rPr lang="fr-FR" dirty="0">
                <a:cs typeface="Courier New" pitchFamily="49" charset="0"/>
              </a:rPr>
              <a:t>de données structurées entre des SI différents</a:t>
            </a:r>
            <a:br>
              <a:rPr lang="fr-FR" dirty="0">
                <a:cs typeface="Courier New" pitchFamily="49" charset="0"/>
              </a:rPr>
            </a:br>
            <a:r>
              <a:rPr lang="fr-FR" dirty="0">
                <a:cs typeface="Courier New" pitchFamily="49" charset="0"/>
              </a:rPr>
              <a:t> </a:t>
            </a:r>
            <a:r>
              <a:rPr lang="fr-FR" dirty="0">
                <a:sym typeface="Wingdings" charset="2"/>
              </a:rPr>
              <a:t> remplacer les formats inadaptés (CSV, SSV, tab, EDI, binaire…)</a:t>
            </a:r>
          </a:p>
          <a:p>
            <a:pPr lvl="1" eaLnBrk="1" hangingPunct="1"/>
            <a:r>
              <a:rPr lang="fr-FR" dirty="0">
                <a:sym typeface="Wingdings" charset="2"/>
              </a:rPr>
              <a:t> Offrir un </a:t>
            </a:r>
            <a:r>
              <a:rPr lang="fr-FR" b="1" dirty="0">
                <a:sym typeface="Wingdings" charset="2"/>
              </a:rPr>
              <a:t>standard ouvert</a:t>
            </a:r>
            <a:r>
              <a:rPr lang="fr-FR" dirty="0">
                <a:sym typeface="Wingdings" charset="2"/>
              </a:rPr>
              <a:t>, </a:t>
            </a:r>
            <a:r>
              <a:rPr lang="fr-FR" b="1" dirty="0">
                <a:sym typeface="Wingdings" charset="2"/>
              </a:rPr>
              <a:t>libre</a:t>
            </a:r>
            <a:r>
              <a:rPr lang="fr-FR" dirty="0">
                <a:sym typeface="Wingdings" charset="2"/>
              </a:rPr>
              <a:t> &amp; </a:t>
            </a:r>
            <a:r>
              <a:rPr lang="fr-FR" b="1" dirty="0">
                <a:sym typeface="Wingdings" charset="2"/>
              </a:rPr>
              <a:t>indépendant</a:t>
            </a:r>
            <a:r>
              <a:rPr lang="fr-FR" dirty="0">
                <a:sym typeface="Wingdings" charset="2"/>
              </a:rPr>
              <a:t> des formats propriétaires</a:t>
            </a:r>
          </a:p>
          <a:p>
            <a:pPr lvl="1" eaLnBrk="1" hangingPunct="1"/>
            <a:r>
              <a:rPr lang="fr-FR" dirty="0">
                <a:sym typeface="Wingdings" charset="2"/>
              </a:rPr>
              <a:t> Définir en son sein des </a:t>
            </a:r>
            <a:r>
              <a:rPr lang="fr-FR" b="1" dirty="0">
                <a:sym typeface="Wingdings" charset="2"/>
              </a:rPr>
              <a:t>mécanismes</a:t>
            </a:r>
            <a:r>
              <a:rPr lang="fr-FR" dirty="0">
                <a:sym typeface="Wingdings" charset="2"/>
              </a:rPr>
              <a:t> de </a:t>
            </a:r>
            <a:r>
              <a:rPr lang="fr-FR" b="1" dirty="0">
                <a:sym typeface="Wingdings" charset="2"/>
              </a:rPr>
              <a:t>contrôle</a:t>
            </a:r>
            <a:r>
              <a:rPr lang="fr-FR" dirty="0">
                <a:sym typeface="Wingdings" charset="2"/>
              </a:rPr>
              <a:t> de la validité des données</a:t>
            </a:r>
          </a:p>
        </p:txBody>
      </p:sp>
      <p:sp>
        <p:nvSpPr>
          <p:cNvPr id="5" name="Rectangle 13"/>
          <p:cNvSpPr>
            <a:spLocks noGrp="1" noChangeArrowheads="1"/>
          </p:cNvSpPr>
          <p:nvPr>
            <p:ph type="sldNum" sz="quarter" idx="12"/>
          </p:nvPr>
        </p:nvSpPr>
        <p:spPr>
          <a:ln/>
        </p:spPr>
        <p:txBody>
          <a:bodyPr/>
          <a:lstStyle/>
          <a:p>
            <a:pPr>
              <a:defRPr/>
            </a:pPr>
            <a:fld id="{1D365B45-4AEB-4A9D-B2B9-AA299437FDBE}" type="slidenum">
              <a:rPr lang="fr-FR"/>
              <a:pPr>
                <a:defRPr/>
              </a:pPr>
              <a:t>30</a:t>
            </a:fld>
            <a:endParaRPr lang="fr-F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9010" name="AutoShape 2"/>
          <p:cNvSpPr>
            <a:spLocks noGrp="1" noChangeArrowheads="1"/>
          </p:cNvSpPr>
          <p:nvPr>
            <p:ph type="title"/>
          </p:nvPr>
        </p:nvSpPr>
        <p:spPr/>
        <p:txBody>
          <a:bodyPr/>
          <a:lstStyle/>
          <a:p>
            <a:pPr eaLnBrk="1" hangingPunct="1"/>
            <a:r>
              <a:rPr lang="fr-FR" dirty="0"/>
              <a:t>Qu'est-ce que le XML ?</a:t>
            </a:r>
          </a:p>
        </p:txBody>
      </p:sp>
      <p:sp>
        <p:nvSpPr>
          <p:cNvPr id="2219011" name="Rectangle 3"/>
          <p:cNvSpPr>
            <a:spLocks noGrp="1" noChangeArrowheads="1"/>
          </p:cNvSpPr>
          <p:nvPr>
            <p:ph idx="1"/>
          </p:nvPr>
        </p:nvSpPr>
        <p:spPr>
          <a:xfrm>
            <a:off x="285720" y="1142984"/>
            <a:ext cx="6429420" cy="5286412"/>
          </a:xfrm>
        </p:spPr>
        <p:txBody>
          <a:bodyPr>
            <a:normAutofit fontScale="32500" lnSpcReduction="20000"/>
          </a:bodyPr>
          <a:lstStyle/>
          <a:p>
            <a:pPr eaLnBrk="1" hangingPunct="1"/>
            <a:r>
              <a:rPr lang="fr-FR" sz="7400" dirty="0">
                <a:ea typeface="MS Mincho" pitchFamily="49" charset="-128"/>
              </a:rPr>
              <a:t>Exemple de structure XML</a:t>
            </a:r>
          </a:p>
          <a:p>
            <a:pPr>
              <a:buNone/>
            </a:pPr>
            <a:endParaRPr lang="fr-FR" sz="3400" dirty="0">
              <a:solidFill>
                <a:srgbClr val="7EA2B4"/>
              </a:solidFill>
              <a:latin typeface="Consolas"/>
            </a:endParaRPr>
          </a:p>
          <a:p>
            <a:pPr>
              <a:buNone/>
            </a:pPr>
            <a:endParaRPr lang="fr-FR" sz="3400" dirty="0">
              <a:solidFill>
                <a:srgbClr val="7EA2B4"/>
              </a:solidFill>
              <a:latin typeface="Consolas"/>
            </a:endParaRPr>
          </a:p>
          <a:p>
            <a:pPr>
              <a:buNone/>
            </a:pPr>
            <a:r>
              <a:rPr lang="fr-FR" sz="4000" b="1" dirty="0">
                <a:solidFill>
                  <a:srgbClr val="7EA2B4"/>
                </a:solidFill>
                <a:latin typeface="Consolas"/>
              </a:rPr>
              <a:t>&lt;?</a:t>
            </a:r>
            <a:r>
              <a:rPr lang="fr-FR" sz="4000" b="1" dirty="0">
                <a:solidFill>
                  <a:srgbClr val="D22D72"/>
                </a:solidFill>
                <a:latin typeface="Consolas"/>
              </a:rPr>
              <a:t>xml</a:t>
            </a:r>
            <a:r>
              <a:rPr lang="fr-FR" sz="4000" b="1" dirty="0">
                <a:solidFill>
                  <a:srgbClr val="7EA2B4"/>
                </a:solidFill>
                <a:latin typeface="Consolas"/>
              </a:rPr>
              <a:t> </a:t>
            </a:r>
            <a:r>
              <a:rPr lang="fr-FR" sz="4000" b="1" dirty="0">
                <a:solidFill>
                  <a:srgbClr val="935C25"/>
                </a:solidFill>
                <a:latin typeface="Consolas"/>
              </a:rPr>
              <a:t>version</a:t>
            </a:r>
            <a:r>
              <a:rPr lang="fr-FR" sz="4000" b="1" dirty="0">
                <a:solidFill>
                  <a:srgbClr val="7EA2B4"/>
                </a:solidFill>
                <a:latin typeface="Consolas"/>
              </a:rPr>
              <a:t>="</a:t>
            </a:r>
            <a:r>
              <a:rPr lang="fr-FR" sz="4000" b="1" dirty="0">
                <a:solidFill>
                  <a:srgbClr val="568C3B"/>
                </a:solidFill>
                <a:latin typeface="Consolas"/>
              </a:rPr>
              <a:t>1.0</a:t>
            </a:r>
            <a:r>
              <a:rPr lang="fr-FR" sz="4000" b="1" dirty="0">
                <a:solidFill>
                  <a:srgbClr val="7EA2B4"/>
                </a:solidFill>
                <a:latin typeface="Consolas"/>
              </a:rPr>
              <a:t>" </a:t>
            </a:r>
            <a:r>
              <a:rPr lang="fr-FR" sz="4000" b="1" dirty="0">
                <a:solidFill>
                  <a:srgbClr val="935C25"/>
                </a:solidFill>
                <a:latin typeface="Consolas"/>
              </a:rPr>
              <a:t>encoding</a:t>
            </a:r>
            <a:r>
              <a:rPr lang="fr-FR" sz="4000" b="1" dirty="0">
                <a:solidFill>
                  <a:srgbClr val="7EA2B4"/>
                </a:solidFill>
                <a:latin typeface="Consolas"/>
              </a:rPr>
              <a:t>="</a:t>
            </a:r>
            <a:r>
              <a:rPr lang="fr-FR" sz="4000" b="1" dirty="0">
                <a:solidFill>
                  <a:srgbClr val="568C3B"/>
                </a:solidFill>
                <a:latin typeface="Consolas"/>
              </a:rPr>
              <a:t>iso-8859-1</a:t>
            </a:r>
            <a:r>
              <a:rPr lang="fr-FR" sz="4000" b="1" dirty="0">
                <a:solidFill>
                  <a:srgbClr val="7EA2B4"/>
                </a:solidFill>
                <a:latin typeface="Consolas"/>
              </a:rPr>
              <a:t>" </a:t>
            </a:r>
            <a:r>
              <a:rPr lang="fr-FR" sz="4000" b="1" dirty="0">
                <a:solidFill>
                  <a:srgbClr val="935C25"/>
                </a:solidFill>
                <a:latin typeface="Consolas"/>
              </a:rPr>
              <a:t>standalone</a:t>
            </a:r>
            <a:r>
              <a:rPr lang="fr-FR" sz="4000" b="1" dirty="0">
                <a:solidFill>
                  <a:srgbClr val="7EA2B4"/>
                </a:solidFill>
                <a:latin typeface="Consolas"/>
              </a:rPr>
              <a:t>="</a:t>
            </a:r>
            <a:r>
              <a:rPr lang="fr-FR" sz="4000" b="1" dirty="0">
                <a:solidFill>
                  <a:srgbClr val="568C3B"/>
                </a:solidFill>
                <a:latin typeface="Consolas"/>
              </a:rPr>
              <a:t>no</a:t>
            </a:r>
            <a:r>
              <a:rPr lang="fr-FR" sz="4000" b="1" dirty="0">
                <a:solidFill>
                  <a:srgbClr val="7EA2B4"/>
                </a:solidFill>
                <a:latin typeface="Consolas"/>
              </a:rPr>
              <a:t>" ?&gt;</a:t>
            </a:r>
          </a:p>
          <a:p>
            <a:pPr>
              <a:buNone/>
            </a:pPr>
            <a:r>
              <a:rPr lang="fr-FR" sz="4000" b="1" dirty="0">
                <a:solidFill>
                  <a:srgbClr val="7EA2B4"/>
                </a:solidFill>
                <a:latin typeface="Consolas"/>
              </a:rPr>
              <a:t>&lt;</a:t>
            </a:r>
            <a:r>
              <a:rPr lang="fr-FR" sz="4000" b="1" dirty="0">
                <a:solidFill>
                  <a:srgbClr val="D22D72"/>
                </a:solidFill>
                <a:latin typeface="Consolas"/>
              </a:rPr>
              <a:t>rss</a:t>
            </a:r>
            <a:r>
              <a:rPr lang="fr-FR" sz="4000" b="1" dirty="0">
                <a:solidFill>
                  <a:srgbClr val="7EA2B4"/>
                </a:solidFill>
                <a:latin typeface="Consolas"/>
              </a:rPr>
              <a:t> </a:t>
            </a:r>
            <a:r>
              <a:rPr lang="fr-FR" sz="4000" b="1" dirty="0">
                <a:solidFill>
                  <a:srgbClr val="935C25"/>
                </a:solidFill>
                <a:latin typeface="Consolas"/>
              </a:rPr>
              <a:t>version</a:t>
            </a:r>
            <a:r>
              <a:rPr lang="fr-FR" sz="4000" b="1" dirty="0">
                <a:solidFill>
                  <a:srgbClr val="7EA2B4"/>
                </a:solidFill>
                <a:latin typeface="Consolas"/>
              </a:rPr>
              <a:t>="</a:t>
            </a:r>
            <a:r>
              <a:rPr lang="fr-FR" sz="4000" b="1" dirty="0">
                <a:solidFill>
                  <a:srgbClr val="568C3B"/>
                </a:solidFill>
                <a:latin typeface="Consolas"/>
              </a:rPr>
              <a:t>2.0</a:t>
            </a:r>
            <a:r>
              <a:rPr lang="fr-FR" sz="4000" b="1" dirty="0">
                <a:solidFill>
                  <a:srgbClr val="7EA2B4"/>
                </a:solidFill>
                <a:latin typeface="Consolas"/>
              </a:rPr>
              <a:t>"&gt; </a:t>
            </a:r>
          </a:p>
          <a:p>
            <a:pPr>
              <a:buNone/>
            </a:pPr>
            <a:r>
              <a:rPr lang="fr-FR" sz="4000" b="1" dirty="0">
                <a:solidFill>
                  <a:srgbClr val="7EA2B4"/>
                </a:solidFill>
                <a:latin typeface="Consolas"/>
              </a:rPr>
              <a:t>	&lt;</a:t>
            </a:r>
            <a:r>
              <a:rPr lang="fr-FR" sz="4000" b="1" dirty="0">
                <a:solidFill>
                  <a:srgbClr val="D22D72"/>
                </a:solidFill>
                <a:latin typeface="Consolas"/>
              </a:rPr>
              <a:t>channel</a:t>
            </a:r>
            <a:r>
              <a:rPr lang="fr-FR" sz="4000" b="1" dirty="0">
                <a:solidFill>
                  <a:srgbClr val="7EA2B4"/>
                </a:solidFill>
                <a:latin typeface="Consolas"/>
              </a:rPr>
              <a:t>&gt; </a:t>
            </a:r>
          </a:p>
          <a:p>
            <a:pPr>
              <a:buNone/>
              <a:tabLst>
                <a:tab pos="719138" algn="l"/>
              </a:tabLst>
            </a:pPr>
            <a:r>
              <a:rPr lang="fr-FR" sz="4000" b="1" dirty="0">
                <a:solidFill>
                  <a:srgbClr val="7EA2B4"/>
                </a:solidFill>
                <a:latin typeface="Consolas"/>
              </a:rPr>
              <a:t>		&lt;</a:t>
            </a:r>
            <a:r>
              <a:rPr lang="fr-FR" sz="4000" b="1" dirty="0">
                <a:solidFill>
                  <a:srgbClr val="D22D72"/>
                </a:solidFill>
                <a:latin typeface="Consolas"/>
              </a:rPr>
              <a:t>title</a:t>
            </a:r>
            <a:r>
              <a:rPr lang="fr-FR" sz="4000" b="1" dirty="0">
                <a:solidFill>
                  <a:srgbClr val="7EA2B4"/>
                </a:solidFill>
                <a:latin typeface="Consolas"/>
              </a:rPr>
              <a:t>&gt;Orsys&lt;/</a:t>
            </a:r>
            <a:r>
              <a:rPr lang="fr-FR" sz="4000" b="1" dirty="0">
                <a:solidFill>
                  <a:srgbClr val="D22D72"/>
                </a:solidFill>
                <a:latin typeface="Consolas"/>
              </a:rPr>
              <a:t>title</a:t>
            </a:r>
            <a:r>
              <a:rPr lang="fr-FR" sz="4000" b="1" dirty="0">
                <a:solidFill>
                  <a:srgbClr val="7EA2B4"/>
                </a:solidFill>
                <a:latin typeface="Consolas"/>
              </a:rPr>
              <a:t>&gt; </a:t>
            </a:r>
          </a:p>
          <a:p>
            <a:pPr>
              <a:buNone/>
              <a:tabLst>
                <a:tab pos="719138" algn="l"/>
              </a:tabLst>
            </a:pPr>
            <a:r>
              <a:rPr lang="fr-FR" sz="4000" b="1" dirty="0">
                <a:solidFill>
                  <a:srgbClr val="7EA2B4"/>
                </a:solidFill>
                <a:latin typeface="Consolas"/>
              </a:rPr>
              <a:t>		&lt;</a:t>
            </a:r>
            <a:r>
              <a:rPr lang="fr-FR" sz="4000" b="1" dirty="0">
                <a:solidFill>
                  <a:srgbClr val="D22D72"/>
                </a:solidFill>
                <a:latin typeface="Consolas"/>
              </a:rPr>
              <a:t>link</a:t>
            </a:r>
            <a:r>
              <a:rPr lang="fr-FR" sz="4000" b="1" dirty="0">
                <a:solidFill>
                  <a:srgbClr val="7EA2B4"/>
                </a:solidFill>
                <a:latin typeface="Consolas"/>
              </a:rPr>
              <a:t>&gt;http://www.orsys.fr&lt;/</a:t>
            </a:r>
            <a:r>
              <a:rPr lang="fr-FR" sz="4000" b="1" dirty="0">
                <a:solidFill>
                  <a:srgbClr val="D22D72"/>
                </a:solidFill>
                <a:latin typeface="Consolas"/>
              </a:rPr>
              <a:t>link</a:t>
            </a:r>
            <a:r>
              <a:rPr lang="fr-FR" sz="4000" b="1" dirty="0">
                <a:solidFill>
                  <a:srgbClr val="7EA2B4"/>
                </a:solidFill>
                <a:latin typeface="Consolas"/>
              </a:rPr>
              <a:t>&gt; </a:t>
            </a:r>
          </a:p>
          <a:p>
            <a:pPr>
              <a:buNone/>
              <a:tabLst>
                <a:tab pos="719138" algn="l"/>
              </a:tabLst>
            </a:pPr>
            <a:r>
              <a:rPr lang="fr-FR" sz="4000" b="1" dirty="0">
                <a:solidFill>
                  <a:srgbClr val="7EA2B4"/>
                </a:solidFill>
                <a:latin typeface="Consolas"/>
              </a:rPr>
              <a:t>		&lt;</a:t>
            </a:r>
            <a:r>
              <a:rPr lang="fr-FR" sz="4000" b="1" dirty="0">
                <a:solidFill>
                  <a:srgbClr val="D22D72"/>
                </a:solidFill>
                <a:latin typeface="Consolas"/>
              </a:rPr>
              <a:t>description</a:t>
            </a:r>
            <a:r>
              <a:rPr lang="fr-FR" sz="4000" b="1" dirty="0">
                <a:solidFill>
                  <a:srgbClr val="7EA2B4"/>
                </a:solidFill>
                <a:latin typeface="Consolas"/>
              </a:rPr>
              <a:t>&gt;Management et informatique&lt;/</a:t>
            </a:r>
            <a:r>
              <a:rPr lang="fr-FR" sz="4000" b="1" dirty="0">
                <a:solidFill>
                  <a:srgbClr val="D22D72"/>
                </a:solidFill>
                <a:latin typeface="Consolas"/>
              </a:rPr>
              <a:t>description</a:t>
            </a:r>
            <a:r>
              <a:rPr lang="fr-FR" sz="4000" b="1" dirty="0">
                <a:solidFill>
                  <a:srgbClr val="7EA2B4"/>
                </a:solidFill>
                <a:latin typeface="Consolas"/>
              </a:rPr>
              <a:t>&gt; </a:t>
            </a:r>
          </a:p>
          <a:p>
            <a:pPr>
              <a:buNone/>
              <a:tabLst>
                <a:tab pos="719138" algn="l"/>
              </a:tabLst>
            </a:pPr>
            <a:r>
              <a:rPr lang="fr-FR" sz="4000" b="1" dirty="0">
                <a:solidFill>
                  <a:srgbClr val="7EA2B4"/>
                </a:solidFill>
                <a:latin typeface="Consolas"/>
              </a:rPr>
              <a:t>		&lt;</a:t>
            </a:r>
            <a:r>
              <a:rPr lang="fr-FR" sz="4000" b="1" dirty="0">
                <a:solidFill>
                  <a:srgbClr val="D22D72"/>
                </a:solidFill>
                <a:latin typeface="Consolas"/>
              </a:rPr>
              <a:t>item</a:t>
            </a:r>
            <a:r>
              <a:rPr lang="fr-FR" sz="4000" b="1" dirty="0">
                <a:solidFill>
                  <a:srgbClr val="7EA2B4"/>
                </a:solidFill>
                <a:latin typeface="Consolas"/>
              </a:rPr>
              <a:t>&gt; </a:t>
            </a:r>
          </a:p>
          <a:p>
            <a:pPr>
              <a:buNone/>
              <a:tabLst>
                <a:tab pos="719138" algn="l"/>
              </a:tabLst>
            </a:pPr>
            <a:r>
              <a:rPr lang="fr-FR" sz="4000" b="1" dirty="0">
                <a:solidFill>
                  <a:srgbClr val="7EA2B4"/>
                </a:solidFill>
                <a:latin typeface="Consolas"/>
              </a:rPr>
              <a:t>			&lt;</a:t>
            </a:r>
            <a:r>
              <a:rPr lang="fr-FR" sz="4000" b="1" dirty="0">
                <a:solidFill>
                  <a:srgbClr val="D22D72"/>
                </a:solidFill>
                <a:latin typeface="Consolas"/>
              </a:rPr>
              <a:t>title</a:t>
            </a:r>
            <a:r>
              <a:rPr lang="fr-FR" sz="4000" b="1" dirty="0">
                <a:solidFill>
                  <a:srgbClr val="7EA2B4"/>
                </a:solidFill>
                <a:latin typeface="Consolas"/>
              </a:rPr>
              <a:t>&gt;Formation : conception et mise en œuvre XML&lt;/</a:t>
            </a:r>
            <a:r>
              <a:rPr lang="fr-FR" sz="4000" b="1" dirty="0">
                <a:solidFill>
                  <a:srgbClr val="D22D72"/>
                </a:solidFill>
                <a:latin typeface="Consolas"/>
              </a:rPr>
              <a:t>title</a:t>
            </a:r>
            <a:r>
              <a:rPr lang="fr-FR" sz="4000" b="1" dirty="0">
                <a:solidFill>
                  <a:srgbClr val="7EA2B4"/>
                </a:solidFill>
                <a:latin typeface="Consolas"/>
              </a:rPr>
              <a:t>&gt;</a:t>
            </a:r>
          </a:p>
          <a:p>
            <a:pPr>
              <a:buNone/>
              <a:tabLst>
                <a:tab pos="719138" algn="l"/>
              </a:tabLst>
            </a:pPr>
            <a:r>
              <a:rPr lang="fr-FR" sz="4000" b="1" dirty="0">
                <a:solidFill>
                  <a:srgbClr val="7EA2B4"/>
                </a:solidFill>
                <a:latin typeface="Consolas"/>
              </a:rPr>
              <a:t>			&lt;</a:t>
            </a:r>
            <a:r>
              <a:rPr lang="fr-FR" sz="4000" b="1" dirty="0">
                <a:solidFill>
                  <a:srgbClr val="D22D72"/>
                </a:solidFill>
                <a:latin typeface="Consolas"/>
              </a:rPr>
              <a:t>link</a:t>
            </a:r>
            <a:r>
              <a:rPr lang="fr-FR" sz="4000" b="1" dirty="0">
                <a:solidFill>
                  <a:srgbClr val="7EA2B4"/>
                </a:solidFill>
                <a:latin typeface="Consolas"/>
              </a:rPr>
              <a:t>&gt; http://orsys.fr/formation/xml_conception_application.html &lt;/</a:t>
            </a:r>
            <a:r>
              <a:rPr lang="fr-FR" sz="4000" b="1" dirty="0">
                <a:solidFill>
                  <a:srgbClr val="D22D72"/>
                </a:solidFill>
                <a:latin typeface="Consolas"/>
              </a:rPr>
              <a:t>link</a:t>
            </a:r>
            <a:r>
              <a:rPr lang="fr-FR" sz="4000" b="1" dirty="0">
                <a:solidFill>
                  <a:srgbClr val="7EA2B4"/>
                </a:solidFill>
                <a:latin typeface="Consolas"/>
              </a:rPr>
              <a:t>&gt; </a:t>
            </a:r>
          </a:p>
          <a:p>
            <a:pPr>
              <a:buNone/>
              <a:tabLst>
                <a:tab pos="719138" algn="l"/>
              </a:tabLst>
            </a:pPr>
            <a:r>
              <a:rPr lang="fr-FR" sz="4000" b="1" dirty="0">
                <a:solidFill>
                  <a:srgbClr val="7EA2B4"/>
                </a:solidFill>
                <a:latin typeface="Consolas"/>
              </a:rPr>
              <a:t>			&lt;</a:t>
            </a:r>
            <a:r>
              <a:rPr lang="fr-FR" sz="4000" b="1" dirty="0">
                <a:solidFill>
                  <a:srgbClr val="D22D72"/>
                </a:solidFill>
                <a:latin typeface="Consolas"/>
              </a:rPr>
              <a:t>description</a:t>
            </a:r>
            <a:r>
              <a:rPr lang="fr-FR" sz="4000" b="1" dirty="0">
                <a:solidFill>
                  <a:srgbClr val="7EA2B4"/>
                </a:solidFill>
                <a:latin typeface="Consolas"/>
              </a:rPr>
              <a:t>&gt;Concevoir et réaliser des applications XML…&lt;/</a:t>
            </a:r>
            <a:r>
              <a:rPr lang="fr-FR" sz="4000" b="1" dirty="0">
                <a:solidFill>
                  <a:srgbClr val="D22D72"/>
                </a:solidFill>
                <a:latin typeface="Consolas"/>
              </a:rPr>
              <a:t>description</a:t>
            </a:r>
            <a:r>
              <a:rPr lang="fr-FR" sz="4000" b="1" dirty="0">
                <a:solidFill>
                  <a:srgbClr val="7EA2B4"/>
                </a:solidFill>
                <a:latin typeface="Consolas"/>
              </a:rPr>
              <a:t>&gt; </a:t>
            </a:r>
          </a:p>
          <a:p>
            <a:pPr>
              <a:buNone/>
              <a:tabLst>
                <a:tab pos="719138" algn="l"/>
              </a:tabLst>
            </a:pPr>
            <a:r>
              <a:rPr lang="fr-FR" sz="4000" b="1" dirty="0">
                <a:solidFill>
                  <a:srgbClr val="7EA2B4"/>
                </a:solidFill>
                <a:latin typeface="Consolas"/>
              </a:rPr>
              <a:t>		&lt;/</a:t>
            </a:r>
            <a:r>
              <a:rPr lang="fr-FR" sz="4000" b="1" dirty="0">
                <a:solidFill>
                  <a:srgbClr val="D22D72"/>
                </a:solidFill>
                <a:latin typeface="Consolas"/>
              </a:rPr>
              <a:t>item</a:t>
            </a:r>
            <a:r>
              <a:rPr lang="fr-FR" sz="4000" b="1" dirty="0">
                <a:solidFill>
                  <a:srgbClr val="7EA2B4"/>
                </a:solidFill>
                <a:latin typeface="Consolas"/>
              </a:rPr>
              <a:t>&gt; </a:t>
            </a:r>
          </a:p>
          <a:p>
            <a:pPr>
              <a:buNone/>
              <a:tabLst>
                <a:tab pos="719138" algn="l"/>
              </a:tabLst>
            </a:pPr>
            <a:r>
              <a:rPr lang="fr-FR" sz="4000" b="1" dirty="0">
                <a:solidFill>
                  <a:srgbClr val="7EA2B4"/>
                </a:solidFill>
                <a:latin typeface="Consolas"/>
              </a:rPr>
              <a:t>		&lt;</a:t>
            </a:r>
            <a:r>
              <a:rPr lang="fr-FR" sz="4000" b="1" dirty="0">
                <a:solidFill>
                  <a:srgbClr val="D22D72"/>
                </a:solidFill>
                <a:latin typeface="Consolas"/>
              </a:rPr>
              <a:t>item</a:t>
            </a:r>
            <a:r>
              <a:rPr lang="fr-FR" sz="4000" b="1" dirty="0">
                <a:solidFill>
                  <a:srgbClr val="7EA2B4"/>
                </a:solidFill>
                <a:latin typeface="Consolas"/>
              </a:rPr>
              <a:t>&gt; </a:t>
            </a:r>
          </a:p>
          <a:p>
            <a:pPr>
              <a:buNone/>
              <a:tabLst>
                <a:tab pos="719138" algn="l"/>
              </a:tabLst>
            </a:pPr>
            <a:r>
              <a:rPr lang="fr-FR" sz="4000" b="1" dirty="0">
                <a:solidFill>
                  <a:srgbClr val="7EA2B4"/>
                </a:solidFill>
                <a:latin typeface="Consolas"/>
              </a:rPr>
              <a:t>			&lt;</a:t>
            </a:r>
            <a:r>
              <a:rPr lang="fr-FR" sz="4000" b="1" dirty="0">
                <a:solidFill>
                  <a:srgbClr val="D22D72"/>
                </a:solidFill>
                <a:latin typeface="Consolas"/>
              </a:rPr>
              <a:t>title</a:t>
            </a:r>
            <a:r>
              <a:rPr lang="fr-FR" sz="4000" b="1" dirty="0">
                <a:solidFill>
                  <a:srgbClr val="7EA2B4"/>
                </a:solidFill>
                <a:latin typeface="Consolas"/>
              </a:rPr>
              <a:t>&gt;Formation : conception et modélisation XML&lt;/</a:t>
            </a:r>
            <a:r>
              <a:rPr lang="fr-FR" sz="4000" b="1" dirty="0">
                <a:solidFill>
                  <a:srgbClr val="D22D72"/>
                </a:solidFill>
                <a:latin typeface="Consolas"/>
              </a:rPr>
              <a:t>title</a:t>
            </a:r>
            <a:r>
              <a:rPr lang="fr-FR" sz="4000" b="1" dirty="0">
                <a:solidFill>
                  <a:srgbClr val="7EA2B4"/>
                </a:solidFill>
                <a:latin typeface="Consolas"/>
              </a:rPr>
              <a:t>&gt; </a:t>
            </a:r>
          </a:p>
          <a:p>
            <a:pPr>
              <a:buNone/>
              <a:tabLst>
                <a:tab pos="719138" algn="l"/>
              </a:tabLst>
            </a:pPr>
            <a:r>
              <a:rPr lang="fr-FR" sz="4000" b="1" dirty="0">
                <a:solidFill>
                  <a:srgbClr val="7EA2B4"/>
                </a:solidFill>
                <a:latin typeface="Consolas"/>
              </a:rPr>
              <a:t>			&lt;</a:t>
            </a:r>
            <a:r>
              <a:rPr lang="fr-FR" sz="4000" b="1" dirty="0">
                <a:solidFill>
                  <a:srgbClr val="D22D72"/>
                </a:solidFill>
                <a:latin typeface="Consolas"/>
              </a:rPr>
              <a:t>link</a:t>
            </a:r>
            <a:r>
              <a:rPr lang="fr-FR" sz="4000" b="1" dirty="0">
                <a:solidFill>
                  <a:srgbClr val="7EA2B4"/>
                </a:solidFill>
                <a:latin typeface="Consolas"/>
              </a:rPr>
              <a:t>&gt;http://orsys.fr/xml_conception_application.html&lt;/</a:t>
            </a:r>
            <a:r>
              <a:rPr lang="fr-FR" sz="4000" b="1" dirty="0">
                <a:solidFill>
                  <a:srgbClr val="D22D72"/>
                </a:solidFill>
                <a:latin typeface="Consolas"/>
              </a:rPr>
              <a:t>link</a:t>
            </a:r>
            <a:r>
              <a:rPr lang="fr-FR" sz="4000" b="1" dirty="0">
                <a:solidFill>
                  <a:srgbClr val="7EA2B4"/>
                </a:solidFill>
                <a:latin typeface="Consolas"/>
              </a:rPr>
              <a:t>&gt; </a:t>
            </a:r>
          </a:p>
          <a:p>
            <a:pPr>
              <a:buNone/>
              <a:tabLst>
                <a:tab pos="719138" algn="l"/>
              </a:tabLst>
            </a:pPr>
            <a:r>
              <a:rPr lang="fr-FR" sz="4000" b="1" dirty="0">
                <a:solidFill>
                  <a:srgbClr val="7EA2B4"/>
                </a:solidFill>
                <a:latin typeface="Consolas"/>
              </a:rPr>
              <a:t>			&lt;</a:t>
            </a:r>
            <a:r>
              <a:rPr lang="fr-FR" sz="4000" b="1" dirty="0">
                <a:solidFill>
                  <a:srgbClr val="D22D72"/>
                </a:solidFill>
                <a:latin typeface="Consolas"/>
              </a:rPr>
              <a:t>description</a:t>
            </a:r>
            <a:r>
              <a:rPr lang="fr-FR" sz="4000" b="1" dirty="0">
                <a:solidFill>
                  <a:srgbClr val="7EA2B4"/>
                </a:solidFill>
                <a:latin typeface="Consolas"/>
              </a:rPr>
              <a:t>&gt;Créer des structures XML…&lt;/</a:t>
            </a:r>
            <a:r>
              <a:rPr lang="fr-FR" sz="4000" b="1" dirty="0">
                <a:solidFill>
                  <a:srgbClr val="D22D72"/>
                </a:solidFill>
                <a:latin typeface="Consolas"/>
              </a:rPr>
              <a:t>description</a:t>
            </a:r>
            <a:r>
              <a:rPr lang="fr-FR" sz="4000" b="1" dirty="0">
                <a:solidFill>
                  <a:srgbClr val="7EA2B4"/>
                </a:solidFill>
                <a:latin typeface="Consolas"/>
              </a:rPr>
              <a:t>&gt; </a:t>
            </a:r>
          </a:p>
          <a:p>
            <a:pPr>
              <a:buNone/>
              <a:tabLst>
                <a:tab pos="719138" algn="l"/>
              </a:tabLst>
            </a:pPr>
            <a:r>
              <a:rPr lang="fr-FR" sz="4000" b="1" dirty="0">
                <a:solidFill>
                  <a:srgbClr val="7EA2B4"/>
                </a:solidFill>
                <a:latin typeface="Consolas"/>
              </a:rPr>
              <a:t>		&lt;/</a:t>
            </a:r>
            <a:r>
              <a:rPr lang="fr-FR" sz="4000" b="1" dirty="0">
                <a:solidFill>
                  <a:srgbClr val="D22D72"/>
                </a:solidFill>
                <a:latin typeface="Consolas"/>
              </a:rPr>
              <a:t>item</a:t>
            </a:r>
            <a:r>
              <a:rPr lang="fr-FR" sz="4000" b="1" dirty="0">
                <a:solidFill>
                  <a:srgbClr val="7EA2B4"/>
                </a:solidFill>
                <a:latin typeface="Consolas"/>
              </a:rPr>
              <a:t>&gt; </a:t>
            </a:r>
          </a:p>
          <a:p>
            <a:pPr>
              <a:buNone/>
              <a:tabLst>
                <a:tab pos="719138" algn="l"/>
              </a:tabLst>
            </a:pPr>
            <a:r>
              <a:rPr lang="fr-FR" sz="4000" b="1" dirty="0">
                <a:solidFill>
                  <a:srgbClr val="7EA2B4"/>
                </a:solidFill>
                <a:latin typeface="Consolas"/>
              </a:rPr>
              <a:t>	&lt;/</a:t>
            </a:r>
            <a:r>
              <a:rPr lang="fr-FR" sz="4000" b="1" dirty="0">
                <a:solidFill>
                  <a:srgbClr val="D22D72"/>
                </a:solidFill>
                <a:latin typeface="Consolas"/>
              </a:rPr>
              <a:t>channel</a:t>
            </a:r>
            <a:r>
              <a:rPr lang="fr-FR" sz="4000" b="1" dirty="0">
                <a:solidFill>
                  <a:srgbClr val="7EA2B4"/>
                </a:solidFill>
                <a:latin typeface="Consolas"/>
              </a:rPr>
              <a:t>&gt;</a:t>
            </a:r>
          </a:p>
          <a:p>
            <a:pPr>
              <a:buNone/>
              <a:tabLst>
                <a:tab pos="719138" algn="l"/>
              </a:tabLst>
            </a:pPr>
            <a:r>
              <a:rPr lang="fr-FR" sz="4000" b="1" dirty="0">
                <a:solidFill>
                  <a:srgbClr val="7EA2B4"/>
                </a:solidFill>
                <a:latin typeface="Consolas"/>
              </a:rPr>
              <a:t>&lt;/</a:t>
            </a:r>
            <a:r>
              <a:rPr lang="fr-FR" sz="4000" b="1" dirty="0">
                <a:solidFill>
                  <a:srgbClr val="D22D72"/>
                </a:solidFill>
                <a:latin typeface="Consolas"/>
              </a:rPr>
              <a:t>rss</a:t>
            </a:r>
            <a:r>
              <a:rPr lang="fr-FR" sz="4000" b="1" dirty="0">
                <a:solidFill>
                  <a:srgbClr val="7EA2B4"/>
                </a:solidFill>
                <a:latin typeface="Consolas"/>
              </a:rPr>
              <a:t>&gt;</a:t>
            </a:r>
          </a:p>
          <a:p>
            <a:pPr>
              <a:buNone/>
            </a:pPr>
            <a:br>
              <a:rPr lang="fr-FR" b="1" dirty="0">
                <a:solidFill>
                  <a:srgbClr val="7EA2B4"/>
                </a:solidFill>
                <a:latin typeface="Consolas"/>
              </a:rPr>
            </a:br>
            <a:endParaRPr lang="fr-FR" b="1" dirty="0">
              <a:solidFill>
                <a:srgbClr val="7EA2B4"/>
              </a:solidFill>
              <a:latin typeface="Consolas"/>
            </a:endParaRPr>
          </a:p>
        </p:txBody>
      </p:sp>
      <p:sp>
        <p:nvSpPr>
          <p:cNvPr id="5" name="Rectangle 13"/>
          <p:cNvSpPr>
            <a:spLocks noGrp="1" noChangeArrowheads="1"/>
          </p:cNvSpPr>
          <p:nvPr>
            <p:ph type="sldNum" sz="quarter" idx="12"/>
          </p:nvPr>
        </p:nvSpPr>
        <p:spPr>
          <a:ln/>
        </p:spPr>
        <p:txBody>
          <a:bodyPr/>
          <a:lstStyle/>
          <a:p>
            <a:pPr>
              <a:defRPr/>
            </a:pPr>
            <a:fld id="{3E499B8B-B7AB-4D6B-BB57-B902074CBAD8}" type="slidenum">
              <a:rPr lang="fr-FR"/>
              <a:pPr>
                <a:defRPr/>
              </a:pPr>
              <a:t>31</a:t>
            </a:fld>
            <a:endParaRPr lang="fr-FR" dirty="0"/>
          </a:p>
        </p:txBody>
      </p:sp>
      <p:sp>
        <p:nvSpPr>
          <p:cNvPr id="9" name="Espace réservé du contenu 8"/>
          <p:cNvSpPr>
            <a:spLocks noGrp="1"/>
          </p:cNvSpPr>
          <p:nvPr>
            <p:ph sz="quarter" idx="13"/>
          </p:nvPr>
        </p:nvSpPr>
        <p:spPr/>
        <p:txBody>
          <a:bodyPr>
            <a:normAutofit lnSpcReduction="10000"/>
          </a:bodyPr>
          <a:lstStyle/>
          <a:p>
            <a:pPr algn="ctr">
              <a:buNone/>
            </a:pPr>
            <a:endParaRPr lang="fr-FR" sz="2800" dirty="0"/>
          </a:p>
          <a:p>
            <a:pPr algn="ctr">
              <a:buNone/>
            </a:pPr>
            <a:r>
              <a:rPr lang="fr-FR" sz="2800" dirty="0"/>
              <a:t>Une structure</a:t>
            </a:r>
          </a:p>
          <a:p>
            <a:pPr algn="ctr">
              <a:buNone/>
            </a:pPr>
            <a:r>
              <a:rPr lang="fr-FR" sz="2800" b="1" u="sng" dirty="0"/>
              <a:t>RSS</a:t>
            </a:r>
          </a:p>
          <a:p>
            <a:pPr algn="ctr">
              <a:buNone/>
            </a:pPr>
            <a:endParaRPr lang="fr-FR" sz="2800" dirty="0"/>
          </a:p>
          <a:p>
            <a:pPr algn="ctr">
              <a:buNone/>
            </a:pPr>
            <a:r>
              <a:rPr lang="fr-FR" sz="2800" dirty="0"/>
              <a:t>Syndication de</a:t>
            </a:r>
          </a:p>
          <a:p>
            <a:pPr algn="ctr">
              <a:buNone/>
            </a:pPr>
            <a:r>
              <a:rPr lang="fr-FR" sz="2800" dirty="0"/>
              <a:t>contenu</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178" name="AutoShape 1026"/>
          <p:cNvSpPr>
            <a:spLocks noGrp="1" noChangeArrowheads="1"/>
          </p:cNvSpPr>
          <p:nvPr>
            <p:ph type="title"/>
          </p:nvPr>
        </p:nvSpPr>
        <p:spPr/>
        <p:txBody>
          <a:bodyPr/>
          <a:lstStyle/>
          <a:p>
            <a:pPr eaLnBrk="1" hangingPunct="1"/>
            <a:r>
              <a:rPr lang="fr-FR" dirty="0"/>
              <a:t>La galaxie XML</a:t>
            </a:r>
          </a:p>
        </p:txBody>
      </p:sp>
      <p:sp>
        <p:nvSpPr>
          <p:cNvPr id="1330179" name="Rectangle 1027"/>
          <p:cNvSpPr>
            <a:spLocks noGrp="1" noChangeArrowheads="1"/>
          </p:cNvSpPr>
          <p:nvPr>
            <p:ph idx="1"/>
          </p:nvPr>
        </p:nvSpPr>
        <p:spPr/>
        <p:txBody>
          <a:bodyPr>
            <a:normAutofit fontScale="92500" lnSpcReduction="10000"/>
          </a:bodyPr>
          <a:lstStyle/>
          <a:p>
            <a:r>
              <a:rPr lang="fr-FR" dirty="0"/>
              <a:t>La galaxie XML</a:t>
            </a:r>
          </a:p>
          <a:p>
            <a:pPr lvl="1"/>
            <a:r>
              <a:rPr lang="fr-FR" dirty="0"/>
              <a:t> XML (contenu et exports / imports BDD)</a:t>
            </a:r>
          </a:p>
          <a:p>
            <a:pPr lvl="1"/>
            <a:r>
              <a:rPr lang="fr-FR" dirty="0"/>
              <a:t> XHTML (contenu Web)</a:t>
            </a:r>
          </a:p>
          <a:p>
            <a:pPr lvl="1"/>
            <a:r>
              <a:rPr lang="fr-FR" dirty="0"/>
              <a:t> DTD, XSD (grammaires)</a:t>
            </a:r>
          </a:p>
          <a:p>
            <a:pPr lvl="1"/>
            <a:r>
              <a:rPr lang="fr-FR" dirty="0"/>
              <a:t> XSL-T (Transformation) et XSL-FO (Formatage)</a:t>
            </a:r>
          </a:p>
          <a:p>
            <a:pPr lvl="1"/>
            <a:r>
              <a:rPr lang="fr-FR" dirty="0"/>
              <a:t> RSS, Atom (syndication de contenu) </a:t>
            </a:r>
          </a:p>
          <a:p>
            <a:pPr lvl="1"/>
            <a:r>
              <a:rPr lang="fr-FR" dirty="0"/>
              <a:t> SVG (graphiques), XLink</a:t>
            </a:r>
          </a:p>
          <a:p>
            <a:pPr lvl="1"/>
            <a:r>
              <a:rPr lang="fr-FR" dirty="0"/>
              <a:t> SOAP (Web services… WS-*)</a:t>
            </a:r>
          </a:p>
          <a:p>
            <a:pPr lvl="1"/>
            <a:r>
              <a:rPr lang="fr-FR" dirty="0"/>
              <a:t> XForms (formulaires)</a:t>
            </a:r>
          </a:p>
          <a:p>
            <a:pPr lvl="1"/>
            <a:r>
              <a:rPr lang="fr-FR" dirty="0"/>
              <a:t> XQuery (requêtes), XPath (extraction)</a:t>
            </a:r>
          </a:p>
          <a:p>
            <a:pPr lvl="1"/>
            <a:r>
              <a:rPr lang="fr-FR" dirty="0"/>
              <a:t> XUL (Mozilla), XAML (Microsoft Silverlight), MXML (Adobe Flash)</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Syntaxe XML</a:t>
            </a:r>
          </a:p>
        </p:txBody>
      </p:sp>
      <p:sp>
        <p:nvSpPr>
          <p:cNvPr id="6" name="Espace réservé du texte 5"/>
          <p:cNvSpPr>
            <a:spLocks noGrp="1"/>
          </p:cNvSpPr>
          <p:nvPr>
            <p:ph type="body" idx="1"/>
          </p:nvPr>
        </p:nvSpPr>
        <p:spPr>
          <a:xfrm>
            <a:off x="214282" y="1000108"/>
            <a:ext cx="4143404" cy="639762"/>
          </a:xfrm>
        </p:spPr>
        <p:txBody>
          <a:bodyPr/>
          <a:lstStyle/>
          <a:p>
            <a:r>
              <a:rPr lang="fr-FR" dirty="0"/>
              <a:t>Représentation</a:t>
            </a:r>
          </a:p>
        </p:txBody>
      </p:sp>
      <p:sp>
        <p:nvSpPr>
          <p:cNvPr id="7" name="Espace réservé du contenu 6"/>
          <p:cNvSpPr>
            <a:spLocks noGrp="1"/>
          </p:cNvSpPr>
          <p:nvPr>
            <p:ph sz="half" idx="2"/>
          </p:nvPr>
        </p:nvSpPr>
        <p:spPr>
          <a:xfrm>
            <a:off x="214282" y="1711308"/>
            <a:ext cx="4143404" cy="4789526"/>
          </a:xfrm>
        </p:spPr>
        <p:txBody>
          <a:bodyPr/>
          <a:lstStyle/>
          <a:p>
            <a:r>
              <a:rPr lang="fr-FR" dirty="0"/>
              <a:t>Processing instruction</a:t>
            </a:r>
          </a:p>
          <a:p>
            <a:pPr lvl="2"/>
            <a:r>
              <a:rPr lang="fr-FR" dirty="0"/>
              <a:t>facultatif</a:t>
            </a:r>
          </a:p>
          <a:p>
            <a:r>
              <a:rPr lang="fr-FR" dirty="0"/>
              <a:t>Un attribut</a:t>
            </a:r>
          </a:p>
          <a:p>
            <a:pPr lvl="2"/>
            <a:r>
              <a:rPr lang="fr-FR" dirty="0"/>
              <a:t>Dans une balise ouvrante</a:t>
            </a:r>
          </a:p>
          <a:p>
            <a:pPr lvl="2"/>
            <a:r>
              <a:rPr lang="fr-FR" dirty="0"/>
              <a:t>nœud enfant de la balise</a:t>
            </a:r>
          </a:p>
          <a:p>
            <a:pPr lvl="1"/>
            <a:endParaRPr lang="fr-FR" dirty="0"/>
          </a:p>
          <a:p>
            <a:r>
              <a:rPr lang="fr-FR" dirty="0"/>
              <a:t>Une balise</a:t>
            </a:r>
          </a:p>
          <a:p>
            <a:pPr lvl="2"/>
            <a:r>
              <a:rPr lang="fr-FR" dirty="0"/>
              <a:t>ouverture  &lt; Nombalise &gt;</a:t>
            </a:r>
          </a:p>
          <a:p>
            <a:pPr lvl="2"/>
            <a:r>
              <a:rPr lang="fr-FR" dirty="0"/>
              <a:t>fermeture  &lt;/Nombalise &gt;</a:t>
            </a:r>
          </a:p>
          <a:p>
            <a:pPr lvl="2"/>
            <a:r>
              <a:rPr lang="fr-FR" dirty="0"/>
              <a:t>auto fermée &lt; Nombalise /&gt;</a:t>
            </a:r>
          </a:p>
          <a:p>
            <a:pPr lvl="2"/>
            <a:r>
              <a:rPr lang="fr-FR" dirty="0"/>
              <a:t>du contenue enfant entre les deux</a:t>
            </a:r>
          </a:p>
        </p:txBody>
      </p:sp>
      <p:sp>
        <p:nvSpPr>
          <p:cNvPr id="8" name="Espace réservé du texte 7"/>
          <p:cNvSpPr>
            <a:spLocks noGrp="1"/>
          </p:cNvSpPr>
          <p:nvPr>
            <p:ph type="body" sz="quarter" idx="3"/>
          </p:nvPr>
        </p:nvSpPr>
        <p:spPr>
          <a:xfrm>
            <a:off x="4498921" y="1000108"/>
            <a:ext cx="4430797" cy="639762"/>
          </a:xfrm>
        </p:spPr>
        <p:txBody>
          <a:bodyPr/>
          <a:lstStyle/>
          <a:p>
            <a:r>
              <a:rPr lang="fr-FR" dirty="0"/>
              <a:t>code XML - rss</a:t>
            </a:r>
          </a:p>
        </p:txBody>
      </p:sp>
      <p:sp>
        <p:nvSpPr>
          <p:cNvPr id="9" name="Espace réservé du contenu 8"/>
          <p:cNvSpPr>
            <a:spLocks noGrp="1"/>
          </p:cNvSpPr>
          <p:nvPr>
            <p:ph sz="half" idx="13"/>
          </p:nvPr>
        </p:nvSpPr>
        <p:spPr>
          <a:xfrm>
            <a:off x="4500562" y="1711308"/>
            <a:ext cx="4429156" cy="4789526"/>
          </a:xfrm>
        </p:spPr>
        <p:txBody>
          <a:bodyPr>
            <a:normAutofit/>
          </a:bodyPr>
          <a:lstStyle/>
          <a:p>
            <a:pPr>
              <a:buNone/>
            </a:pPr>
            <a:endParaRPr lang="fr-FR" sz="1200" dirty="0">
              <a:solidFill>
                <a:srgbClr val="7EA2B4"/>
              </a:solidFill>
              <a:latin typeface="Consolas"/>
            </a:endParaRPr>
          </a:p>
          <a:p>
            <a:pPr>
              <a:buNone/>
            </a:pPr>
            <a:endParaRPr lang="fr-FR" sz="1200" dirty="0">
              <a:solidFill>
                <a:srgbClr val="7EA2B4"/>
              </a:solidFill>
              <a:latin typeface="Consolas"/>
            </a:endParaRPr>
          </a:p>
          <a:p>
            <a:pPr>
              <a:buNone/>
            </a:pPr>
            <a:r>
              <a:rPr lang="fr-FR" sz="1200" dirty="0">
                <a:solidFill>
                  <a:srgbClr val="7EA2B4"/>
                </a:solidFill>
                <a:latin typeface="Consolas"/>
              </a:rPr>
              <a:t>&lt;?</a:t>
            </a:r>
            <a:r>
              <a:rPr lang="fr-FR" sz="1200" dirty="0">
                <a:solidFill>
                  <a:srgbClr val="D22D72"/>
                </a:solidFill>
                <a:latin typeface="Consolas"/>
              </a:rPr>
              <a:t>xml</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1.0</a:t>
            </a:r>
            <a:r>
              <a:rPr lang="fr-FR" sz="1200" dirty="0">
                <a:solidFill>
                  <a:srgbClr val="7EA2B4"/>
                </a:solidFill>
                <a:latin typeface="Consolas"/>
              </a:rPr>
              <a:t>" </a:t>
            </a:r>
            <a:r>
              <a:rPr lang="fr-FR" sz="1200" dirty="0">
                <a:solidFill>
                  <a:srgbClr val="935C25"/>
                </a:solidFill>
                <a:latin typeface="Consolas"/>
              </a:rPr>
              <a:t>encoding</a:t>
            </a:r>
            <a:r>
              <a:rPr lang="fr-FR" sz="1200" dirty="0">
                <a:solidFill>
                  <a:srgbClr val="7EA2B4"/>
                </a:solidFill>
                <a:latin typeface="Consolas"/>
              </a:rPr>
              <a:t>="</a:t>
            </a:r>
            <a:r>
              <a:rPr lang="fr-FR" sz="1200" dirty="0">
                <a:solidFill>
                  <a:srgbClr val="568C3B"/>
                </a:solidFill>
                <a:latin typeface="Consolas"/>
              </a:rPr>
              <a:t>iso-8859-1</a:t>
            </a:r>
            <a:r>
              <a:rPr lang="fr-FR" sz="1200" dirty="0">
                <a:solidFill>
                  <a:srgbClr val="7EA2B4"/>
                </a:solidFill>
                <a:latin typeface="Consolas"/>
              </a:rPr>
              <a:t>" ?&gt;</a:t>
            </a:r>
          </a:p>
          <a:p>
            <a:pPr>
              <a:buNone/>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2.0</a:t>
            </a:r>
            <a:r>
              <a:rPr lang="fr-FR" sz="1200" dirty="0">
                <a:solidFill>
                  <a:srgbClr val="7EA2B4"/>
                </a:solidFill>
                <a:latin typeface="Consolas"/>
              </a:rPr>
              <a:t>"&gt; </a:t>
            </a:r>
          </a:p>
          <a:p>
            <a:pPr>
              <a:buNone/>
              <a:tabLst>
                <a:tab pos="539750" algn="l"/>
              </a:tabLst>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 </a:t>
            </a:r>
          </a:p>
          <a:p>
            <a:pPr marL="447675">
              <a:buNone/>
              <a:tabLst>
                <a:tab pos="360363" algn="l"/>
              </a:tabLst>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&gt;Orsys&lt;/</a:t>
            </a:r>
            <a:r>
              <a:rPr lang="fr-FR" sz="1200" dirty="0">
                <a:solidFill>
                  <a:srgbClr val="D22D72"/>
                </a:solidFill>
                <a:latin typeface="Consolas"/>
              </a:rPr>
              <a:t>title</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&gt;http://www.orsys.fr&lt;/</a:t>
            </a:r>
            <a:r>
              <a:rPr lang="fr-FR" sz="1200" dirty="0">
                <a:solidFill>
                  <a:srgbClr val="D22D72"/>
                </a:solidFill>
                <a:latin typeface="Consolas"/>
              </a:rPr>
              <a:t>link</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a:buNone/>
              <a:tabLst>
                <a:tab pos="719138" algn="l"/>
              </a:tabLst>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&gt;Formation XML&lt;/</a:t>
            </a:r>
            <a:r>
              <a:rPr lang="fr-FR" sz="1200" dirty="0">
                <a:solidFill>
                  <a:srgbClr val="D22D72"/>
                </a:solidFill>
                <a:latin typeface="Consolas"/>
              </a:rPr>
              <a:t>title</a:t>
            </a:r>
            <a:r>
              <a:rPr lang="fr-FR" sz="1200" dirty="0">
                <a:solidFill>
                  <a:srgbClr val="7EA2B4"/>
                </a:solidFill>
                <a:latin typeface="Consolas"/>
              </a:rPr>
              <a:t>&gt; </a:t>
            </a:r>
          </a:p>
          <a:p>
            <a:pPr marL="447675">
              <a:buNone/>
              <a:tabLst>
                <a:tab pos="719138" algn="l"/>
              </a:tabLst>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&gt;http://orsys.fr/....html&lt;/</a:t>
            </a:r>
            <a:r>
              <a:rPr lang="fr-FR" sz="1200" dirty="0">
                <a:solidFill>
                  <a:srgbClr val="D22D72"/>
                </a:solidFill>
                <a:latin typeface="Consolas"/>
              </a:rPr>
              <a:t>link</a:t>
            </a:r>
            <a:r>
              <a:rPr lang="fr-FR" sz="1200" dirty="0">
                <a:solidFill>
                  <a:srgbClr val="7EA2B4"/>
                </a:solidFill>
                <a:latin typeface="Consolas"/>
              </a:rPr>
              <a:t>&gt; </a:t>
            </a:r>
          </a:p>
          <a:p>
            <a:pPr marL="447675">
              <a:buNone/>
              <a:tabLst>
                <a:tab pos="719138" algn="l"/>
              </a:tabLst>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&gt;Concevoir [...]XML…&lt;/</a:t>
            </a:r>
            <a:r>
              <a:rPr lang="fr-FR" sz="1200" dirty="0">
                <a:solidFill>
                  <a:srgbClr val="D22D72"/>
                </a:solidFill>
                <a:latin typeface="Consolas"/>
              </a:rPr>
              <a:t>description</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a:t>
            </a:r>
          </a:p>
          <a:p>
            <a:pPr>
              <a:buNone/>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&gt;</a:t>
            </a:r>
          </a:p>
          <a:p>
            <a:endParaRPr lang="fr-FR" sz="1200" dirty="0"/>
          </a:p>
        </p:txBody>
      </p:sp>
      <p:cxnSp>
        <p:nvCxnSpPr>
          <p:cNvPr id="14" name="Connecteur droit avec flèche 13"/>
          <p:cNvCxnSpPr/>
          <p:nvPr/>
        </p:nvCxnSpPr>
        <p:spPr>
          <a:xfrm>
            <a:off x="3571868" y="1928802"/>
            <a:ext cx="928694" cy="28575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Rectangle 14"/>
          <p:cNvSpPr/>
          <p:nvPr/>
        </p:nvSpPr>
        <p:spPr>
          <a:xfrm>
            <a:off x="4572000" y="2143116"/>
            <a:ext cx="4000528" cy="285752"/>
          </a:xfrm>
          <a:prstGeom prst="rect">
            <a:avLst/>
          </a:prstGeom>
          <a:solidFill>
            <a:schemeClr val="accent3">
              <a:alpha val="14000"/>
            </a:schemeClr>
          </a:solidFill>
          <a:ln>
            <a:solidFill>
              <a:schemeClr val="tx1">
                <a:alpha val="17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cxnSp>
        <p:nvCxnSpPr>
          <p:cNvPr id="16" name="Connecteur droit avec flèche 15"/>
          <p:cNvCxnSpPr>
            <a:endCxn id="19" idx="1"/>
          </p:cNvCxnSpPr>
          <p:nvPr/>
        </p:nvCxnSpPr>
        <p:spPr>
          <a:xfrm flipV="1">
            <a:off x="2571736" y="4036223"/>
            <a:ext cx="2786050" cy="25003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9" name="Rectangle 18"/>
          <p:cNvSpPr/>
          <p:nvPr/>
        </p:nvSpPr>
        <p:spPr>
          <a:xfrm>
            <a:off x="5357786" y="3929066"/>
            <a:ext cx="3214742" cy="214314"/>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cxnSp>
        <p:nvCxnSpPr>
          <p:cNvPr id="23" name="Connecteur droit avec flèche 22"/>
          <p:cNvCxnSpPr/>
          <p:nvPr/>
        </p:nvCxnSpPr>
        <p:spPr>
          <a:xfrm flipV="1">
            <a:off x="2143108" y="2714620"/>
            <a:ext cx="2714612" cy="250034"/>
          </a:xfrm>
          <a:prstGeom prst="straightConnector1">
            <a:avLst/>
          </a:prstGeom>
          <a:ln>
            <a:solidFill>
              <a:schemeClr val="tx2">
                <a:lumMod val="60000"/>
                <a:lumOff val="40000"/>
              </a:schemeClr>
            </a:solidFill>
            <a:tailEnd type="arrow"/>
          </a:ln>
        </p:spPr>
        <p:style>
          <a:lnRef idx="3">
            <a:schemeClr val="accent1"/>
          </a:lnRef>
          <a:fillRef idx="0">
            <a:schemeClr val="accent1"/>
          </a:fillRef>
          <a:effectRef idx="2">
            <a:schemeClr val="accent1"/>
          </a:effectRef>
          <a:fontRef idx="minor">
            <a:schemeClr val="tx1"/>
          </a:fontRef>
        </p:style>
      </p:cxnSp>
      <p:sp>
        <p:nvSpPr>
          <p:cNvPr id="24" name="Rectangle 23"/>
          <p:cNvSpPr/>
          <p:nvPr/>
        </p:nvSpPr>
        <p:spPr>
          <a:xfrm>
            <a:off x="4929190" y="2428868"/>
            <a:ext cx="1214446" cy="214314"/>
          </a:xfrm>
          <a:prstGeom prst="rect">
            <a:avLst/>
          </a:prstGeom>
          <a:solidFill>
            <a:schemeClr val="tx2">
              <a:lumMod val="60000"/>
              <a:lumOff val="40000"/>
              <a:alpha val="14000"/>
            </a:schemeClr>
          </a:solidFill>
          <a:ln>
            <a:solidFill>
              <a:schemeClr val="tx1">
                <a:alpha val="37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cxnSp>
        <p:nvCxnSpPr>
          <p:cNvPr id="26" name="Connecteur droit avec flèche 25"/>
          <p:cNvCxnSpPr>
            <a:endCxn id="27" idx="1"/>
          </p:cNvCxnSpPr>
          <p:nvPr/>
        </p:nvCxnSpPr>
        <p:spPr>
          <a:xfrm flipV="1">
            <a:off x="4214810" y="4893479"/>
            <a:ext cx="928694" cy="32147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7" name="Rectangle 26"/>
          <p:cNvSpPr/>
          <p:nvPr/>
        </p:nvSpPr>
        <p:spPr>
          <a:xfrm>
            <a:off x="5143504" y="4786322"/>
            <a:ext cx="785818" cy="214314"/>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135994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AutoShape 2050"/>
          <p:cNvSpPr>
            <a:spLocks noGrp="1" noChangeArrowheads="1"/>
          </p:cNvSpPr>
          <p:nvPr>
            <p:ph type="title"/>
          </p:nvPr>
        </p:nvSpPr>
        <p:spPr/>
        <p:txBody>
          <a:bodyPr/>
          <a:lstStyle/>
          <a:p>
            <a:pPr eaLnBrk="1" hangingPunct="1"/>
            <a:r>
              <a:rPr lang="fr-FR" dirty="0"/>
              <a:t>Qu'est-ce que le XML ?</a:t>
            </a:r>
          </a:p>
        </p:txBody>
      </p:sp>
      <p:sp>
        <p:nvSpPr>
          <p:cNvPr id="1108995" name="Rectangle 2051"/>
          <p:cNvSpPr>
            <a:spLocks noGrp="1" noChangeArrowheads="1"/>
          </p:cNvSpPr>
          <p:nvPr>
            <p:ph idx="1"/>
          </p:nvPr>
        </p:nvSpPr>
        <p:spPr/>
        <p:txBody>
          <a:bodyPr/>
          <a:lstStyle/>
          <a:p>
            <a:r>
              <a:rPr lang="fr-FR" dirty="0"/>
              <a:t>Structure arborescente en XML</a:t>
            </a:r>
          </a:p>
          <a:p>
            <a:pPr lvl="1"/>
            <a:r>
              <a:rPr lang="fr-FR" dirty="0"/>
              <a:t> les nœuds</a:t>
            </a:r>
          </a:p>
        </p:txBody>
      </p:sp>
      <p:sp>
        <p:nvSpPr>
          <p:cNvPr id="7" name="Rectangle 13"/>
          <p:cNvSpPr>
            <a:spLocks noGrp="1" noChangeArrowheads="1"/>
          </p:cNvSpPr>
          <p:nvPr>
            <p:ph type="sldNum" sz="quarter" idx="12"/>
          </p:nvPr>
        </p:nvSpPr>
        <p:spPr>
          <a:ln/>
        </p:spPr>
        <p:txBody>
          <a:bodyPr>
            <a:normAutofit/>
          </a:bodyPr>
          <a:lstStyle/>
          <a:p>
            <a:pPr>
              <a:defRPr/>
            </a:pPr>
            <a:fld id="{95BF92DE-F276-4F04-93B5-573C53B62CFE}" type="slidenum">
              <a:rPr lang="fr-FR"/>
              <a:pPr>
                <a:defRPr/>
              </a:pPr>
              <a:t>34</a:t>
            </a:fld>
            <a:endParaRPr lang="fr-FR" dirty="0"/>
          </a:p>
        </p:txBody>
      </p:sp>
      <p:pic>
        <p:nvPicPr>
          <p:cNvPr id="1108997" name="Picture 2053" descr="C:\Work\01it\Cli\Orsys\Cours\CAX\_img\arbreXML.jpg"/>
          <p:cNvPicPr>
            <a:picLocks noChangeAspect="1" noChangeArrowheads="1"/>
          </p:cNvPicPr>
          <p:nvPr/>
        </p:nvPicPr>
        <p:blipFill>
          <a:blip r:embed="rId3" cstate="print"/>
          <a:srcRect/>
          <a:stretch>
            <a:fillRect/>
          </a:stretch>
        </p:blipFill>
        <p:spPr bwMode="auto">
          <a:xfrm>
            <a:off x="357158" y="2357430"/>
            <a:ext cx="8370277" cy="33782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AutoShape 2"/>
          <p:cNvSpPr>
            <a:spLocks noGrp="1" noChangeArrowheads="1"/>
          </p:cNvSpPr>
          <p:nvPr>
            <p:ph type="title"/>
          </p:nvPr>
        </p:nvSpPr>
        <p:spPr/>
        <p:txBody>
          <a:bodyPr/>
          <a:lstStyle/>
          <a:p>
            <a:pPr eaLnBrk="1" hangingPunct="1"/>
            <a:r>
              <a:rPr lang="fr-FR" dirty="0"/>
              <a:t>Représentation DOM</a:t>
            </a:r>
          </a:p>
        </p:txBody>
      </p:sp>
      <p:sp>
        <p:nvSpPr>
          <p:cNvPr id="7" name="Rectangle 13"/>
          <p:cNvSpPr>
            <a:spLocks noGrp="1" noChangeArrowheads="1"/>
          </p:cNvSpPr>
          <p:nvPr>
            <p:ph type="sldNum" sz="quarter" idx="12"/>
          </p:nvPr>
        </p:nvSpPr>
        <p:spPr>
          <a:ln/>
        </p:spPr>
        <p:txBody>
          <a:bodyPr/>
          <a:lstStyle/>
          <a:p>
            <a:pPr>
              <a:defRPr/>
            </a:pPr>
            <a:fld id="{BFAFDC68-EFC6-4E71-A2DD-32F69F32598E}" type="slidenum">
              <a:rPr lang="fr-FR"/>
              <a:pPr>
                <a:defRPr/>
              </a:pPr>
              <a:t>35</a:t>
            </a:fld>
            <a:endParaRPr lang="fr-FR" dirty="0"/>
          </a:p>
        </p:txBody>
      </p:sp>
      <p:sp>
        <p:nvSpPr>
          <p:cNvPr id="1359875" name="Rectangle 3"/>
          <p:cNvSpPr>
            <a:spLocks noGrp="1" noChangeArrowheads="1"/>
          </p:cNvSpPr>
          <p:nvPr>
            <p:ph sz="half" idx="1"/>
          </p:nvPr>
        </p:nvSpPr>
        <p:spPr>
          <a:xfrm>
            <a:off x="214282" y="1071546"/>
            <a:ext cx="5857916" cy="5357850"/>
          </a:xfrm>
        </p:spPr>
        <p:txBody>
          <a:bodyPr>
            <a:normAutofit fontScale="92500" lnSpcReduction="20000"/>
          </a:bodyPr>
          <a:lstStyle/>
          <a:p>
            <a:pPr eaLnBrk="1" hangingPunct="1"/>
            <a:r>
              <a:rPr lang="fr-FR" dirty="0">
                <a:ea typeface="MS Mincho" pitchFamily="49" charset="-128"/>
              </a:rPr>
              <a:t>Le DOM (Document Object Model)</a:t>
            </a:r>
          </a:p>
          <a:p>
            <a:pPr lvl="1" eaLnBrk="1" hangingPunct="1"/>
            <a:endParaRPr lang="fr-FR" dirty="0">
              <a:ea typeface="MS Mincho" pitchFamily="49" charset="-128"/>
            </a:endParaRPr>
          </a:p>
          <a:p>
            <a:pPr lvl="1" eaLnBrk="1" hangingPunct="1"/>
            <a:r>
              <a:rPr lang="fr-FR" dirty="0">
                <a:ea typeface="MS Mincho" pitchFamily="49" charset="-128"/>
              </a:rPr>
              <a:t> Le DOM (Document Object Model) est un </a:t>
            </a:r>
            <a:r>
              <a:rPr lang="fr-FR" u="sng" dirty="0">
                <a:ea typeface="MS Mincho" pitchFamily="49" charset="-128"/>
              </a:rPr>
              <a:t>modèle</a:t>
            </a:r>
            <a:r>
              <a:rPr lang="fr-FR" dirty="0">
                <a:ea typeface="MS Mincho" pitchFamily="49" charset="-128"/>
              </a:rPr>
              <a:t> de document indépendant du langage et de la plateforme</a:t>
            </a:r>
          </a:p>
          <a:p>
            <a:pPr lvl="1" eaLnBrk="1" hangingPunct="1"/>
            <a:endParaRPr lang="fr-FR" dirty="0">
              <a:ea typeface="MS Mincho" pitchFamily="49" charset="-128"/>
            </a:endParaRPr>
          </a:p>
          <a:p>
            <a:pPr lvl="1" eaLnBrk="1" hangingPunct="1"/>
            <a:r>
              <a:rPr lang="fr-FR" dirty="0">
                <a:ea typeface="MS Mincho" pitchFamily="49" charset="-128"/>
              </a:rPr>
              <a:t> Une représentation de l'</a:t>
            </a:r>
            <a:r>
              <a:rPr lang="fr-FR" u="sng" dirty="0">
                <a:ea typeface="MS Mincho" pitchFamily="49" charset="-128"/>
              </a:rPr>
              <a:t>arbre XML</a:t>
            </a:r>
            <a:r>
              <a:rPr lang="fr-FR" dirty="0">
                <a:ea typeface="MS Mincho" pitchFamily="49" charset="-128"/>
              </a:rPr>
              <a:t> utilisée par certain parseurs et processeurs pour l'explorer et le modifier</a:t>
            </a:r>
          </a:p>
          <a:p>
            <a:pPr lvl="1" eaLnBrk="1" hangingPunct="1"/>
            <a:endParaRPr lang="fr-FR" dirty="0">
              <a:ea typeface="MS Mincho" pitchFamily="49" charset="-128"/>
            </a:endParaRPr>
          </a:p>
          <a:p>
            <a:pPr lvl="1" eaLnBrk="1" hangingPunct="1"/>
            <a:r>
              <a:rPr lang="fr-FR" dirty="0">
                <a:ea typeface="MS Mincho" pitchFamily="49" charset="-128"/>
              </a:rPr>
              <a:t> Le DOM fournit une </a:t>
            </a:r>
            <a:r>
              <a:rPr lang="fr-FR" u="sng" dirty="0">
                <a:ea typeface="MS Mincho" pitchFamily="49" charset="-128"/>
              </a:rPr>
              <a:t>interface</a:t>
            </a:r>
            <a:r>
              <a:rPr lang="fr-FR" dirty="0">
                <a:ea typeface="MS Mincho" pitchFamily="49" charset="-128"/>
              </a:rPr>
              <a:t> d’accès et de modification des éléments du document.</a:t>
            </a:r>
          </a:p>
          <a:p>
            <a:pPr lvl="1" eaLnBrk="1" hangingPunct="1"/>
            <a:endParaRPr lang="fr-FR" dirty="0">
              <a:ea typeface="MS Mincho" pitchFamily="49" charset="-128"/>
            </a:endParaRPr>
          </a:p>
          <a:p>
            <a:pPr lvl="1" eaLnBrk="1" hangingPunct="1"/>
            <a:r>
              <a:rPr lang="fr-FR" dirty="0">
                <a:ea typeface="MS Mincho" pitchFamily="49" charset="-128"/>
              </a:rPr>
              <a:t> Le DOM prend en compte tous les éléments du document y compris les whitespaces entre les balises</a:t>
            </a:r>
          </a:p>
        </p:txBody>
      </p:sp>
      <p:sp>
        <p:nvSpPr>
          <p:cNvPr id="8" name="Espace réservé pour une image  7"/>
          <p:cNvSpPr>
            <a:spLocks noGrp="1"/>
          </p:cNvSpPr>
          <p:nvPr>
            <p:ph type="pic" sz="quarter" idx="13"/>
          </p:nvPr>
        </p:nvSpPr>
        <p:spPr/>
      </p:sp>
      <p:pic>
        <p:nvPicPr>
          <p:cNvPr id="1359877" name="Picture 18437" descr="C:\Work\01it\Cli\Orsys\Cours\PAJ\dom.jpg"/>
          <p:cNvPicPr>
            <a:picLocks noChangeAspect="1" noChangeArrowheads="1"/>
          </p:cNvPicPr>
          <p:nvPr/>
        </p:nvPicPr>
        <p:blipFill>
          <a:blip r:embed="rId3" cstate="print"/>
          <a:srcRect/>
          <a:stretch>
            <a:fillRect/>
          </a:stretch>
        </p:blipFill>
        <p:spPr bwMode="auto">
          <a:xfrm>
            <a:off x="6215074" y="1285860"/>
            <a:ext cx="2579077" cy="4051300"/>
          </a:xfrm>
          <a:prstGeom prst="rect">
            <a:avLst/>
          </a:prstGeom>
          <a:noFill/>
          <a:ln>
            <a:solidFill>
              <a:schemeClr val="tx1">
                <a:lumMod val="50000"/>
                <a:lumOff val="50000"/>
                <a:alpha val="13000"/>
              </a:schemeClr>
            </a:solid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42852"/>
            <a:ext cx="8229600" cy="1066800"/>
          </a:xfrm>
        </p:spPr>
        <p:txBody>
          <a:bodyPr>
            <a:normAutofit/>
          </a:bodyPr>
          <a:lstStyle/>
          <a:p>
            <a:r>
              <a:rPr lang="fr-FR" dirty="0"/>
              <a:t>« well fordness/ Bienformité »</a:t>
            </a:r>
          </a:p>
        </p:txBody>
      </p:sp>
      <p:sp>
        <p:nvSpPr>
          <p:cNvPr id="3" name="Espace réservé du contenu 2"/>
          <p:cNvSpPr>
            <a:spLocks noGrp="1"/>
          </p:cNvSpPr>
          <p:nvPr>
            <p:ph sz="half" idx="1"/>
          </p:nvPr>
        </p:nvSpPr>
        <p:spPr>
          <a:xfrm>
            <a:off x="457200" y="2714620"/>
            <a:ext cx="4038600" cy="3714776"/>
          </a:xfrm>
        </p:spPr>
        <p:txBody>
          <a:bodyPr>
            <a:normAutofit lnSpcReduction="10000"/>
          </a:bodyPr>
          <a:lstStyle/>
          <a:p>
            <a:pPr lvl="1"/>
            <a:r>
              <a:rPr lang="fr-FR" dirty="0"/>
              <a:t>Processing instruction XML en 1</a:t>
            </a:r>
            <a:r>
              <a:rPr lang="fr-FR" baseline="30000" dirty="0"/>
              <a:t>er</a:t>
            </a:r>
            <a:r>
              <a:rPr lang="fr-FR" dirty="0"/>
              <a:t> caractère</a:t>
            </a:r>
          </a:p>
          <a:p>
            <a:pPr lvl="1"/>
            <a:endParaRPr lang="fr-FR" dirty="0"/>
          </a:p>
          <a:p>
            <a:pPr lvl="1"/>
            <a:r>
              <a:rPr lang="fr-FR" dirty="0"/>
              <a:t>Une seul balise racine</a:t>
            </a:r>
          </a:p>
          <a:p>
            <a:pPr lvl="1"/>
            <a:endParaRPr lang="fr-FR" dirty="0"/>
          </a:p>
          <a:p>
            <a:pPr lvl="1"/>
            <a:r>
              <a:rPr lang="fr-FR" dirty="0"/>
              <a:t>Pas de balise non fermé</a:t>
            </a:r>
          </a:p>
          <a:p>
            <a:pPr lvl="1"/>
            <a:endParaRPr lang="fr-FR" dirty="0"/>
          </a:p>
          <a:p>
            <a:pPr lvl="1"/>
            <a:r>
              <a:rPr lang="fr-FR" dirty="0"/>
              <a:t>Pas de balises croisées</a:t>
            </a:r>
          </a:p>
          <a:p>
            <a:pPr lvl="1"/>
            <a:endParaRPr lang="fr-FR" dirty="0"/>
          </a:p>
          <a:p>
            <a:pPr lvl="1"/>
            <a:r>
              <a:rPr lang="fr-FR" dirty="0"/>
              <a:t>Pas d’attribut sans valeur même null ( attr="" )</a:t>
            </a:r>
          </a:p>
        </p:txBody>
      </p:sp>
      <p:sp>
        <p:nvSpPr>
          <p:cNvPr id="6" name="Espace réservé du contenu 5"/>
          <p:cNvSpPr>
            <a:spLocks noGrp="1"/>
          </p:cNvSpPr>
          <p:nvPr>
            <p:ph sz="half" idx="2"/>
          </p:nvPr>
        </p:nvSpPr>
        <p:spPr>
          <a:xfrm>
            <a:off x="4648200" y="2714620"/>
            <a:ext cx="4038600" cy="3714776"/>
          </a:xfrm>
        </p:spPr>
        <p:txBody>
          <a:bodyPr/>
          <a:lstStyle/>
          <a:p>
            <a:pPr lvl="1"/>
            <a:r>
              <a:rPr lang="fr-FR" dirty="0"/>
              <a:t>Le nom des balises commencent par une lettre ou ‘_’ </a:t>
            </a:r>
            <a:r>
              <a:rPr lang="fr-FR" sz="1200" dirty="0"/>
              <a:t>(underscore)</a:t>
            </a:r>
            <a:endParaRPr lang="fr-FR" dirty="0"/>
          </a:p>
          <a:p>
            <a:pPr lvl="1"/>
            <a:endParaRPr lang="fr-FR" dirty="0"/>
          </a:p>
          <a:p>
            <a:pPr lvl="1"/>
            <a:r>
              <a:rPr lang="fr-FR" dirty="0"/>
              <a:t>Le nom des attributs commencent par une lettre ou un ‘_’ </a:t>
            </a:r>
            <a:r>
              <a:rPr lang="fr-FR" sz="1200" dirty="0"/>
              <a:t>(underscore)</a:t>
            </a:r>
            <a:endParaRPr lang="fr-FR" dirty="0"/>
          </a:p>
          <a:p>
            <a:pPr lvl="1"/>
            <a:endParaRPr lang="fr-FR" dirty="0"/>
          </a:p>
          <a:p>
            <a:pPr lvl="1"/>
            <a:r>
              <a:rPr lang="fr-FR" dirty="0"/>
              <a:t>Les valeurs d’ID commencent par une lettre ou un ‘_’ </a:t>
            </a:r>
            <a:r>
              <a:rPr lang="fr-FR" sz="1200" dirty="0"/>
              <a:t>(underscore)</a:t>
            </a:r>
            <a:r>
              <a:rPr lang="fr-FR" dirty="0"/>
              <a:t> nécessite un dtd/xsd</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36</a:t>
            </a:fld>
            <a:endParaRPr lang="fr-FR" dirty="0"/>
          </a:p>
        </p:txBody>
      </p:sp>
      <p:sp>
        <p:nvSpPr>
          <p:cNvPr id="7" name="Espace réservé du contenu 6"/>
          <p:cNvSpPr>
            <a:spLocks noGrp="1"/>
          </p:cNvSpPr>
          <p:nvPr>
            <p:ph sz="half" idx="13"/>
          </p:nvPr>
        </p:nvSpPr>
        <p:spPr>
          <a:xfrm>
            <a:off x="467544" y="1285860"/>
            <a:ext cx="8280920" cy="1297854"/>
          </a:xfrm>
        </p:spPr>
        <p:txBody>
          <a:bodyPr>
            <a:normAutofit fontScale="85000" lnSpcReduction="20000"/>
          </a:bodyPr>
          <a:lstStyle/>
          <a:p>
            <a:r>
              <a:rPr lang="fr-FR" dirty="0"/>
              <a:t>Les règles de « bienformité » sont les règles minimal de syntaxe pour qu’un fichier XML puisse être fonctionnel</a:t>
            </a:r>
          </a:p>
          <a:p>
            <a:r>
              <a:rPr lang="fr-FR" dirty="0"/>
              <a:t>Pour être valide le fichier doit avant le dtd/xsd être bien formé</a:t>
            </a:r>
          </a:p>
          <a:p>
            <a:endParaRPr lang="fr-FR" dirty="0"/>
          </a:p>
          <a:p>
            <a:r>
              <a:rPr lang="fr-FR" dirty="0"/>
              <a:t>Il existe 8 règles en 1.0 et 6 en 1.1</a:t>
            </a:r>
          </a:p>
        </p:txBody>
      </p:sp>
    </p:spTree>
    <p:extLst>
      <p:ext uri="{BB962C8B-B14F-4D97-AF65-F5344CB8AC3E}">
        <p14:creationId xmlns:p14="http://schemas.microsoft.com/office/powerpoint/2010/main" val="1589120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890" name="AutoShape 2"/>
          <p:cNvSpPr>
            <a:spLocks noGrp="1" noChangeArrowheads="1"/>
          </p:cNvSpPr>
          <p:nvPr>
            <p:ph type="title"/>
          </p:nvPr>
        </p:nvSpPr>
        <p:spPr/>
        <p:txBody>
          <a:bodyPr/>
          <a:lstStyle/>
          <a:p>
            <a:pPr eaLnBrk="1" hangingPunct="1"/>
            <a:r>
              <a:rPr lang="fr-FR" dirty="0"/>
              <a:t>Pourquoi XML est-il incontournable ?</a:t>
            </a:r>
          </a:p>
        </p:txBody>
      </p:sp>
      <p:sp>
        <p:nvSpPr>
          <p:cNvPr id="1317891"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Avantages du XML</a:t>
            </a:r>
          </a:p>
          <a:p>
            <a:pPr lvl="1" eaLnBrk="1" hangingPunct="1"/>
            <a:r>
              <a:rPr lang="fr-FR" dirty="0">
                <a:ea typeface="MS Mincho" pitchFamily="49" charset="-128"/>
              </a:rPr>
              <a:t> </a:t>
            </a:r>
            <a:r>
              <a:rPr lang="fr-FR" dirty="0">
                <a:cs typeface="Courier New" pitchFamily="49" charset="0"/>
              </a:rPr>
              <a:t>Basé sur un </a:t>
            </a:r>
            <a:r>
              <a:rPr lang="fr-FR" b="1" dirty="0">
                <a:cs typeface="Courier New" pitchFamily="49" charset="0"/>
              </a:rPr>
              <a:t>standard</a:t>
            </a:r>
            <a:r>
              <a:rPr lang="fr-FR" dirty="0">
                <a:cs typeface="Courier New" pitchFamily="49" charset="0"/>
              </a:rPr>
              <a:t> international (SGML) </a:t>
            </a:r>
            <a:r>
              <a:rPr lang="fr-FR" b="1" dirty="0">
                <a:cs typeface="Courier New" pitchFamily="49" charset="0"/>
              </a:rPr>
              <a:t>éprouvé</a:t>
            </a:r>
            <a:r>
              <a:rPr lang="fr-FR" dirty="0">
                <a:cs typeface="Courier New" pitchFamily="49" charset="0"/>
              </a:rPr>
              <a:t> et non-propriétaire</a:t>
            </a:r>
            <a:br>
              <a:rPr lang="fr-FR" dirty="0">
                <a:cs typeface="Courier New" pitchFamily="49" charset="0"/>
              </a:rPr>
            </a:br>
            <a:r>
              <a:rPr lang="fr-FR" dirty="0">
                <a:cs typeface="Courier New" pitchFamily="49" charset="0"/>
              </a:rPr>
              <a:t> passerelle nécessaire pour l'échange entre SGBD propriétaires</a:t>
            </a:r>
          </a:p>
          <a:p>
            <a:pPr lvl="1" eaLnBrk="1" hangingPunct="1"/>
            <a:r>
              <a:rPr lang="fr-FR" dirty="0">
                <a:cs typeface="Courier New" pitchFamily="49" charset="0"/>
              </a:rPr>
              <a:t> Utilise un format texte ("</a:t>
            </a:r>
            <a:r>
              <a:rPr lang="fr-FR" b="1" dirty="0">
                <a:cs typeface="Courier New" pitchFamily="49" charset="0"/>
              </a:rPr>
              <a:t>human</a:t>
            </a:r>
            <a:r>
              <a:rPr lang="fr-FR" dirty="0">
                <a:cs typeface="Courier New" pitchFamily="49" charset="0"/>
              </a:rPr>
              <a:t> </a:t>
            </a:r>
            <a:r>
              <a:rPr lang="fr-FR" b="1" dirty="0">
                <a:cs typeface="Courier New" pitchFamily="49" charset="0"/>
              </a:rPr>
              <a:t>readable</a:t>
            </a:r>
            <a:r>
              <a:rPr lang="fr-FR" dirty="0">
                <a:cs typeface="Courier New" pitchFamily="49" charset="0"/>
              </a:rPr>
              <a:t>" et interfaçable), supporte l’Unicode</a:t>
            </a:r>
          </a:p>
          <a:p>
            <a:pPr lvl="1" eaLnBrk="1" hangingPunct="1"/>
            <a:r>
              <a:rPr lang="fr-FR" dirty="0">
                <a:cs typeface="Courier New" pitchFamily="49" charset="0"/>
              </a:rPr>
              <a:t> </a:t>
            </a:r>
            <a:r>
              <a:rPr lang="fr-FR" b="1" dirty="0">
                <a:cs typeface="Courier New" pitchFamily="49" charset="0"/>
              </a:rPr>
              <a:t>Ne dépend pas </a:t>
            </a:r>
            <a:r>
              <a:rPr lang="fr-FR" dirty="0">
                <a:cs typeface="Courier New" pitchFamily="49" charset="0"/>
              </a:rPr>
              <a:t>de la </a:t>
            </a:r>
            <a:r>
              <a:rPr lang="fr-FR" b="1" dirty="0">
                <a:cs typeface="Courier New" pitchFamily="49" charset="0"/>
              </a:rPr>
              <a:t>plateforme</a:t>
            </a:r>
            <a:r>
              <a:rPr lang="fr-FR" dirty="0">
                <a:cs typeface="Courier New" pitchFamily="49" charset="0"/>
              </a:rPr>
              <a:t> et résistant aux sauts technologiques</a:t>
            </a:r>
          </a:p>
          <a:p>
            <a:pPr lvl="1" eaLnBrk="1" hangingPunct="1"/>
            <a:r>
              <a:rPr lang="fr-FR" dirty="0">
                <a:cs typeface="Courier New" pitchFamily="49" charset="0"/>
              </a:rPr>
              <a:t> Sa syntaxe rend les algorithmes de traitement simples</a:t>
            </a:r>
          </a:p>
          <a:p>
            <a:pPr lvl="1" eaLnBrk="1" hangingPunct="1"/>
            <a:r>
              <a:rPr lang="fr-FR" dirty="0">
                <a:cs typeface="Courier New" pitchFamily="49" charset="0"/>
              </a:rPr>
              <a:t> Permet de représenter les structures informatiques classiques (listes, arbres…)</a:t>
            </a:r>
          </a:p>
          <a:p>
            <a:pPr lvl="1" eaLnBrk="1" hangingPunct="1"/>
            <a:r>
              <a:rPr lang="fr-FR" dirty="0">
                <a:cs typeface="Courier New" pitchFamily="49" charset="0"/>
              </a:rPr>
              <a:t> Sa </a:t>
            </a:r>
            <a:r>
              <a:rPr lang="fr-FR" b="1" dirty="0">
                <a:cs typeface="Courier New" pitchFamily="49" charset="0"/>
              </a:rPr>
              <a:t>structure</a:t>
            </a:r>
            <a:r>
              <a:rPr lang="fr-FR" dirty="0">
                <a:cs typeface="Courier New" pitchFamily="49" charset="0"/>
              </a:rPr>
              <a:t> </a:t>
            </a:r>
            <a:r>
              <a:rPr lang="fr-FR" b="1" dirty="0">
                <a:cs typeface="Courier New" pitchFamily="49" charset="0"/>
              </a:rPr>
              <a:t>hiérarchisée</a:t>
            </a:r>
            <a:r>
              <a:rPr lang="fr-FR" dirty="0">
                <a:cs typeface="Courier New" pitchFamily="49" charset="0"/>
              </a:rPr>
              <a:t> est </a:t>
            </a:r>
            <a:r>
              <a:rPr lang="fr-FR" b="1" dirty="0">
                <a:cs typeface="Courier New" pitchFamily="49" charset="0"/>
              </a:rPr>
              <a:t>compatible</a:t>
            </a:r>
            <a:r>
              <a:rPr lang="fr-FR" dirty="0">
                <a:cs typeface="Courier New" pitchFamily="49" charset="0"/>
              </a:rPr>
              <a:t> avec la plupart des documents</a:t>
            </a:r>
          </a:p>
          <a:p>
            <a:pPr lvl="1" eaLnBrk="1" hangingPunct="1"/>
            <a:r>
              <a:rPr lang="fr-FR" dirty="0">
                <a:cs typeface="Courier New" pitchFamily="49" charset="0"/>
              </a:rPr>
              <a:t> Basé sur des schémas, il facilite les tests unitaires, la conception logicielle…</a:t>
            </a:r>
          </a:p>
          <a:p>
            <a:pPr lvl="1" eaLnBrk="1" hangingPunct="1"/>
            <a:r>
              <a:rPr lang="fr-FR" dirty="0">
                <a:cs typeface="Courier New" pitchFamily="49" charset="0"/>
              </a:rPr>
              <a:t> </a:t>
            </a:r>
            <a:r>
              <a:rPr lang="fr-FR" b="1" dirty="0">
                <a:cs typeface="Courier New" pitchFamily="49" charset="0"/>
              </a:rPr>
              <a:t>Facile</a:t>
            </a:r>
            <a:r>
              <a:rPr lang="fr-FR" dirty="0">
                <a:cs typeface="Courier New" pitchFamily="49" charset="0"/>
              </a:rPr>
              <a:t> d’assurer la </a:t>
            </a:r>
            <a:r>
              <a:rPr lang="fr-FR" b="1" dirty="0">
                <a:cs typeface="Courier New" pitchFamily="49" charset="0"/>
              </a:rPr>
              <a:t>compatibilité</a:t>
            </a:r>
            <a:r>
              <a:rPr lang="fr-FR" dirty="0">
                <a:cs typeface="Courier New" pitchFamily="49" charset="0"/>
              </a:rPr>
              <a:t> entre </a:t>
            </a:r>
            <a:r>
              <a:rPr lang="fr-FR" b="1" dirty="0">
                <a:cs typeface="Courier New" pitchFamily="49" charset="0"/>
              </a:rPr>
              <a:t>différentes</a:t>
            </a:r>
            <a:r>
              <a:rPr lang="fr-FR" dirty="0">
                <a:cs typeface="Courier New" pitchFamily="49" charset="0"/>
              </a:rPr>
              <a:t> </a:t>
            </a:r>
            <a:r>
              <a:rPr lang="fr-FR" b="1" dirty="0">
                <a:cs typeface="Courier New" pitchFamily="49" charset="0"/>
              </a:rPr>
              <a:t>versions</a:t>
            </a:r>
            <a:r>
              <a:rPr lang="fr-FR" dirty="0">
                <a:cs typeface="Courier New" pitchFamily="49" charset="0"/>
              </a:rPr>
              <a:t> (XML/DTD)</a:t>
            </a:r>
          </a:p>
          <a:p>
            <a:pPr lvl="1" eaLnBrk="1" hangingPunct="1"/>
            <a:r>
              <a:rPr lang="fr-FR" dirty="0">
                <a:cs typeface="Courier New" pitchFamily="49" charset="0"/>
              </a:rPr>
              <a:t> Un fragment d’un doc XML bien formé est aussi un doc XML bien formé</a:t>
            </a:r>
          </a:p>
          <a:p>
            <a:pPr lvl="1" eaLnBrk="1" hangingPunct="1"/>
            <a:r>
              <a:rPr lang="fr-FR" dirty="0">
                <a:cs typeface="Courier New" pitchFamily="49" charset="0"/>
              </a:rPr>
              <a:t> Technologie phare du W3C déjà </a:t>
            </a:r>
            <a:r>
              <a:rPr lang="fr-FR" b="1" dirty="0">
                <a:cs typeface="Courier New" pitchFamily="49" charset="0"/>
              </a:rPr>
              <a:t>très largement implantée en entreprise</a:t>
            </a:r>
          </a:p>
          <a:p>
            <a:pPr lvl="1" eaLnBrk="1" hangingPunct="1"/>
            <a:r>
              <a:rPr lang="fr-FR" dirty="0">
                <a:cs typeface="Courier New" pitchFamily="49" charset="0"/>
              </a:rPr>
              <a:t> Fortement </a:t>
            </a:r>
            <a:r>
              <a:rPr lang="fr-FR" b="1" dirty="0">
                <a:cs typeface="Courier New" pitchFamily="49" charset="0"/>
              </a:rPr>
              <a:t>automatisable</a:t>
            </a:r>
          </a:p>
        </p:txBody>
      </p:sp>
      <p:sp>
        <p:nvSpPr>
          <p:cNvPr id="5" name="Rectangle 13"/>
          <p:cNvSpPr>
            <a:spLocks noGrp="1" noChangeArrowheads="1"/>
          </p:cNvSpPr>
          <p:nvPr>
            <p:ph type="sldNum" sz="quarter" idx="12"/>
          </p:nvPr>
        </p:nvSpPr>
        <p:spPr>
          <a:ln/>
        </p:spPr>
        <p:txBody>
          <a:bodyPr>
            <a:normAutofit/>
          </a:bodyPr>
          <a:lstStyle/>
          <a:p>
            <a:pPr>
              <a:defRPr/>
            </a:pPr>
            <a:fld id="{6DE06EED-78B6-4722-9062-A4E6A04140C4}" type="slidenum">
              <a:rPr lang="fr-FR"/>
              <a:pPr>
                <a:defRPr/>
              </a:pPr>
              <a:t>37</a:t>
            </a:fld>
            <a:endParaRPr lang="fr-F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8066" name="AutoShape 2"/>
          <p:cNvSpPr>
            <a:spLocks noGrp="1" noChangeArrowheads="1"/>
          </p:cNvSpPr>
          <p:nvPr>
            <p:ph type="title"/>
          </p:nvPr>
        </p:nvSpPr>
        <p:spPr/>
        <p:txBody>
          <a:bodyPr/>
          <a:lstStyle/>
          <a:p>
            <a:pPr eaLnBrk="1" hangingPunct="1"/>
            <a:r>
              <a:rPr lang="fr-FR" dirty="0"/>
              <a:t>Pourquoi XML est-il incontournable ?</a:t>
            </a:r>
          </a:p>
        </p:txBody>
      </p:sp>
      <p:sp>
        <p:nvSpPr>
          <p:cNvPr id="1368067"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Inconvénients du XML</a:t>
            </a:r>
          </a:p>
          <a:p>
            <a:pPr lvl="1" eaLnBrk="1" hangingPunct="1"/>
            <a:r>
              <a:rPr lang="fr-FR" dirty="0">
                <a:ea typeface="MS Mincho" pitchFamily="49" charset="-128"/>
              </a:rPr>
              <a:t> </a:t>
            </a:r>
            <a:r>
              <a:rPr lang="fr-FR" dirty="0">
                <a:cs typeface="Courier New" pitchFamily="49" charset="0"/>
              </a:rPr>
              <a:t>La syntaxe XML est </a:t>
            </a:r>
            <a:r>
              <a:rPr lang="fr-FR" b="1" dirty="0">
                <a:cs typeface="Courier New" pitchFamily="49" charset="0"/>
              </a:rPr>
              <a:t>redondante</a:t>
            </a:r>
            <a:r>
              <a:rPr lang="fr-FR" dirty="0">
                <a:cs typeface="Courier New" pitchFamily="49" charset="0"/>
              </a:rPr>
              <a:t> (+ de flux, traitement / stockage </a:t>
            </a:r>
            <a:r>
              <a:rPr lang="fr-FR" dirty="0">
                <a:sym typeface="Wingdings" charset="2"/>
              </a:rPr>
              <a:t></a:t>
            </a:r>
            <a:r>
              <a:rPr lang="fr-FR" dirty="0">
                <a:cs typeface="Courier New" pitchFamily="49" charset="0"/>
              </a:rPr>
              <a:t> &gt; les coûts)</a:t>
            </a:r>
          </a:p>
          <a:p>
            <a:pPr lvl="1" eaLnBrk="1" hangingPunct="1"/>
            <a:r>
              <a:rPr lang="fr-FR" dirty="0">
                <a:cs typeface="Courier New" pitchFamily="49" charset="0"/>
              </a:rPr>
              <a:t> La syntaxe XML est </a:t>
            </a:r>
            <a:r>
              <a:rPr lang="fr-FR" b="1" dirty="0">
                <a:cs typeface="Courier New" pitchFamily="49" charset="0"/>
              </a:rPr>
              <a:t>verbeuse</a:t>
            </a:r>
          </a:p>
          <a:p>
            <a:pPr lvl="1" eaLnBrk="1" hangingPunct="1"/>
            <a:r>
              <a:rPr lang="fr-FR" dirty="0">
                <a:cs typeface="Courier New" pitchFamily="49" charset="0"/>
              </a:rPr>
              <a:t> Sa capacité de représentation est </a:t>
            </a:r>
            <a:r>
              <a:rPr lang="fr-FR" b="1" dirty="0">
                <a:cs typeface="Courier New" pitchFamily="49" charset="0"/>
              </a:rPr>
              <a:t>plus limitée que </a:t>
            </a:r>
            <a:r>
              <a:rPr lang="fr-FR" dirty="0">
                <a:cs typeface="Courier New" pitchFamily="49" charset="0"/>
              </a:rPr>
              <a:t>celle des </a:t>
            </a:r>
            <a:r>
              <a:rPr lang="fr-FR" b="1" dirty="0">
                <a:cs typeface="Courier New" pitchFamily="49" charset="0"/>
              </a:rPr>
              <a:t>graphes OO</a:t>
            </a:r>
          </a:p>
          <a:p>
            <a:pPr lvl="1" eaLnBrk="1" hangingPunct="1"/>
            <a:r>
              <a:rPr lang="fr-FR" dirty="0">
                <a:cs typeface="Courier New" pitchFamily="49" charset="0"/>
              </a:rPr>
              <a:t> La représentation d’une </a:t>
            </a:r>
            <a:r>
              <a:rPr lang="fr-FR" b="1" dirty="0">
                <a:cs typeface="Courier New" pitchFamily="49" charset="0"/>
              </a:rPr>
              <a:t>relation</a:t>
            </a:r>
            <a:r>
              <a:rPr lang="fr-FR" dirty="0">
                <a:cs typeface="Courier New" pitchFamily="49" charset="0"/>
              </a:rPr>
              <a:t> entre </a:t>
            </a:r>
            <a:r>
              <a:rPr lang="fr-FR" b="1" dirty="0">
                <a:cs typeface="Courier New" pitchFamily="49" charset="0"/>
              </a:rPr>
              <a:t>non-parents</a:t>
            </a:r>
            <a:r>
              <a:rPr lang="fr-FR" dirty="0">
                <a:cs typeface="Courier New" pitchFamily="49" charset="0"/>
              </a:rPr>
              <a:t> est </a:t>
            </a:r>
            <a:r>
              <a:rPr lang="fr-FR" b="1" dirty="0">
                <a:cs typeface="Courier New" pitchFamily="49" charset="0"/>
              </a:rPr>
              <a:t>difficile</a:t>
            </a:r>
            <a:r>
              <a:rPr lang="fr-FR" dirty="0">
                <a:cs typeface="Courier New" pitchFamily="49" charset="0"/>
              </a:rPr>
              <a:t> et lourde</a:t>
            </a:r>
          </a:p>
          <a:p>
            <a:pPr lvl="1" eaLnBrk="1" hangingPunct="1"/>
            <a:r>
              <a:rPr lang="fr-FR" dirty="0">
                <a:cs typeface="Courier New" pitchFamily="49" charset="0"/>
              </a:rPr>
              <a:t> Les </a:t>
            </a:r>
            <a:r>
              <a:rPr lang="fr-FR" b="1" dirty="0">
                <a:cs typeface="Courier New" pitchFamily="49" charset="0"/>
              </a:rPr>
              <a:t>namespaces</a:t>
            </a:r>
            <a:r>
              <a:rPr lang="fr-FR" dirty="0">
                <a:cs typeface="Courier New" pitchFamily="49" charset="0"/>
              </a:rPr>
              <a:t> sont </a:t>
            </a:r>
            <a:r>
              <a:rPr lang="fr-FR" b="1" dirty="0">
                <a:cs typeface="Courier New" pitchFamily="49" charset="0"/>
              </a:rPr>
              <a:t>difficiles</a:t>
            </a:r>
            <a:r>
              <a:rPr lang="fr-FR" dirty="0">
                <a:cs typeface="Courier New" pitchFamily="49" charset="0"/>
              </a:rPr>
              <a:t> à </a:t>
            </a:r>
            <a:r>
              <a:rPr lang="fr-FR" b="1" dirty="0">
                <a:cs typeface="Courier New" pitchFamily="49" charset="0"/>
              </a:rPr>
              <a:t>implémenter</a:t>
            </a:r>
            <a:r>
              <a:rPr lang="fr-FR" dirty="0">
                <a:cs typeface="Courier New" pitchFamily="49" charset="0"/>
              </a:rPr>
              <a:t> dans les parsers</a:t>
            </a:r>
          </a:p>
          <a:p>
            <a:pPr lvl="1" eaLnBrk="1" hangingPunct="1"/>
            <a:r>
              <a:rPr lang="fr-FR" dirty="0">
                <a:cs typeface="Courier New" pitchFamily="49" charset="0"/>
              </a:rPr>
              <a:t> La </a:t>
            </a:r>
            <a:r>
              <a:rPr lang="fr-FR" b="1" dirty="0">
                <a:cs typeface="Courier New" pitchFamily="49" charset="0"/>
              </a:rPr>
              <a:t>distinction</a:t>
            </a:r>
            <a:r>
              <a:rPr lang="fr-FR" dirty="0">
                <a:cs typeface="Courier New" pitchFamily="49" charset="0"/>
              </a:rPr>
              <a:t> entre </a:t>
            </a:r>
            <a:r>
              <a:rPr lang="fr-FR" b="1" dirty="0">
                <a:cs typeface="Courier New" pitchFamily="49" charset="0"/>
              </a:rPr>
              <a:t>attributs</a:t>
            </a:r>
            <a:r>
              <a:rPr lang="fr-FR" dirty="0">
                <a:cs typeface="Courier New" pitchFamily="49" charset="0"/>
              </a:rPr>
              <a:t> et </a:t>
            </a:r>
            <a:r>
              <a:rPr lang="fr-FR" b="1" dirty="0">
                <a:cs typeface="Courier New" pitchFamily="49" charset="0"/>
              </a:rPr>
              <a:t>contenu</a:t>
            </a:r>
            <a:r>
              <a:rPr lang="fr-FR" dirty="0">
                <a:cs typeface="Courier New" pitchFamily="49" charset="0"/>
              </a:rPr>
              <a:t> (et parfois élément) est </a:t>
            </a:r>
            <a:r>
              <a:rPr lang="fr-FR" b="1" dirty="0">
                <a:cs typeface="Courier New" pitchFamily="49" charset="0"/>
              </a:rPr>
              <a:t>problématique</a:t>
            </a:r>
          </a:p>
          <a:p>
            <a:pPr lvl="1" eaLnBrk="1" hangingPunct="1"/>
            <a:r>
              <a:rPr lang="fr-FR" dirty="0">
                <a:cs typeface="Courier New" pitchFamily="49" charset="0"/>
              </a:rPr>
              <a:t> XML est </a:t>
            </a:r>
            <a:r>
              <a:rPr lang="fr-FR" b="1" dirty="0">
                <a:cs typeface="Courier New" pitchFamily="49" charset="0"/>
              </a:rPr>
              <a:t>peu</a:t>
            </a:r>
            <a:r>
              <a:rPr lang="fr-FR" dirty="0">
                <a:cs typeface="Courier New" pitchFamily="49" charset="0"/>
              </a:rPr>
              <a:t> </a:t>
            </a:r>
            <a:r>
              <a:rPr lang="fr-FR" b="1" dirty="0">
                <a:cs typeface="Courier New" pitchFamily="49" charset="0"/>
              </a:rPr>
              <a:t>efficace</a:t>
            </a:r>
            <a:r>
              <a:rPr lang="fr-FR" dirty="0">
                <a:cs typeface="Courier New" pitchFamily="49" charset="0"/>
              </a:rPr>
              <a:t> pour transférer de </a:t>
            </a:r>
            <a:r>
              <a:rPr lang="fr-FR" b="1" dirty="0">
                <a:cs typeface="Courier New" pitchFamily="49" charset="0"/>
              </a:rPr>
              <a:t>grandes</a:t>
            </a:r>
            <a:r>
              <a:rPr lang="fr-FR" dirty="0">
                <a:cs typeface="Courier New" pitchFamily="49" charset="0"/>
              </a:rPr>
              <a:t> </a:t>
            </a:r>
            <a:r>
              <a:rPr lang="fr-FR" b="1" dirty="0">
                <a:cs typeface="Courier New" pitchFamily="49" charset="0"/>
              </a:rPr>
              <a:t>quantités</a:t>
            </a:r>
            <a:r>
              <a:rPr lang="fr-FR" dirty="0">
                <a:cs typeface="Courier New" pitchFamily="49" charset="0"/>
              </a:rPr>
              <a:t> de </a:t>
            </a:r>
            <a:r>
              <a:rPr lang="fr-FR" b="1" dirty="0">
                <a:cs typeface="Courier New" pitchFamily="49" charset="0"/>
              </a:rPr>
              <a:t>données</a:t>
            </a:r>
            <a:r>
              <a:rPr lang="fr-FR" dirty="0">
                <a:cs typeface="Courier New" pitchFamily="49" charset="0"/>
              </a:rPr>
              <a:t> de manière </a:t>
            </a:r>
            <a:r>
              <a:rPr lang="fr-FR" b="1" dirty="0">
                <a:cs typeface="Courier New" pitchFamily="49" charset="0"/>
              </a:rPr>
              <a:t>sécurisée</a:t>
            </a:r>
          </a:p>
          <a:p>
            <a:pPr eaLnBrk="1" hangingPunct="1"/>
            <a:endParaRPr lang="fr-FR" dirty="0">
              <a:ea typeface="MS Mincho" pitchFamily="49" charset="-128"/>
            </a:endParaRPr>
          </a:p>
          <a:p>
            <a:pPr eaLnBrk="1" hangingPunct="1"/>
            <a:r>
              <a:rPr lang="fr-FR" dirty="0">
                <a:ea typeface="MS Mincho" pitchFamily="49" charset="-128"/>
              </a:rPr>
              <a:t>Conclusion</a:t>
            </a:r>
          </a:p>
          <a:p>
            <a:pPr lvl="1" eaLnBrk="1" hangingPunct="1"/>
            <a:r>
              <a:rPr lang="fr-FR" dirty="0">
                <a:cs typeface="Courier New" pitchFamily="49" charset="0"/>
              </a:rPr>
              <a:t> Malgré ses défauts, le XML est très intéressant à utiliser </a:t>
            </a:r>
            <a:r>
              <a:rPr lang="fr-FR" b="1" dirty="0">
                <a:cs typeface="Courier New" pitchFamily="49" charset="0"/>
              </a:rPr>
              <a:t>sauf</a:t>
            </a:r>
            <a:r>
              <a:rPr lang="fr-FR" dirty="0">
                <a:cs typeface="Courier New" pitchFamily="49" charset="0"/>
              </a:rPr>
              <a:t> :</a:t>
            </a:r>
          </a:p>
          <a:p>
            <a:pPr lvl="2" eaLnBrk="1" hangingPunct="1"/>
            <a:r>
              <a:rPr lang="fr-FR" dirty="0">
                <a:cs typeface="Courier New" pitchFamily="49" charset="0"/>
              </a:rPr>
              <a:t> quand la </a:t>
            </a:r>
            <a:r>
              <a:rPr lang="fr-FR" b="1" dirty="0">
                <a:cs typeface="Courier New" pitchFamily="49" charset="0"/>
              </a:rPr>
              <a:t>rapidité</a:t>
            </a:r>
            <a:r>
              <a:rPr lang="fr-FR" dirty="0">
                <a:cs typeface="Courier New" pitchFamily="49" charset="0"/>
              </a:rPr>
              <a:t> des </a:t>
            </a:r>
            <a:r>
              <a:rPr lang="fr-FR" b="1" dirty="0">
                <a:cs typeface="Courier New" pitchFamily="49" charset="0"/>
              </a:rPr>
              <a:t>transfert</a:t>
            </a:r>
            <a:r>
              <a:rPr lang="fr-FR" dirty="0">
                <a:cs typeface="Courier New" pitchFamily="49" charset="0"/>
              </a:rPr>
              <a:t> de </a:t>
            </a:r>
            <a:r>
              <a:rPr lang="fr-FR" b="1" dirty="0">
                <a:cs typeface="Courier New" pitchFamily="49" charset="0"/>
              </a:rPr>
              <a:t>données</a:t>
            </a:r>
            <a:r>
              <a:rPr lang="fr-FR" dirty="0">
                <a:cs typeface="Courier New" pitchFamily="49" charset="0"/>
              </a:rPr>
              <a:t> est </a:t>
            </a:r>
            <a:r>
              <a:rPr lang="fr-FR" b="1" dirty="0">
                <a:cs typeface="Courier New" pitchFamily="49" charset="0"/>
              </a:rPr>
              <a:t>critique</a:t>
            </a:r>
            <a:r>
              <a:rPr lang="fr-FR" dirty="0">
                <a:cs typeface="Courier New" pitchFamily="49" charset="0"/>
              </a:rPr>
              <a:t> ou</a:t>
            </a:r>
          </a:p>
          <a:p>
            <a:pPr lvl="2" eaLnBrk="1" hangingPunct="1"/>
            <a:r>
              <a:rPr lang="fr-FR" dirty="0">
                <a:cs typeface="Courier New" pitchFamily="49" charset="0"/>
              </a:rPr>
              <a:t> quand la </a:t>
            </a:r>
            <a:r>
              <a:rPr lang="fr-FR" b="1" dirty="0">
                <a:cs typeface="Courier New" pitchFamily="49" charset="0"/>
              </a:rPr>
              <a:t>quantité</a:t>
            </a:r>
            <a:r>
              <a:rPr lang="fr-FR" dirty="0">
                <a:cs typeface="Courier New" pitchFamily="49" charset="0"/>
              </a:rPr>
              <a:t> des </a:t>
            </a:r>
            <a:r>
              <a:rPr lang="fr-FR" b="1" dirty="0">
                <a:cs typeface="Courier New" pitchFamily="49" charset="0"/>
              </a:rPr>
              <a:t>données</a:t>
            </a:r>
            <a:r>
              <a:rPr lang="fr-FR" dirty="0">
                <a:cs typeface="Courier New" pitchFamily="49" charset="0"/>
              </a:rPr>
              <a:t> à </a:t>
            </a:r>
            <a:r>
              <a:rPr lang="fr-FR" b="1" dirty="0">
                <a:cs typeface="Courier New" pitchFamily="49" charset="0"/>
              </a:rPr>
              <a:t>stocker</a:t>
            </a:r>
            <a:r>
              <a:rPr lang="fr-FR" dirty="0">
                <a:cs typeface="Courier New" pitchFamily="49" charset="0"/>
              </a:rPr>
              <a:t> est </a:t>
            </a:r>
            <a:r>
              <a:rPr lang="fr-FR" b="1" dirty="0">
                <a:cs typeface="Courier New" pitchFamily="49" charset="0"/>
              </a:rPr>
              <a:t>très</a:t>
            </a:r>
            <a:r>
              <a:rPr lang="fr-FR" dirty="0">
                <a:cs typeface="Courier New" pitchFamily="49" charset="0"/>
              </a:rPr>
              <a:t> </a:t>
            </a:r>
            <a:r>
              <a:rPr lang="fr-FR" b="1" dirty="0">
                <a:cs typeface="Courier New" pitchFamily="49" charset="0"/>
              </a:rPr>
              <a:t>importante</a:t>
            </a:r>
          </a:p>
        </p:txBody>
      </p:sp>
      <p:sp>
        <p:nvSpPr>
          <p:cNvPr id="5" name="Rectangle 13"/>
          <p:cNvSpPr>
            <a:spLocks noGrp="1" noChangeArrowheads="1"/>
          </p:cNvSpPr>
          <p:nvPr>
            <p:ph type="sldNum" sz="quarter" idx="12"/>
          </p:nvPr>
        </p:nvSpPr>
        <p:spPr>
          <a:ln/>
        </p:spPr>
        <p:txBody>
          <a:bodyPr>
            <a:normAutofit/>
          </a:bodyPr>
          <a:lstStyle/>
          <a:p>
            <a:pPr>
              <a:defRPr/>
            </a:pPr>
            <a:fld id="{DE7F84AB-E40D-45C4-8FDD-A036BABD523B}" type="slidenum">
              <a:rPr lang="fr-FR"/>
              <a:pPr>
                <a:defRPr/>
              </a:pPr>
              <a:t>38</a:t>
            </a:fld>
            <a:endParaRPr lang="fr-F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Langages de requêtes pour XML</a:t>
            </a:r>
          </a:p>
        </p:txBody>
      </p:sp>
      <p:sp>
        <p:nvSpPr>
          <p:cNvPr id="3" name="Espace réservé du contenu 2"/>
          <p:cNvSpPr>
            <a:spLocks noGrp="1"/>
          </p:cNvSpPr>
          <p:nvPr>
            <p:ph idx="1"/>
          </p:nvPr>
        </p:nvSpPr>
        <p:spPr/>
        <p:txBody>
          <a:bodyPr>
            <a:normAutofit lnSpcReduction="10000"/>
          </a:bodyPr>
          <a:lstStyle/>
          <a:p>
            <a:r>
              <a:rPr lang="fr-FR" dirty="0"/>
              <a:t>Langages de requêtes pour XML : </a:t>
            </a:r>
          </a:p>
          <a:p>
            <a:pPr lvl="1"/>
            <a:endParaRPr lang="fr-FR" dirty="0"/>
          </a:p>
          <a:p>
            <a:pPr lvl="1"/>
            <a:r>
              <a:rPr lang="fr-FR" dirty="0"/>
              <a:t>SQL/XPath</a:t>
            </a:r>
          </a:p>
          <a:p>
            <a:pPr lvl="3"/>
            <a:r>
              <a:rPr lang="fr-FR" dirty="0"/>
              <a:t>dans les SGBDR compatible</a:t>
            </a:r>
          </a:p>
          <a:p>
            <a:pPr lvl="1"/>
            <a:endParaRPr lang="fr-FR" dirty="0"/>
          </a:p>
          <a:p>
            <a:pPr lvl="1"/>
            <a:r>
              <a:rPr lang="fr-FR" dirty="0" err="1"/>
              <a:t>Xpath</a:t>
            </a:r>
            <a:endParaRPr lang="fr-FR" dirty="0"/>
          </a:p>
          <a:p>
            <a:pPr lvl="3"/>
            <a:r>
              <a:rPr lang="fr-FR" dirty="0">
                <a:cs typeface="Courier New" pitchFamily="49" charset="0"/>
              </a:rPr>
              <a:t>exploration et extraction des nœuds XML</a:t>
            </a:r>
            <a:endParaRPr lang="fr-FR" dirty="0"/>
          </a:p>
          <a:p>
            <a:pPr lvl="1"/>
            <a:r>
              <a:rPr lang="fr-FR" dirty="0" err="1"/>
              <a:t>Xquery</a:t>
            </a:r>
            <a:endParaRPr lang="fr-FR" dirty="0"/>
          </a:p>
          <a:p>
            <a:pPr lvl="3"/>
            <a:r>
              <a:rPr lang="fr-FR" dirty="0"/>
              <a:t>s'appuie sur </a:t>
            </a:r>
            <a:r>
              <a:rPr lang="fr-FR" dirty="0" err="1"/>
              <a:t>Xpath</a:t>
            </a:r>
            <a:endParaRPr lang="fr-FR" dirty="0"/>
          </a:p>
          <a:p>
            <a:pPr lvl="1"/>
            <a:r>
              <a:rPr lang="fr-FR" dirty="0" err="1"/>
              <a:t>Xupdate</a:t>
            </a:r>
            <a:endParaRPr lang="fr-FR" dirty="0"/>
          </a:p>
          <a:p>
            <a:pPr lvl="3"/>
            <a:r>
              <a:rPr lang="fr-FR" dirty="0"/>
              <a:t>langage de modification de fichiers </a:t>
            </a:r>
            <a:r>
              <a:rPr lang="fr-FR" dirty="0" err="1"/>
              <a:t>xsml</a:t>
            </a:r>
            <a:endParaRPr lang="fr-FR" dirty="0"/>
          </a:p>
          <a:p>
            <a:pPr lvl="3"/>
            <a:r>
              <a:rPr lang="fr-FR" dirty="0"/>
              <a:t>s'appuie sur </a:t>
            </a:r>
            <a:r>
              <a:rPr lang="fr-FR" dirty="0" err="1"/>
              <a:t>xpath</a:t>
            </a:r>
            <a:endParaRPr lang="fr-FR" dirty="0"/>
          </a:p>
        </p:txBody>
      </p:sp>
    </p:spTree>
    <p:extLst>
      <p:ext uri="{BB962C8B-B14F-4D97-AF65-F5344CB8AC3E}">
        <p14:creationId xmlns:p14="http://schemas.microsoft.com/office/powerpoint/2010/main" val="3162371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2 jours </a:t>
            </a:r>
          </a:p>
          <a:p>
            <a:pPr lvl="1"/>
            <a:endParaRPr lang="fr-FR" dirty="0"/>
          </a:p>
          <a:p>
            <a:r>
              <a:rPr lang="fr-FR" dirty="0"/>
              <a:t>Horaires </a:t>
            </a:r>
          </a:p>
          <a:p>
            <a:pPr lvl="1"/>
            <a:r>
              <a:rPr lang="fr-FR" dirty="0"/>
              <a:t>Début : 9h </a:t>
            </a:r>
          </a:p>
          <a:p>
            <a:pPr lvl="1"/>
            <a:r>
              <a:rPr lang="fr-FR" dirty="0"/>
              <a:t>Fin : 17h30 </a:t>
            </a:r>
            <a:r>
              <a:rPr lang="fr-FR" sz="1600" b="1" dirty="0">
                <a:solidFill>
                  <a:prstClr val="black"/>
                </a:solidFill>
              </a:rPr>
              <a:t>approx.</a:t>
            </a:r>
            <a:endParaRPr lang="fr-FR" dirty="0"/>
          </a:p>
          <a:p>
            <a:endParaRPr lang="fr-FR" dirty="0"/>
          </a:p>
          <a:p>
            <a:r>
              <a:rPr lang="fr-FR" dirty="0"/>
              <a:t>Pause </a:t>
            </a:r>
          </a:p>
          <a:p>
            <a:pPr lvl="1"/>
            <a:r>
              <a:rPr lang="fr-FR" dirty="0"/>
              <a:t>10h30 </a:t>
            </a:r>
            <a:r>
              <a:rPr lang="fr-FR" sz="1600" b="1" dirty="0"/>
              <a:t>approx. </a:t>
            </a:r>
            <a:r>
              <a:rPr lang="fr-FR" dirty="0"/>
              <a:t>Matin</a:t>
            </a:r>
          </a:p>
          <a:p>
            <a:pPr lvl="1"/>
            <a:r>
              <a:rPr lang="fr-FR" dirty="0"/>
              <a:t>12h30 </a:t>
            </a:r>
            <a:r>
              <a:rPr lang="fr-FR" sz="1600" b="1" dirty="0">
                <a:solidFill>
                  <a:prstClr val="black"/>
                </a:solidFill>
              </a:rPr>
              <a:t>approx. </a:t>
            </a:r>
            <a:r>
              <a:rPr lang="fr-FR" dirty="0"/>
              <a:t>Midi</a:t>
            </a:r>
          </a:p>
          <a:p>
            <a:pPr lvl="1"/>
            <a:r>
              <a:rPr lang="fr-FR" dirty="0"/>
              <a:t>15h30 </a:t>
            </a:r>
            <a:r>
              <a:rPr lang="fr-FR" sz="1600" b="1" dirty="0">
                <a:solidFill>
                  <a:prstClr val="black"/>
                </a:solidFill>
              </a:rPr>
              <a:t>approx. </a:t>
            </a:r>
            <a:r>
              <a:rPr lang="fr-FR" dirty="0"/>
              <a:t>Après-midi</a:t>
            </a:r>
          </a:p>
          <a:p>
            <a:endParaRPr lang="fr-FR" dirty="0"/>
          </a:p>
        </p:txBody>
      </p:sp>
      <p:pic>
        <p:nvPicPr>
          <p:cNvPr id="8"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Infoset XML</a:t>
            </a:r>
          </a:p>
        </p:txBody>
      </p:sp>
      <p:sp>
        <p:nvSpPr>
          <p:cNvPr id="6" name="Espace réservé du contenu 5"/>
          <p:cNvSpPr>
            <a:spLocks noGrp="1"/>
          </p:cNvSpPr>
          <p:nvPr>
            <p:ph idx="1"/>
          </p:nvPr>
        </p:nvSpPr>
        <p:spPr/>
        <p:txBody>
          <a:bodyPr>
            <a:normAutofit fontScale="92500" lnSpcReduction="10000"/>
          </a:bodyPr>
          <a:lstStyle/>
          <a:p>
            <a:r>
              <a:rPr lang="fr-FR" dirty="0"/>
              <a:t>Règles de sérialisation</a:t>
            </a:r>
          </a:p>
          <a:p>
            <a:endParaRPr lang="fr-FR" i="1" dirty="0"/>
          </a:p>
          <a:p>
            <a:r>
              <a:rPr lang="fr-FR" i="1" dirty="0"/>
              <a:t>abstract representation</a:t>
            </a:r>
          </a:p>
          <a:p>
            <a:endParaRPr lang="fr-FR" dirty="0"/>
          </a:p>
          <a:p>
            <a:r>
              <a:rPr lang="fr-FR" dirty="0"/>
              <a:t>representation </a:t>
            </a:r>
          </a:p>
          <a:p>
            <a:pPr lvl="1"/>
            <a:endParaRPr lang="fr-FR" dirty="0"/>
          </a:p>
          <a:p>
            <a:pPr lvl="1"/>
            <a:r>
              <a:rPr lang="fr-FR" dirty="0"/>
              <a:t>sérialisé</a:t>
            </a:r>
          </a:p>
          <a:p>
            <a:pPr lvl="2"/>
            <a:r>
              <a:rPr lang="fr-FR" dirty="0"/>
              <a:t>attributs</a:t>
            </a:r>
          </a:p>
          <a:p>
            <a:pPr lvl="2"/>
            <a:r>
              <a:rPr lang="fr-FR" dirty="0"/>
              <a:t>auto-fermée</a:t>
            </a:r>
          </a:p>
          <a:p>
            <a:pPr lvl="1"/>
            <a:r>
              <a:rPr lang="fr-FR" dirty="0"/>
              <a:t>arborescent </a:t>
            </a:r>
          </a:p>
          <a:p>
            <a:pPr lvl="2"/>
            <a:r>
              <a:rPr lang="fr-FR" dirty="0"/>
              <a:t>notion d'enfants</a:t>
            </a:r>
          </a:p>
          <a:p>
            <a:pPr lvl="1"/>
            <a:endParaRPr lang="fr-FR" dirty="0"/>
          </a:p>
          <a:p>
            <a:pPr lvl="1"/>
            <a:endParaRPr lang="fr-FR" dirty="0"/>
          </a:p>
        </p:txBody>
      </p:sp>
      <p:pic>
        <p:nvPicPr>
          <p:cNvPr id="3074" name="Picture 2" descr="C:\Users\Alex\Desktop\IC30283.gif"/>
          <p:cNvPicPr>
            <a:picLocks noChangeAspect="1" noChangeArrowheads="1"/>
          </p:cNvPicPr>
          <p:nvPr/>
        </p:nvPicPr>
        <p:blipFill>
          <a:blip r:embed="rId3"/>
          <a:srcRect/>
          <a:stretch>
            <a:fillRect/>
          </a:stretch>
        </p:blipFill>
        <p:spPr bwMode="auto">
          <a:xfrm>
            <a:off x="4681567" y="1609742"/>
            <a:ext cx="4248151" cy="424815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9938" name="AutoShape 2"/>
          <p:cNvSpPr>
            <a:spLocks noGrp="1" noChangeArrowheads="1"/>
          </p:cNvSpPr>
          <p:nvPr>
            <p:ph type="title"/>
          </p:nvPr>
        </p:nvSpPr>
        <p:spPr/>
        <p:txBody>
          <a:bodyPr/>
          <a:lstStyle/>
          <a:p>
            <a:pPr eaLnBrk="1" hangingPunct="1"/>
            <a:r>
              <a:rPr lang="fr-FR" dirty="0"/>
              <a:t>XML et schéma directeur du SI</a:t>
            </a:r>
          </a:p>
        </p:txBody>
      </p:sp>
      <p:sp>
        <p:nvSpPr>
          <p:cNvPr id="1319939" name="Rectangle 3"/>
          <p:cNvSpPr>
            <a:spLocks noGrp="1" noChangeArrowheads="1"/>
          </p:cNvSpPr>
          <p:nvPr>
            <p:ph idx="1"/>
          </p:nvPr>
        </p:nvSpPr>
        <p:spPr/>
        <p:txBody>
          <a:bodyPr>
            <a:normAutofit fontScale="85000" lnSpcReduction="10000"/>
          </a:bodyPr>
          <a:lstStyle/>
          <a:p>
            <a:r>
              <a:rPr lang="fr-FR" dirty="0"/>
              <a:t>Modélisation UML, SGBD et schémas XML</a:t>
            </a:r>
          </a:p>
          <a:p>
            <a:pPr lvl="1"/>
            <a:r>
              <a:rPr lang="fr-FR" dirty="0">
                <a:cs typeface="Courier New" pitchFamily="49" charset="0"/>
              </a:rPr>
              <a:t> Le </a:t>
            </a:r>
            <a:r>
              <a:rPr lang="fr-FR" b="1" dirty="0">
                <a:cs typeface="Courier New" pitchFamily="49" charset="0"/>
              </a:rPr>
              <a:t>XML</a:t>
            </a:r>
            <a:r>
              <a:rPr lang="fr-FR" dirty="0">
                <a:cs typeface="Courier New" pitchFamily="49" charset="0"/>
              </a:rPr>
              <a:t> permet de </a:t>
            </a:r>
            <a:r>
              <a:rPr lang="fr-FR" b="1" dirty="0">
                <a:cs typeface="Courier New" pitchFamily="49" charset="0"/>
              </a:rPr>
              <a:t>représenter</a:t>
            </a:r>
            <a:r>
              <a:rPr lang="fr-FR" dirty="0">
                <a:cs typeface="Courier New" pitchFamily="49" charset="0"/>
              </a:rPr>
              <a:t> et de </a:t>
            </a:r>
            <a:r>
              <a:rPr lang="fr-FR" b="1" dirty="0">
                <a:cs typeface="Courier New" pitchFamily="49" charset="0"/>
              </a:rPr>
              <a:t>codifier</a:t>
            </a:r>
            <a:r>
              <a:rPr lang="fr-FR" dirty="0">
                <a:cs typeface="Courier New" pitchFamily="49" charset="0"/>
              </a:rPr>
              <a:t> autant la plupart des </a:t>
            </a:r>
            <a:r>
              <a:rPr lang="fr-FR" b="1" dirty="0">
                <a:cs typeface="Courier New" pitchFamily="49" charset="0"/>
              </a:rPr>
              <a:t>modèles de BdD </a:t>
            </a:r>
            <a:r>
              <a:rPr lang="fr-FR" dirty="0">
                <a:cs typeface="Courier New" pitchFamily="49" charset="0"/>
              </a:rPr>
              <a:t>que les </a:t>
            </a:r>
            <a:r>
              <a:rPr lang="fr-FR" u="sng" dirty="0">
                <a:cs typeface="Courier New" pitchFamily="49" charset="0"/>
              </a:rPr>
              <a:t>représentations</a:t>
            </a:r>
            <a:r>
              <a:rPr lang="fr-FR" dirty="0">
                <a:cs typeface="Courier New" pitchFamily="49" charset="0"/>
              </a:rPr>
              <a:t> </a:t>
            </a:r>
            <a:r>
              <a:rPr lang="fr-FR" u="sng" dirty="0">
                <a:cs typeface="Courier New" pitchFamily="49" charset="0"/>
              </a:rPr>
              <a:t>orientées objet d'application</a:t>
            </a:r>
          </a:p>
          <a:p>
            <a:pPr lvl="1"/>
            <a:r>
              <a:rPr lang="fr-FR" dirty="0">
                <a:cs typeface="Courier New" pitchFamily="49" charset="0"/>
              </a:rPr>
              <a:t> Des outils permettent en particulier de passer d'un schéma UML ou d'un SGBD à la modélisation équivalente en XML</a:t>
            </a:r>
          </a:p>
          <a:p>
            <a:pPr lvl="1"/>
            <a:r>
              <a:rPr lang="fr-FR" dirty="0">
                <a:cs typeface="Courier New" pitchFamily="49" charset="0"/>
              </a:rPr>
              <a:t> Ceci </a:t>
            </a:r>
            <a:r>
              <a:rPr lang="fr-FR" b="1" dirty="0">
                <a:cs typeface="Courier New" pitchFamily="49" charset="0"/>
              </a:rPr>
              <a:t>facilite l'intégration du XML </a:t>
            </a:r>
            <a:r>
              <a:rPr lang="fr-FR" dirty="0">
                <a:cs typeface="Courier New" pitchFamily="49" charset="0"/>
              </a:rPr>
              <a:t>dans les applications ainsi que la création de </a:t>
            </a:r>
            <a:r>
              <a:rPr lang="fr-FR" b="1" dirty="0">
                <a:cs typeface="Courier New" pitchFamily="49" charset="0"/>
              </a:rPr>
              <a:t>passerelles automatisées entre SGBD </a:t>
            </a:r>
            <a:r>
              <a:rPr lang="fr-FR" dirty="0">
                <a:cs typeface="Courier New" pitchFamily="49" charset="0"/>
              </a:rPr>
              <a:t>propriétaires très différents</a:t>
            </a:r>
          </a:p>
          <a:p>
            <a:pPr lvl="1"/>
            <a:r>
              <a:rPr lang="fr-FR" dirty="0">
                <a:cs typeface="Courier New" pitchFamily="49" charset="0"/>
              </a:rPr>
              <a:t> Ainsi, on peut modéliser le schéma directeur et obtenir son équivalent XML ou mettre à jour le schéma directeur à partir des modifications de la structure XML</a:t>
            </a:r>
          </a:p>
          <a:p>
            <a:pPr lvl="1"/>
            <a:r>
              <a:rPr lang="fr-FR" dirty="0">
                <a:cs typeface="Courier New" pitchFamily="49" charset="0"/>
              </a:rPr>
              <a:t> Par exemple : "Altova Map Force" permet de réaliser simplement ce type d'opération</a:t>
            </a:r>
          </a:p>
        </p:txBody>
      </p:sp>
      <p:sp>
        <p:nvSpPr>
          <p:cNvPr id="6" name="Rectangle 13"/>
          <p:cNvSpPr>
            <a:spLocks noGrp="1" noChangeArrowheads="1"/>
          </p:cNvSpPr>
          <p:nvPr>
            <p:ph type="sldNum" sz="quarter" idx="12"/>
          </p:nvPr>
        </p:nvSpPr>
        <p:spPr>
          <a:ln/>
        </p:spPr>
        <p:txBody>
          <a:bodyPr>
            <a:normAutofit/>
          </a:bodyPr>
          <a:lstStyle/>
          <a:p>
            <a:pPr>
              <a:defRPr/>
            </a:pPr>
            <a:fld id="{D386F45E-911E-463F-9536-9EBFC1D136F0}" type="slidenum">
              <a:rPr lang="fr-FR"/>
              <a:pPr>
                <a:defRPr/>
              </a:pPr>
              <a:t>41</a:t>
            </a:fld>
            <a:endParaRPr lang="fr-F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62" name="AutoShape 2"/>
          <p:cNvSpPr>
            <a:spLocks noGrp="1" noChangeArrowheads="1"/>
          </p:cNvSpPr>
          <p:nvPr>
            <p:ph type="title"/>
          </p:nvPr>
        </p:nvSpPr>
        <p:spPr/>
        <p:txBody>
          <a:bodyPr/>
          <a:lstStyle/>
          <a:p>
            <a:pPr eaLnBrk="1" hangingPunct="1"/>
            <a:r>
              <a:rPr lang="fr-FR" dirty="0"/>
              <a:t>XML et schéma directeur du SI</a:t>
            </a:r>
          </a:p>
        </p:txBody>
      </p:sp>
      <p:sp>
        <p:nvSpPr>
          <p:cNvPr id="1628163" name="Rectangle 3"/>
          <p:cNvSpPr>
            <a:spLocks noGrp="1" noChangeArrowheads="1"/>
          </p:cNvSpPr>
          <p:nvPr>
            <p:ph idx="1"/>
          </p:nvPr>
        </p:nvSpPr>
        <p:spPr/>
        <p:txBody>
          <a:bodyPr>
            <a:normAutofit fontScale="92500" lnSpcReduction="20000"/>
          </a:bodyPr>
          <a:lstStyle/>
          <a:p>
            <a:r>
              <a:rPr lang="fr-FR" sz="2400" dirty="0"/>
              <a:t> Le schéma d'adaptation</a:t>
            </a:r>
          </a:p>
          <a:p>
            <a:pPr lvl="1"/>
            <a:r>
              <a:rPr lang="fr-FR" sz="2000" dirty="0"/>
              <a:t> Un modèle d'adaptation est un modèle pour un ensemble de données principales défini selon la syntaxe des schémas XML</a:t>
            </a:r>
          </a:p>
          <a:p>
            <a:pPr lvl="1"/>
            <a:endParaRPr lang="fr-FR" sz="2000" dirty="0"/>
          </a:p>
          <a:p>
            <a:pPr lvl="1"/>
            <a:r>
              <a:rPr lang="fr-FR" sz="2000" dirty="0"/>
              <a:t> Il fait </a:t>
            </a:r>
            <a:r>
              <a:rPr lang="fr-FR" sz="2000" b="1" dirty="0"/>
              <a:t>correspondre</a:t>
            </a:r>
            <a:r>
              <a:rPr lang="fr-FR" sz="2000" dirty="0"/>
              <a:t> les </a:t>
            </a:r>
            <a:r>
              <a:rPr lang="fr-FR" sz="2000" b="1" dirty="0"/>
              <a:t>éléments, attributs et types XML </a:t>
            </a:r>
            <a:r>
              <a:rPr lang="fr-FR" sz="2000" dirty="0"/>
              <a:t>aux </a:t>
            </a:r>
            <a:r>
              <a:rPr lang="fr-FR" sz="2000" b="1" u="sng" dirty="0"/>
              <a:t>spécifications</a:t>
            </a:r>
            <a:r>
              <a:rPr lang="fr-FR" sz="2000" dirty="0"/>
              <a:t> de la base de données utilisée</a:t>
            </a:r>
          </a:p>
          <a:p>
            <a:pPr lvl="1"/>
            <a:endParaRPr lang="fr-FR" sz="2000" dirty="0"/>
          </a:p>
          <a:p>
            <a:pPr lvl="1"/>
            <a:r>
              <a:rPr lang="fr-FR" sz="2000" dirty="0"/>
              <a:t> Il </a:t>
            </a:r>
            <a:r>
              <a:rPr lang="fr-FR" sz="2000" b="1" dirty="0"/>
              <a:t>intègre</a:t>
            </a:r>
            <a:r>
              <a:rPr lang="fr-FR" sz="2000" dirty="0"/>
              <a:t> donc des </a:t>
            </a:r>
            <a:r>
              <a:rPr lang="fr-FR" sz="2000" b="1" dirty="0"/>
              <a:t>types</a:t>
            </a:r>
            <a:r>
              <a:rPr lang="fr-FR" sz="2000" dirty="0"/>
              <a:t>, </a:t>
            </a:r>
            <a:r>
              <a:rPr lang="fr-FR" sz="2000" b="1" dirty="0"/>
              <a:t>restrictions</a:t>
            </a:r>
            <a:r>
              <a:rPr lang="fr-FR" sz="2000" dirty="0"/>
              <a:t>, </a:t>
            </a:r>
            <a:r>
              <a:rPr lang="fr-FR" sz="2000" b="1" dirty="0"/>
              <a:t>types utilisateurs simples et complexes</a:t>
            </a:r>
          </a:p>
          <a:p>
            <a:pPr marL="457200" lvl="1" indent="0">
              <a:buNone/>
            </a:pPr>
            <a:r>
              <a:rPr lang="fr-FR" sz="2000" dirty="0"/>
              <a:t> </a:t>
            </a:r>
          </a:p>
          <a:p>
            <a:pPr lvl="1"/>
            <a:r>
              <a:rPr lang="fr-FR" sz="2000" dirty="0"/>
              <a:t>Certains systèmes de développement permettent la mise en œuvre automatique de ce type de transformation (extraction d'un schéma adapté à partir du SGBD)</a:t>
            </a:r>
          </a:p>
          <a:p>
            <a:pPr lvl="1"/>
            <a:endParaRPr lang="fr-FR" sz="2000" dirty="0"/>
          </a:p>
          <a:p>
            <a:pPr lvl="1"/>
            <a:r>
              <a:rPr lang="fr-FR" sz="2000" dirty="0"/>
              <a:t> Ceci permet l'automatisation des contraintes de validation à différents niveaux</a:t>
            </a:r>
          </a:p>
          <a:p>
            <a:pPr lvl="2"/>
            <a:r>
              <a:rPr lang="fr-FR" sz="1600" dirty="0"/>
              <a:t> le client</a:t>
            </a:r>
          </a:p>
          <a:p>
            <a:pPr lvl="2"/>
            <a:r>
              <a:rPr lang="fr-FR" sz="1600" dirty="0"/>
              <a:t> le serveur applicatif</a:t>
            </a:r>
          </a:p>
          <a:p>
            <a:pPr lvl="2"/>
            <a:r>
              <a:rPr lang="fr-FR" sz="1600" dirty="0"/>
              <a:t> le serveur de BdD</a:t>
            </a:r>
          </a:p>
        </p:txBody>
      </p:sp>
      <p:sp>
        <p:nvSpPr>
          <p:cNvPr id="5" name="Rectangle 13"/>
          <p:cNvSpPr>
            <a:spLocks noGrp="1" noChangeArrowheads="1"/>
          </p:cNvSpPr>
          <p:nvPr>
            <p:ph type="sldNum" sz="quarter" idx="12"/>
          </p:nvPr>
        </p:nvSpPr>
        <p:spPr>
          <a:ln/>
        </p:spPr>
        <p:txBody>
          <a:bodyPr>
            <a:normAutofit/>
          </a:bodyPr>
          <a:lstStyle/>
          <a:p>
            <a:pPr>
              <a:defRPr/>
            </a:pPr>
            <a:fld id="{1936C66B-ED8E-4C99-931A-90AC05FE4055}" type="slidenum">
              <a:rPr lang="fr-FR"/>
              <a:pPr>
                <a:defRPr/>
              </a:pPr>
              <a:t>42</a:t>
            </a:fld>
            <a:endParaRPr lang="fr-F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10FFA79-4E1A-4953-B353-3174573435CB}"/>
              </a:ext>
            </a:extLst>
          </p:cNvPr>
          <p:cNvSpPr>
            <a:spLocks noGrp="1"/>
          </p:cNvSpPr>
          <p:nvPr>
            <p:ph type="title"/>
          </p:nvPr>
        </p:nvSpPr>
        <p:spPr/>
        <p:txBody>
          <a:bodyPr/>
          <a:lstStyle/>
          <a:p>
            <a:r>
              <a:rPr lang="fr-FR" dirty="0"/>
              <a:t>XML &amp; les suite bureautiques</a:t>
            </a:r>
          </a:p>
        </p:txBody>
      </p:sp>
      <p:sp>
        <p:nvSpPr>
          <p:cNvPr id="5" name="Espace réservé du texte 4">
            <a:extLst>
              <a:ext uri="{FF2B5EF4-FFF2-40B4-BE49-F238E27FC236}">
                <a16:creationId xmlns:a16="http://schemas.microsoft.com/office/drawing/2014/main" id="{7E2DC088-B8B0-4FE6-8C06-883DCFCB9A35}"/>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807924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F0E0B6-9722-4103-A3BD-86521E3980E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3DB46C96-35A8-4ADB-AFD3-98F059695931}"/>
              </a:ext>
            </a:extLst>
          </p:cNvPr>
          <p:cNvSpPr>
            <a:spLocks noGrp="1"/>
          </p:cNvSpPr>
          <p:nvPr>
            <p:ph idx="1"/>
          </p:nvPr>
        </p:nvSpPr>
        <p:spPr/>
        <p:txBody>
          <a:bodyPr>
            <a:normAutofit fontScale="77500" lnSpcReduction="20000"/>
          </a:bodyPr>
          <a:lstStyle/>
          <a:p>
            <a:r>
              <a:rPr lang="fr-FR" dirty="0"/>
              <a:t>Pourquoi l'utilisation de XML en bureautique ?</a:t>
            </a:r>
          </a:p>
          <a:p>
            <a:pPr lvl="1">
              <a:buNone/>
            </a:pPr>
            <a:r>
              <a:rPr lang="fr-FR" dirty="0">
                <a:cs typeface="Courier New" pitchFamily="49" charset="0"/>
              </a:rPr>
              <a:t> </a:t>
            </a:r>
          </a:p>
          <a:p>
            <a:pPr lvl="1"/>
            <a:r>
              <a:rPr lang="fr-FR" dirty="0">
                <a:cs typeface="Courier New" pitchFamily="49" charset="0"/>
              </a:rPr>
              <a:t>Reproches de faible portabilité et automatisation des formats propriétaires (en particulier compilés)</a:t>
            </a:r>
          </a:p>
          <a:p>
            <a:pPr lvl="1">
              <a:buNone/>
            </a:pPr>
            <a:r>
              <a:rPr lang="fr-FR" dirty="0">
                <a:cs typeface="Courier New" pitchFamily="49" charset="0"/>
              </a:rPr>
              <a:t> </a:t>
            </a:r>
          </a:p>
          <a:p>
            <a:pPr lvl="1"/>
            <a:r>
              <a:rPr lang="fr-FR" dirty="0">
                <a:cs typeface="Courier New" pitchFamily="49" charset="0"/>
              </a:rPr>
              <a:t>L'utilisation de XML facilite </a:t>
            </a:r>
            <a:r>
              <a:rPr lang="fr-FR" b="1" dirty="0">
                <a:cs typeface="Courier New" pitchFamily="49" charset="0"/>
              </a:rPr>
              <a:t>l'interopérabilité</a:t>
            </a:r>
            <a:r>
              <a:rPr lang="fr-FR" dirty="0">
                <a:cs typeface="Courier New" pitchFamily="49" charset="0"/>
              </a:rPr>
              <a:t> des programmes (standard ouvert, API existantes et facilité </a:t>
            </a:r>
            <a:r>
              <a:rPr lang="fr-FR" b="1" dirty="0">
                <a:cs typeface="Courier New" pitchFamily="49" charset="0"/>
              </a:rPr>
              <a:t>d'import-export</a:t>
            </a:r>
            <a:r>
              <a:rPr lang="fr-FR" dirty="0">
                <a:cs typeface="Courier New" pitchFamily="49" charset="0"/>
              </a:rPr>
              <a:t> entre </a:t>
            </a:r>
            <a:r>
              <a:rPr lang="fr-FR" b="1" dirty="0">
                <a:cs typeface="Courier New" pitchFamily="49" charset="0"/>
              </a:rPr>
              <a:t>formats</a:t>
            </a:r>
            <a:r>
              <a:rPr lang="fr-FR" dirty="0">
                <a:cs typeface="Courier New" pitchFamily="49" charset="0"/>
              </a:rPr>
              <a:t> </a:t>
            </a:r>
            <a:r>
              <a:rPr lang="fr-FR" b="1" dirty="0">
                <a:cs typeface="Courier New" pitchFamily="49" charset="0"/>
              </a:rPr>
              <a:t>différents</a:t>
            </a:r>
            <a:r>
              <a:rPr lang="fr-FR" dirty="0">
                <a:cs typeface="Courier New" pitchFamily="49" charset="0"/>
              </a:rPr>
              <a:t>)</a:t>
            </a:r>
          </a:p>
          <a:p>
            <a:pPr lvl="1"/>
            <a:endParaRPr lang="fr-FR" dirty="0">
              <a:cs typeface="Courier New" pitchFamily="49" charset="0"/>
            </a:endParaRPr>
          </a:p>
          <a:p>
            <a:pPr lvl="1"/>
            <a:r>
              <a:rPr lang="fr-FR" dirty="0">
                <a:cs typeface="Courier New" pitchFamily="49" charset="0"/>
              </a:rPr>
              <a:t> Les versions </a:t>
            </a:r>
            <a:r>
              <a:rPr lang="fr-FR" b="1" dirty="0">
                <a:cs typeface="Courier New" pitchFamily="49" charset="0"/>
              </a:rPr>
              <a:t>compressées</a:t>
            </a:r>
            <a:r>
              <a:rPr lang="fr-FR" dirty="0">
                <a:cs typeface="Courier New" pitchFamily="49" charset="0"/>
              </a:rPr>
              <a:t> de </a:t>
            </a:r>
            <a:r>
              <a:rPr lang="fr-FR" b="1" dirty="0">
                <a:cs typeface="Courier New" pitchFamily="49" charset="0"/>
              </a:rPr>
              <a:t>XML</a:t>
            </a:r>
            <a:r>
              <a:rPr lang="fr-FR" dirty="0">
                <a:cs typeface="Courier New" pitchFamily="49" charset="0"/>
              </a:rPr>
              <a:t> sont souvent </a:t>
            </a:r>
            <a:r>
              <a:rPr lang="fr-FR" b="1" dirty="0">
                <a:cs typeface="Courier New" pitchFamily="49" charset="0"/>
              </a:rPr>
              <a:t>moins</a:t>
            </a:r>
            <a:r>
              <a:rPr lang="fr-FR" dirty="0">
                <a:cs typeface="Courier New" pitchFamily="49" charset="0"/>
              </a:rPr>
              <a:t> </a:t>
            </a:r>
            <a:r>
              <a:rPr lang="fr-FR" b="1" dirty="0">
                <a:cs typeface="Courier New" pitchFamily="49" charset="0"/>
              </a:rPr>
              <a:t>lourdes</a:t>
            </a:r>
            <a:r>
              <a:rPr lang="fr-FR" dirty="0">
                <a:cs typeface="Courier New" pitchFamily="49" charset="0"/>
              </a:rPr>
              <a:t> que leurs concurrents (plus facile à stocker, échanger…)</a:t>
            </a:r>
          </a:p>
          <a:p>
            <a:pPr lvl="1"/>
            <a:endParaRPr lang="fr-FR" dirty="0">
              <a:cs typeface="Courier New" pitchFamily="49" charset="0"/>
            </a:endParaRPr>
          </a:p>
          <a:p>
            <a:pPr lvl="1"/>
            <a:r>
              <a:rPr lang="fr-FR" dirty="0">
                <a:cs typeface="Courier New" pitchFamily="49" charset="0"/>
              </a:rPr>
              <a:t> L'exploitation directe des ressources bureautiques en XML permet </a:t>
            </a:r>
            <a:r>
              <a:rPr lang="fr-FR" b="1" dirty="0">
                <a:cs typeface="Courier New" pitchFamily="49" charset="0"/>
              </a:rPr>
              <a:t>d'éviter</a:t>
            </a:r>
            <a:r>
              <a:rPr lang="fr-FR" dirty="0">
                <a:cs typeface="Courier New" pitchFamily="49" charset="0"/>
              </a:rPr>
              <a:t> la </a:t>
            </a:r>
            <a:r>
              <a:rPr lang="fr-FR" b="1" dirty="0">
                <a:cs typeface="Courier New" pitchFamily="49" charset="0"/>
              </a:rPr>
              <a:t>duplication</a:t>
            </a:r>
            <a:r>
              <a:rPr lang="fr-FR" dirty="0">
                <a:cs typeface="Courier New" pitchFamily="49" charset="0"/>
              </a:rPr>
              <a:t> des </a:t>
            </a:r>
            <a:r>
              <a:rPr lang="fr-FR" b="1" dirty="0">
                <a:cs typeface="Courier New" pitchFamily="49" charset="0"/>
              </a:rPr>
              <a:t>ressources</a:t>
            </a:r>
            <a:r>
              <a:rPr lang="fr-FR" dirty="0">
                <a:cs typeface="Courier New" pitchFamily="49" charset="0"/>
              </a:rPr>
              <a:t> (et donc les risques d'erreurs de reproduction)</a:t>
            </a:r>
          </a:p>
          <a:p>
            <a:endParaRPr lang="fr-FR" dirty="0"/>
          </a:p>
        </p:txBody>
      </p:sp>
    </p:spTree>
    <p:extLst>
      <p:ext uri="{BB962C8B-B14F-4D97-AF65-F5344CB8AC3E}">
        <p14:creationId xmlns:p14="http://schemas.microsoft.com/office/powerpoint/2010/main" val="2016495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6082" name="AutoShape 2"/>
          <p:cNvSpPr>
            <a:spLocks noGrp="1" noChangeArrowheads="1"/>
          </p:cNvSpPr>
          <p:nvPr>
            <p:ph type="title"/>
          </p:nvPr>
        </p:nvSpPr>
        <p:spPr/>
        <p:txBody>
          <a:bodyPr/>
          <a:lstStyle/>
          <a:p>
            <a:pPr eaLnBrk="1" hangingPunct="1"/>
            <a:r>
              <a:rPr lang="fr-FR" dirty="0"/>
              <a:t>XML et l'offre bureautique</a:t>
            </a:r>
          </a:p>
        </p:txBody>
      </p:sp>
      <p:sp>
        <p:nvSpPr>
          <p:cNvPr id="1326083" name="Rectangle 3"/>
          <p:cNvSpPr>
            <a:spLocks noGrp="1" noChangeArrowheads="1"/>
          </p:cNvSpPr>
          <p:nvPr>
            <p:ph idx="1"/>
          </p:nvPr>
        </p:nvSpPr>
        <p:spPr/>
        <p:txBody>
          <a:bodyPr>
            <a:normAutofit fontScale="92500" lnSpcReduction="10000"/>
          </a:bodyPr>
          <a:lstStyle/>
          <a:p>
            <a:r>
              <a:rPr lang="fr-FR" dirty="0"/>
              <a:t>XML et suites logicielles</a:t>
            </a:r>
          </a:p>
          <a:p>
            <a:pPr marL="457200" lvl="1" indent="0">
              <a:buNone/>
            </a:pPr>
            <a:r>
              <a:rPr lang="fr-FR" dirty="0">
                <a:cs typeface="Courier New" pitchFamily="49" charset="0"/>
              </a:rPr>
              <a:t> </a:t>
            </a:r>
          </a:p>
          <a:p>
            <a:pPr lvl="2"/>
            <a:r>
              <a:rPr lang="fr-FR" b="1" u="sng" dirty="0">
                <a:cs typeface="Courier New" pitchFamily="49" charset="0"/>
              </a:rPr>
              <a:t>Open Office </a:t>
            </a:r>
            <a:r>
              <a:rPr lang="fr-FR" dirty="0">
                <a:cs typeface="Courier New" pitchFamily="49" charset="0"/>
              </a:rPr>
              <a:t>utilise la norme XML "</a:t>
            </a:r>
            <a:r>
              <a:rPr lang="fr-FR" b="1" u="sng" dirty="0">
                <a:cs typeface="Courier New" pitchFamily="49" charset="0"/>
              </a:rPr>
              <a:t>OpenDocument</a:t>
            </a:r>
            <a:r>
              <a:rPr lang="fr-FR" dirty="0">
                <a:cs typeface="Courier New" pitchFamily="49" charset="0"/>
              </a:rPr>
              <a:t>" pour décrire ses fichiers</a:t>
            </a:r>
          </a:p>
          <a:p>
            <a:pPr lvl="3"/>
            <a:r>
              <a:rPr lang="fr-FR" dirty="0">
                <a:cs typeface="Courier New" pitchFamily="49" charset="0"/>
              </a:rPr>
              <a:t>.</a:t>
            </a:r>
            <a:r>
              <a:rPr lang="fr-FR" dirty="0" err="1">
                <a:cs typeface="Courier New" pitchFamily="49" charset="0"/>
              </a:rPr>
              <a:t>odt</a:t>
            </a:r>
            <a:r>
              <a:rPr lang="fr-FR" dirty="0">
                <a:cs typeface="Courier New" pitchFamily="49" charset="0"/>
              </a:rPr>
              <a:t> = fichiers XML zippés</a:t>
            </a:r>
          </a:p>
          <a:p>
            <a:pPr lvl="4"/>
            <a:r>
              <a:rPr lang="fr-FR" dirty="0">
                <a:cs typeface="Courier New" pitchFamily="49" charset="0"/>
              </a:rPr>
              <a:t>Libre et documenté</a:t>
            </a:r>
          </a:p>
          <a:p>
            <a:pPr lvl="4"/>
            <a:r>
              <a:rPr lang="fr-FR" dirty="0">
                <a:cs typeface="Courier New" pitchFamily="49" charset="0"/>
              </a:rPr>
              <a:t>Respectant les standards</a:t>
            </a:r>
          </a:p>
          <a:p>
            <a:pPr lvl="1"/>
            <a:endParaRPr lang="fr-FR" dirty="0">
              <a:cs typeface="Courier New" pitchFamily="49" charset="0"/>
            </a:endParaRPr>
          </a:p>
          <a:p>
            <a:pPr lvl="1"/>
            <a:endParaRPr lang="fr-FR" dirty="0">
              <a:cs typeface="Courier New" pitchFamily="49" charset="0"/>
            </a:endParaRPr>
          </a:p>
          <a:p>
            <a:pPr lvl="2"/>
            <a:r>
              <a:rPr lang="fr-FR" b="1" u="sng" dirty="0">
                <a:cs typeface="Courier New" pitchFamily="49" charset="0"/>
              </a:rPr>
              <a:t>Microsoft</a:t>
            </a:r>
            <a:r>
              <a:rPr lang="fr-FR" dirty="0">
                <a:cs typeface="Courier New" pitchFamily="49" charset="0"/>
              </a:rPr>
              <a:t> </a:t>
            </a:r>
            <a:r>
              <a:rPr lang="fr-FR" b="1" dirty="0">
                <a:cs typeface="Courier New" pitchFamily="49" charset="0"/>
              </a:rPr>
              <a:t>Office</a:t>
            </a:r>
            <a:r>
              <a:rPr lang="fr-FR" dirty="0">
                <a:cs typeface="Courier New" pitchFamily="49" charset="0"/>
              </a:rPr>
              <a:t> utilise la norme " </a:t>
            </a:r>
            <a:r>
              <a:rPr lang="fr-FR" b="1" u="sng" dirty="0" err="1">
                <a:cs typeface="Courier New" pitchFamily="49" charset="0"/>
              </a:rPr>
              <a:t>OpenXML</a:t>
            </a:r>
            <a:r>
              <a:rPr lang="fr-FR" dirty="0">
                <a:cs typeface="Courier New" pitchFamily="49" charset="0"/>
              </a:rPr>
              <a:t>« </a:t>
            </a:r>
          </a:p>
          <a:p>
            <a:pPr lvl="3"/>
            <a:r>
              <a:rPr lang="fr-FR" dirty="0">
                <a:cs typeface="Courier New" pitchFamily="49" charset="0"/>
              </a:rPr>
              <a:t>.docx = fichiers XML zippés</a:t>
            </a:r>
          </a:p>
          <a:p>
            <a:pPr lvl="4"/>
            <a:r>
              <a:rPr lang="fr-FR" dirty="0" err="1">
                <a:cs typeface="Courier New" pitchFamily="49" charset="0"/>
              </a:rPr>
              <a:t>Proprietaire</a:t>
            </a:r>
            <a:r>
              <a:rPr lang="fr-FR" dirty="0">
                <a:cs typeface="Courier New" pitchFamily="49" charset="0"/>
              </a:rPr>
              <a:t> &amp; documenté</a:t>
            </a:r>
          </a:p>
          <a:p>
            <a:pPr lvl="4"/>
            <a:r>
              <a:rPr lang="fr-FR" dirty="0">
                <a:cs typeface="Courier New" pitchFamily="49" charset="0"/>
              </a:rPr>
              <a:t>Forte intégration en .Net c#,…</a:t>
            </a:r>
          </a:p>
          <a:p>
            <a:pPr lvl="4"/>
            <a:r>
              <a:rPr lang="fr-FR" b="1" dirty="0" err="1">
                <a:cs typeface="Courier New" pitchFamily="49" charset="0"/>
              </a:rPr>
              <a:t>Repspactant</a:t>
            </a:r>
            <a:r>
              <a:rPr lang="fr-FR" b="1" dirty="0">
                <a:cs typeface="Courier New" pitchFamily="49" charset="0"/>
              </a:rPr>
              <a:t> pas les standards</a:t>
            </a:r>
          </a:p>
          <a:p>
            <a:endParaRPr lang="fr-FR" dirty="0"/>
          </a:p>
        </p:txBody>
      </p:sp>
      <p:sp>
        <p:nvSpPr>
          <p:cNvPr id="5" name="Rectangle 13"/>
          <p:cNvSpPr>
            <a:spLocks noGrp="1" noChangeArrowheads="1"/>
          </p:cNvSpPr>
          <p:nvPr>
            <p:ph type="sldNum" sz="quarter" idx="12"/>
          </p:nvPr>
        </p:nvSpPr>
        <p:spPr>
          <a:ln/>
        </p:spPr>
        <p:txBody>
          <a:bodyPr>
            <a:normAutofit/>
          </a:bodyPr>
          <a:lstStyle/>
          <a:p>
            <a:pPr>
              <a:defRPr/>
            </a:pPr>
            <a:fld id="{723BC153-A76E-45B4-A24A-99D73EE343D5}" type="slidenum">
              <a:rPr lang="fr-FR"/>
              <a:pPr>
                <a:defRPr/>
              </a:pPr>
              <a:t>45</a:t>
            </a:fld>
            <a:endParaRPr lang="fr-F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2018" name="AutoShape 1026"/>
          <p:cNvSpPr>
            <a:spLocks noGrp="1" noChangeArrowheads="1"/>
          </p:cNvSpPr>
          <p:nvPr>
            <p:ph type="title"/>
          </p:nvPr>
        </p:nvSpPr>
        <p:spPr/>
        <p:txBody>
          <a:bodyPr/>
          <a:lstStyle/>
          <a:p>
            <a:pPr eaLnBrk="1" hangingPunct="1"/>
            <a:r>
              <a:rPr lang="fr-FR" dirty="0"/>
              <a:t>XML et l'offre bureautique</a:t>
            </a:r>
          </a:p>
        </p:txBody>
      </p:sp>
      <p:sp>
        <p:nvSpPr>
          <p:cNvPr id="2262019" name="Rectangle 1027"/>
          <p:cNvSpPr>
            <a:spLocks noGrp="1" noChangeArrowheads="1"/>
          </p:cNvSpPr>
          <p:nvPr>
            <p:ph idx="1"/>
          </p:nvPr>
        </p:nvSpPr>
        <p:spPr/>
        <p:txBody>
          <a:bodyPr>
            <a:normAutofit fontScale="85000" lnSpcReduction="20000"/>
          </a:bodyPr>
          <a:lstStyle/>
          <a:p>
            <a:r>
              <a:rPr lang="fr-FR" dirty="0">
                <a:ea typeface="MS Mincho" pitchFamily="49" charset="-128"/>
              </a:rPr>
              <a:t>L'offre Office de Microsoft : </a:t>
            </a:r>
            <a:r>
              <a:rPr lang="fr-FR" b="1" u="sng" dirty="0">
                <a:ea typeface="MS Mincho" pitchFamily="49" charset="-128"/>
              </a:rPr>
              <a:t>Office Open XML</a:t>
            </a:r>
            <a:r>
              <a:rPr lang="fr-FR" dirty="0">
                <a:ea typeface="MS Mincho" pitchFamily="49" charset="-128"/>
              </a:rPr>
              <a:t> (Open XML ou OOXML)</a:t>
            </a:r>
            <a:endParaRPr lang="fr-FR" dirty="0"/>
          </a:p>
          <a:p>
            <a:pPr lvl="1"/>
            <a:r>
              <a:rPr lang="fr-FR" dirty="0">
                <a:cs typeface="Courier New" pitchFamily="49" charset="0"/>
              </a:rPr>
              <a:t> Créé par </a:t>
            </a:r>
            <a:r>
              <a:rPr lang="fr-FR" b="1" dirty="0">
                <a:cs typeface="Courier New" pitchFamily="49" charset="0"/>
              </a:rPr>
              <a:t>Microsoft</a:t>
            </a:r>
          </a:p>
          <a:p>
            <a:pPr lvl="1"/>
            <a:r>
              <a:rPr lang="fr-FR" dirty="0">
                <a:cs typeface="Courier New" pitchFamily="49" charset="0"/>
              </a:rPr>
              <a:t> Standard validé par l'ECMA (2006)</a:t>
            </a:r>
          </a:p>
          <a:p>
            <a:pPr lvl="1"/>
            <a:r>
              <a:rPr lang="fr-FR" dirty="0">
                <a:cs typeface="Courier New" pitchFamily="49" charset="0"/>
              </a:rPr>
              <a:t> Adopté comme norme ISO (2008)</a:t>
            </a:r>
          </a:p>
          <a:p>
            <a:pPr lvl="1"/>
            <a:r>
              <a:rPr lang="fr-FR" dirty="0">
                <a:cs typeface="Courier New" pitchFamily="49" charset="0"/>
              </a:rPr>
              <a:t> </a:t>
            </a:r>
            <a:r>
              <a:rPr lang="fr-FR" b="1" dirty="0">
                <a:cs typeface="Courier New" pitchFamily="49" charset="0"/>
              </a:rPr>
              <a:t>Concurrent</a:t>
            </a:r>
            <a:r>
              <a:rPr lang="fr-FR" dirty="0">
                <a:cs typeface="Courier New" pitchFamily="49" charset="0"/>
              </a:rPr>
              <a:t> de la norme </a:t>
            </a:r>
            <a:r>
              <a:rPr lang="fr-FR" b="1" dirty="0">
                <a:cs typeface="Courier New" pitchFamily="49" charset="0"/>
              </a:rPr>
              <a:t>OpenDocument</a:t>
            </a:r>
          </a:p>
          <a:p>
            <a:pPr lvl="1"/>
            <a:r>
              <a:rPr lang="fr-FR" dirty="0">
                <a:cs typeface="Courier New" pitchFamily="49" charset="0"/>
              </a:rPr>
              <a:t> Développé à la base pour remplacer les formats binaires de la suite MS Office</a:t>
            </a:r>
          </a:p>
          <a:p>
            <a:pPr lvl="1"/>
            <a:r>
              <a:rPr lang="fr-FR" dirty="0">
                <a:cs typeface="Courier New" pitchFamily="49" charset="0"/>
              </a:rPr>
              <a:t> </a:t>
            </a:r>
            <a:r>
              <a:rPr lang="fr-FR" b="1" dirty="0">
                <a:cs typeface="Courier New" pitchFamily="49" charset="0"/>
              </a:rPr>
              <a:t>Open XML </a:t>
            </a:r>
            <a:r>
              <a:rPr lang="fr-FR" dirty="0">
                <a:cs typeface="Courier New" pitchFamily="49" charset="0"/>
              </a:rPr>
              <a:t>est l'appellation commune pour </a:t>
            </a:r>
            <a:r>
              <a:rPr lang="fr-FR" b="1" dirty="0">
                <a:cs typeface="Courier New" pitchFamily="49" charset="0"/>
              </a:rPr>
              <a:t>OOXML</a:t>
            </a:r>
          </a:p>
          <a:p>
            <a:endParaRPr lang="fr-FR" dirty="0"/>
          </a:p>
          <a:p>
            <a:r>
              <a:rPr lang="fr-FR" dirty="0"/>
              <a:t>Quelques caractéristiques d'OOXML</a:t>
            </a:r>
          </a:p>
          <a:p>
            <a:pPr lvl="1"/>
            <a:r>
              <a:rPr lang="fr-FR" dirty="0"/>
              <a:t> Possibilité d'extension avec des schémas XML</a:t>
            </a:r>
          </a:p>
          <a:p>
            <a:pPr lvl="1"/>
            <a:r>
              <a:rPr lang="fr-FR" dirty="0"/>
              <a:t> Utilisation forte </a:t>
            </a:r>
            <a:r>
              <a:rPr lang="fr-FR" b="1" dirty="0"/>
              <a:t>d'éléments</a:t>
            </a:r>
            <a:r>
              <a:rPr lang="fr-FR" dirty="0"/>
              <a:t> y compris pour les métadonnées</a:t>
            </a:r>
          </a:p>
          <a:p>
            <a:pPr lvl="1"/>
            <a:r>
              <a:rPr lang="fr-FR" dirty="0"/>
              <a:t> </a:t>
            </a:r>
            <a:r>
              <a:rPr lang="fr-FR" b="1" dirty="0"/>
              <a:t>Pas d'éléments mixtes</a:t>
            </a:r>
          </a:p>
        </p:txBody>
      </p:sp>
      <p:sp>
        <p:nvSpPr>
          <p:cNvPr id="5" name="Rectangle 13"/>
          <p:cNvSpPr>
            <a:spLocks noGrp="1" noChangeArrowheads="1"/>
          </p:cNvSpPr>
          <p:nvPr>
            <p:ph type="sldNum" sz="quarter" idx="12"/>
          </p:nvPr>
        </p:nvSpPr>
        <p:spPr>
          <a:ln/>
        </p:spPr>
        <p:txBody>
          <a:bodyPr>
            <a:normAutofit/>
          </a:bodyPr>
          <a:lstStyle/>
          <a:p>
            <a:pPr>
              <a:defRPr/>
            </a:pPr>
            <a:fld id="{B03E24FB-3E49-4F6C-936B-8C748735A3DE}" type="slidenum">
              <a:rPr lang="fr-FR"/>
              <a:pPr>
                <a:defRPr/>
              </a:pPr>
              <a:t>46</a:t>
            </a:fld>
            <a:endParaRPr lang="fr-F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8402" name="AutoShape 2"/>
          <p:cNvSpPr>
            <a:spLocks noGrp="1" noChangeArrowheads="1"/>
          </p:cNvSpPr>
          <p:nvPr>
            <p:ph type="title"/>
          </p:nvPr>
        </p:nvSpPr>
        <p:spPr/>
        <p:txBody>
          <a:bodyPr/>
          <a:lstStyle/>
          <a:p>
            <a:r>
              <a:rPr lang="fr-FR" dirty="0"/>
              <a:t>XML et l'offre bureautique</a:t>
            </a:r>
          </a:p>
        </p:txBody>
      </p:sp>
      <p:sp>
        <p:nvSpPr>
          <p:cNvPr id="2278403" name="Rectangle 3"/>
          <p:cNvSpPr>
            <a:spLocks noGrp="1" noChangeArrowheads="1"/>
          </p:cNvSpPr>
          <p:nvPr>
            <p:ph idx="1"/>
          </p:nvPr>
        </p:nvSpPr>
        <p:spPr/>
        <p:txBody>
          <a:bodyPr>
            <a:normAutofit fontScale="77500" lnSpcReduction="20000"/>
          </a:bodyPr>
          <a:lstStyle/>
          <a:p>
            <a:r>
              <a:rPr lang="fr-FR" dirty="0"/>
              <a:t>XML et bureautique chez Microsoft</a:t>
            </a:r>
          </a:p>
          <a:p>
            <a:endParaRPr lang="fr-FR" dirty="0"/>
          </a:p>
          <a:p>
            <a:r>
              <a:rPr lang="fr-FR" dirty="0"/>
              <a:t>Office 2003 : </a:t>
            </a:r>
          </a:p>
          <a:p>
            <a:pPr lvl="1"/>
            <a:r>
              <a:rPr lang="fr-FR" dirty="0"/>
              <a:t> </a:t>
            </a:r>
            <a:r>
              <a:rPr lang="fr-FR" b="1" dirty="0"/>
              <a:t>WordProcessingML</a:t>
            </a:r>
            <a:r>
              <a:rPr lang="fr-FR" dirty="0"/>
              <a:t> or </a:t>
            </a:r>
            <a:r>
              <a:rPr lang="fr-FR" b="1" dirty="0"/>
              <a:t>WordML</a:t>
            </a:r>
            <a:r>
              <a:rPr lang="fr-FR" dirty="0"/>
              <a:t> (Word) </a:t>
            </a:r>
          </a:p>
          <a:p>
            <a:pPr lvl="1"/>
            <a:r>
              <a:rPr lang="fr-FR" dirty="0"/>
              <a:t> </a:t>
            </a:r>
            <a:r>
              <a:rPr lang="fr-FR" b="1" dirty="0"/>
              <a:t>SpreadsheetML</a:t>
            </a:r>
            <a:r>
              <a:rPr lang="fr-FR" dirty="0"/>
              <a:t> (Excel)</a:t>
            </a:r>
          </a:p>
          <a:p>
            <a:pPr lvl="1"/>
            <a:r>
              <a:rPr lang="fr-FR" dirty="0"/>
              <a:t> Documents XML plain text monolithique (volumineux)</a:t>
            </a:r>
          </a:p>
          <a:p>
            <a:endParaRPr lang="fr-FR" dirty="0"/>
          </a:p>
          <a:p>
            <a:r>
              <a:rPr lang="fr-FR" dirty="0"/>
              <a:t>Office 2007 </a:t>
            </a:r>
          </a:p>
          <a:p>
            <a:pPr lvl="1"/>
            <a:r>
              <a:rPr lang="fr-FR" dirty="0"/>
              <a:t> Office Open XML version ECMA (ECMA-376 )</a:t>
            </a:r>
          </a:p>
          <a:p>
            <a:pPr lvl="1"/>
            <a:r>
              <a:rPr lang="fr-FR" dirty="0"/>
              <a:t> </a:t>
            </a:r>
            <a:r>
              <a:rPr lang="fr-FR" b="1" dirty="0"/>
              <a:t>SP2 proposera ODF </a:t>
            </a:r>
            <a:r>
              <a:rPr lang="fr-FR" dirty="0"/>
              <a:t>(lecture, écriture et choix de format par défaut)</a:t>
            </a:r>
          </a:p>
          <a:p>
            <a:endParaRPr lang="fr-FR" dirty="0"/>
          </a:p>
          <a:p>
            <a:r>
              <a:rPr lang="fr-FR" dirty="0"/>
              <a:t>Office 14</a:t>
            </a:r>
          </a:p>
          <a:p>
            <a:pPr lvl="1"/>
            <a:r>
              <a:rPr lang="fr-FR" dirty="0"/>
              <a:t> Véritable implémentation d'Office Open XML version ISO (ISO/IEC IS 29500)</a:t>
            </a:r>
          </a:p>
        </p:txBody>
      </p:sp>
      <p:sp>
        <p:nvSpPr>
          <p:cNvPr id="5" name="Rectangle 13"/>
          <p:cNvSpPr>
            <a:spLocks noGrp="1" noChangeArrowheads="1"/>
          </p:cNvSpPr>
          <p:nvPr>
            <p:ph type="sldNum" sz="quarter" idx="12"/>
          </p:nvPr>
        </p:nvSpPr>
        <p:spPr>
          <a:ln/>
        </p:spPr>
        <p:txBody>
          <a:bodyPr>
            <a:normAutofit/>
          </a:bodyPr>
          <a:lstStyle/>
          <a:p>
            <a:pPr>
              <a:defRPr/>
            </a:pPr>
            <a:fld id="{2377BBDA-7C5C-4161-9D7E-DF36B9232FF7}" type="slidenum">
              <a:rPr lang="fr-FR"/>
              <a:pPr>
                <a:defRPr/>
              </a:pPr>
              <a:t>47</a:t>
            </a:fld>
            <a:endParaRPr lang="fr-F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6114" name="AutoShape 2"/>
          <p:cNvSpPr>
            <a:spLocks noGrp="1" noChangeArrowheads="1"/>
          </p:cNvSpPr>
          <p:nvPr>
            <p:ph type="title"/>
          </p:nvPr>
        </p:nvSpPr>
        <p:spPr/>
        <p:txBody>
          <a:bodyPr/>
          <a:lstStyle/>
          <a:p>
            <a:r>
              <a:rPr lang="fr-FR" dirty="0"/>
              <a:t>XML et l'offre bureautique</a:t>
            </a:r>
          </a:p>
        </p:txBody>
      </p:sp>
      <p:sp>
        <p:nvSpPr>
          <p:cNvPr id="2266115" name="Rectangle 3"/>
          <p:cNvSpPr>
            <a:spLocks noGrp="1" noChangeArrowheads="1"/>
          </p:cNvSpPr>
          <p:nvPr>
            <p:ph idx="1"/>
          </p:nvPr>
        </p:nvSpPr>
        <p:spPr/>
        <p:txBody>
          <a:bodyPr/>
          <a:lstStyle/>
          <a:p>
            <a:r>
              <a:rPr lang="fr-FR" dirty="0"/>
              <a:t>Critiques d'OOXML</a:t>
            </a:r>
          </a:p>
          <a:p>
            <a:pPr lvl="2"/>
            <a:r>
              <a:rPr lang="fr-FR" dirty="0"/>
              <a:t> Un format standard bureautique existe déjà</a:t>
            </a:r>
          </a:p>
          <a:p>
            <a:pPr lvl="2"/>
            <a:r>
              <a:rPr lang="fr-FR" dirty="0"/>
              <a:t> </a:t>
            </a:r>
            <a:r>
              <a:rPr lang="fr-FR" b="1" dirty="0"/>
              <a:t>DrawingML </a:t>
            </a:r>
            <a:r>
              <a:rPr lang="fr-FR" dirty="0"/>
              <a:t>utilisé plutôt que le standard SVG</a:t>
            </a:r>
          </a:p>
          <a:p>
            <a:pPr lvl="2"/>
            <a:r>
              <a:rPr lang="fr-FR" dirty="0"/>
              <a:t> </a:t>
            </a:r>
            <a:r>
              <a:rPr lang="fr-FR" b="1" dirty="0"/>
              <a:t>Open Math ML </a:t>
            </a:r>
            <a:r>
              <a:rPr lang="fr-FR" dirty="0"/>
              <a:t>plutôt que le standard MathML</a:t>
            </a:r>
          </a:p>
          <a:p>
            <a:pPr lvl="2"/>
            <a:r>
              <a:rPr lang="fr-FR" b="1" dirty="0"/>
              <a:t> Pas de langage de macro</a:t>
            </a:r>
          </a:p>
          <a:p>
            <a:pPr lvl="1"/>
            <a:endParaRPr lang="fr-FR" dirty="0"/>
          </a:p>
          <a:p>
            <a:pPr lvl="2"/>
            <a:r>
              <a:rPr lang="fr-FR" dirty="0"/>
              <a:t> </a:t>
            </a:r>
            <a:r>
              <a:rPr lang="fr-FR" b="1" dirty="0"/>
              <a:t>Complexité </a:t>
            </a:r>
            <a:r>
              <a:rPr lang="fr-FR" dirty="0"/>
              <a:t>&amp; </a:t>
            </a:r>
            <a:r>
              <a:rPr lang="fr-FR" b="1" dirty="0"/>
              <a:t>longueur</a:t>
            </a:r>
            <a:r>
              <a:rPr lang="fr-FR" dirty="0"/>
              <a:t> parfois injustifiées (définition de couleur et alignement différente pour les documents texte, les tableurs et les présentations)</a:t>
            </a:r>
          </a:p>
        </p:txBody>
      </p:sp>
      <p:sp>
        <p:nvSpPr>
          <p:cNvPr id="5" name="Rectangle 13"/>
          <p:cNvSpPr>
            <a:spLocks noGrp="1" noChangeArrowheads="1"/>
          </p:cNvSpPr>
          <p:nvPr>
            <p:ph type="sldNum" sz="quarter" idx="12"/>
          </p:nvPr>
        </p:nvSpPr>
        <p:spPr>
          <a:ln/>
        </p:spPr>
        <p:txBody>
          <a:bodyPr>
            <a:normAutofit/>
          </a:bodyPr>
          <a:lstStyle/>
          <a:p>
            <a:pPr>
              <a:defRPr/>
            </a:pPr>
            <a:fld id="{33F6F7E8-61E8-4009-90C5-D83B9FF92F9C}" type="slidenum">
              <a:rPr lang="fr-FR"/>
              <a:pPr>
                <a:defRPr/>
              </a:pPr>
              <a:t>48</a:t>
            </a:fld>
            <a:endParaRPr lang="fr-F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8162" name="AutoShape 2"/>
          <p:cNvSpPr>
            <a:spLocks noGrp="1" noChangeArrowheads="1"/>
          </p:cNvSpPr>
          <p:nvPr>
            <p:ph type="title"/>
          </p:nvPr>
        </p:nvSpPr>
        <p:spPr/>
        <p:txBody>
          <a:bodyPr/>
          <a:lstStyle/>
          <a:p>
            <a:pPr eaLnBrk="1" hangingPunct="1"/>
            <a:r>
              <a:rPr lang="fr-FR" dirty="0"/>
              <a:t>XML et l'offre bureautique</a:t>
            </a:r>
          </a:p>
        </p:txBody>
      </p:sp>
      <p:sp>
        <p:nvSpPr>
          <p:cNvPr id="2268163" name="Rectangle 3"/>
          <p:cNvSpPr>
            <a:spLocks noGrp="1" noChangeArrowheads="1"/>
          </p:cNvSpPr>
          <p:nvPr>
            <p:ph idx="1"/>
          </p:nvPr>
        </p:nvSpPr>
        <p:spPr/>
        <p:txBody>
          <a:bodyPr>
            <a:normAutofit lnSpcReduction="10000"/>
          </a:bodyPr>
          <a:lstStyle/>
          <a:p>
            <a:r>
              <a:rPr lang="fr-FR" dirty="0">
                <a:cs typeface="Courier New" pitchFamily="49" charset="0"/>
              </a:rPr>
              <a:t>XML Open Document Format (ODF)</a:t>
            </a:r>
          </a:p>
          <a:p>
            <a:pPr marL="457200" lvl="1" indent="0">
              <a:buNone/>
            </a:pPr>
            <a:r>
              <a:rPr lang="fr-FR" dirty="0">
                <a:cs typeface="Courier New" pitchFamily="49" charset="0"/>
              </a:rPr>
              <a:t> </a:t>
            </a:r>
          </a:p>
          <a:p>
            <a:pPr lvl="2"/>
            <a:r>
              <a:rPr lang="fr-FR" dirty="0">
                <a:cs typeface="Courier New" pitchFamily="49" charset="0"/>
              </a:rPr>
              <a:t>Premier format standard ouvert de bureautique publié par OASIS</a:t>
            </a:r>
          </a:p>
          <a:p>
            <a:pPr lvl="2"/>
            <a:r>
              <a:rPr lang="fr-FR" dirty="0">
                <a:cs typeface="Courier New" pitchFamily="49" charset="0"/>
              </a:rPr>
              <a:t> Norme ISO (ISO26300:2006) depuis 2006</a:t>
            </a:r>
          </a:p>
          <a:p>
            <a:pPr lvl="2"/>
            <a:r>
              <a:rPr lang="fr-FR" b="1" dirty="0">
                <a:cs typeface="Courier New" pitchFamily="49" charset="0"/>
              </a:rPr>
              <a:t>Inspiré par</a:t>
            </a:r>
            <a:r>
              <a:rPr lang="fr-FR" dirty="0">
                <a:cs typeface="Courier New" pitchFamily="49" charset="0"/>
              </a:rPr>
              <a:t> la suite </a:t>
            </a:r>
            <a:r>
              <a:rPr lang="fr-FR" b="1" dirty="0">
                <a:cs typeface="Courier New" pitchFamily="49" charset="0"/>
              </a:rPr>
              <a:t>OpenOffice</a:t>
            </a:r>
            <a:r>
              <a:rPr lang="fr-FR" dirty="0">
                <a:cs typeface="Courier New" pitchFamily="49" charset="0"/>
              </a:rPr>
              <a:t> (concurrente de MS Office)</a:t>
            </a:r>
          </a:p>
          <a:p>
            <a:pPr lvl="2"/>
            <a:r>
              <a:rPr lang="fr-FR" dirty="0">
                <a:cs typeface="Courier New" pitchFamily="49" charset="0"/>
              </a:rPr>
              <a:t>Contrôlé par un organisme indépendant</a:t>
            </a:r>
          </a:p>
          <a:p>
            <a:pPr lvl="2"/>
            <a:r>
              <a:rPr lang="fr-FR" dirty="0"/>
              <a:t>Extension de fichier : </a:t>
            </a:r>
            <a:r>
              <a:rPr lang="fr-FR" b="1" dirty="0"/>
              <a:t>.odt</a:t>
            </a:r>
            <a:r>
              <a:rPr lang="fr-FR" dirty="0"/>
              <a:t> (texte), </a:t>
            </a:r>
            <a:r>
              <a:rPr lang="fr-FR" b="1" dirty="0"/>
              <a:t>.</a:t>
            </a:r>
            <a:r>
              <a:rPr lang="fr-FR" b="1" dirty="0" err="1"/>
              <a:t>ods</a:t>
            </a:r>
            <a:r>
              <a:rPr lang="fr-FR" dirty="0"/>
              <a:t> (tableur)…</a:t>
            </a:r>
          </a:p>
          <a:p>
            <a:pPr lvl="2"/>
            <a:r>
              <a:rPr lang="fr-FR" b="1" dirty="0"/>
              <a:t>Séparation</a:t>
            </a:r>
            <a:r>
              <a:rPr lang="fr-FR" dirty="0"/>
              <a:t> </a:t>
            </a:r>
            <a:r>
              <a:rPr lang="fr-FR" b="1" dirty="0"/>
              <a:t>donnée</a:t>
            </a:r>
            <a:r>
              <a:rPr lang="fr-FR" dirty="0"/>
              <a:t> (content.xml), présentation (styles.xml) et métadonnées (meta.xml) </a:t>
            </a:r>
            <a:r>
              <a:rPr lang="fr-FR" b="1" dirty="0"/>
              <a:t>forte</a:t>
            </a:r>
          </a:p>
          <a:p>
            <a:pPr lvl="2"/>
            <a:endParaRPr lang="fr-FR" dirty="0"/>
          </a:p>
          <a:p>
            <a:pPr lvl="2"/>
            <a:r>
              <a:rPr lang="fr-FR" dirty="0"/>
              <a:t>Prévu pour </a:t>
            </a:r>
            <a:r>
              <a:rPr lang="fr-FR" b="1" dirty="0"/>
              <a:t>améliorer</a:t>
            </a:r>
            <a:r>
              <a:rPr lang="fr-FR" dirty="0"/>
              <a:t> </a:t>
            </a:r>
            <a:r>
              <a:rPr lang="fr-FR" b="1" dirty="0"/>
              <a:t>l'interopérabilité</a:t>
            </a:r>
            <a:r>
              <a:rPr lang="fr-FR" dirty="0"/>
              <a:t> entre bureautique et système d'information</a:t>
            </a:r>
            <a:endParaRPr lang="fr-FR" dirty="0">
              <a:cs typeface="Courier New" pitchFamily="49" charset="0"/>
            </a:endParaRPr>
          </a:p>
        </p:txBody>
      </p:sp>
      <p:sp>
        <p:nvSpPr>
          <p:cNvPr id="5" name="Rectangle 13"/>
          <p:cNvSpPr>
            <a:spLocks noGrp="1" noChangeArrowheads="1"/>
          </p:cNvSpPr>
          <p:nvPr>
            <p:ph type="sldNum" sz="quarter" idx="12"/>
          </p:nvPr>
        </p:nvSpPr>
        <p:spPr>
          <a:ln/>
        </p:spPr>
        <p:txBody>
          <a:bodyPr>
            <a:normAutofit/>
          </a:bodyPr>
          <a:lstStyle/>
          <a:p>
            <a:pPr>
              <a:defRPr/>
            </a:pPr>
            <a:fld id="{58B61020-D337-44D7-B1DC-F431325109E8}" type="slidenum">
              <a:rPr lang="fr-FR"/>
              <a:pPr>
                <a:defRPr/>
              </a:pPr>
              <a:t>49</a:t>
            </a:fld>
            <a:endParaRPr lang="fr-F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1026" name="Picture 2"/>
          <p:cNvPicPr>
            <a:picLocks noGrp="1" noChangeAspect="1" noChangeArrowheads="1"/>
          </p:cNvPicPr>
          <p:nvPr>
            <p:ph idx="1"/>
          </p:nvPr>
        </p:nvPicPr>
        <p:blipFill>
          <a:blip r:embed="rId2"/>
          <a:srcRect/>
          <a:stretch>
            <a:fillRect/>
          </a:stretch>
        </p:blipFill>
        <p:spPr bwMode="auto">
          <a:xfrm>
            <a:off x="3357554" y="928670"/>
            <a:ext cx="5572164" cy="4179122"/>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2258" name="AutoShape 2"/>
          <p:cNvSpPr>
            <a:spLocks noGrp="1" noChangeArrowheads="1"/>
          </p:cNvSpPr>
          <p:nvPr>
            <p:ph type="title"/>
          </p:nvPr>
        </p:nvSpPr>
        <p:spPr/>
        <p:txBody>
          <a:bodyPr/>
          <a:lstStyle/>
          <a:p>
            <a:r>
              <a:rPr lang="fr-FR" dirty="0"/>
              <a:t>XML et l'offre bureautique</a:t>
            </a:r>
          </a:p>
        </p:txBody>
      </p:sp>
      <p:sp>
        <p:nvSpPr>
          <p:cNvPr id="2272259" name="Rectangle 3"/>
          <p:cNvSpPr>
            <a:spLocks noGrp="1" noChangeArrowheads="1"/>
          </p:cNvSpPr>
          <p:nvPr>
            <p:ph idx="1"/>
          </p:nvPr>
        </p:nvSpPr>
        <p:spPr/>
        <p:txBody>
          <a:bodyPr>
            <a:normAutofit/>
          </a:bodyPr>
          <a:lstStyle/>
          <a:p>
            <a:r>
              <a:rPr lang="fr-FR" dirty="0"/>
              <a:t>Critiques d'ODF</a:t>
            </a:r>
          </a:p>
          <a:p>
            <a:pPr lvl="2"/>
            <a:r>
              <a:rPr lang="fr-FR" dirty="0"/>
              <a:t> </a:t>
            </a:r>
            <a:r>
              <a:rPr lang="fr-FR" b="1" dirty="0"/>
              <a:t>Pas de langage de macro </a:t>
            </a:r>
            <a:r>
              <a:rPr lang="fr-FR" dirty="0"/>
              <a:t>spécifié (différent selon les éditeurs)</a:t>
            </a:r>
          </a:p>
          <a:p>
            <a:pPr lvl="2"/>
            <a:r>
              <a:rPr lang="fr-FR" dirty="0"/>
              <a:t> Pas de tableau dans les présentations</a:t>
            </a:r>
          </a:p>
          <a:p>
            <a:pPr lvl="2"/>
            <a:r>
              <a:rPr lang="fr-FR" dirty="0"/>
              <a:t> </a:t>
            </a:r>
            <a:r>
              <a:rPr lang="fr-FR" b="1" dirty="0"/>
              <a:t>Standard </a:t>
            </a:r>
            <a:r>
              <a:rPr lang="fr-FR" dirty="0"/>
              <a:t>parfois </a:t>
            </a:r>
            <a:r>
              <a:rPr lang="fr-FR" b="1" dirty="0"/>
              <a:t>imprécis</a:t>
            </a:r>
          </a:p>
          <a:p>
            <a:pPr lvl="2"/>
            <a:r>
              <a:rPr lang="fr-FR" dirty="0"/>
              <a:t> Pas de signature numérique dans la norme</a:t>
            </a:r>
          </a:p>
          <a:p>
            <a:endParaRPr lang="fr-FR" dirty="0"/>
          </a:p>
        </p:txBody>
      </p:sp>
      <p:sp>
        <p:nvSpPr>
          <p:cNvPr id="5" name="Rectangle 13"/>
          <p:cNvSpPr>
            <a:spLocks noGrp="1" noChangeArrowheads="1"/>
          </p:cNvSpPr>
          <p:nvPr>
            <p:ph type="sldNum" sz="quarter" idx="12"/>
          </p:nvPr>
        </p:nvSpPr>
        <p:spPr>
          <a:ln/>
        </p:spPr>
        <p:txBody>
          <a:bodyPr>
            <a:normAutofit/>
          </a:bodyPr>
          <a:lstStyle/>
          <a:p>
            <a:pPr>
              <a:defRPr/>
            </a:pPr>
            <a:fld id="{C51663FE-D73C-42CE-8F7D-6ED391988B48}" type="slidenum">
              <a:rPr lang="fr-FR"/>
              <a:pPr>
                <a:defRPr/>
              </a:pPr>
              <a:t>50</a:t>
            </a:fld>
            <a:endParaRPr lang="fr-F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4306" name="AutoShape 2"/>
          <p:cNvSpPr>
            <a:spLocks noGrp="1" noChangeArrowheads="1"/>
          </p:cNvSpPr>
          <p:nvPr>
            <p:ph type="title"/>
          </p:nvPr>
        </p:nvSpPr>
        <p:spPr/>
        <p:txBody>
          <a:bodyPr/>
          <a:lstStyle/>
          <a:p>
            <a:r>
              <a:rPr lang="fr-FR" dirty="0"/>
              <a:t>XML et l'offre bureautique</a:t>
            </a:r>
          </a:p>
        </p:txBody>
      </p:sp>
      <p:sp>
        <p:nvSpPr>
          <p:cNvPr id="2274307" name="Rectangle 3"/>
          <p:cNvSpPr>
            <a:spLocks noGrp="1" noChangeArrowheads="1"/>
          </p:cNvSpPr>
          <p:nvPr>
            <p:ph idx="1"/>
          </p:nvPr>
        </p:nvSpPr>
        <p:spPr/>
        <p:txBody>
          <a:bodyPr>
            <a:normAutofit fontScale="92500" lnSpcReduction="10000"/>
          </a:bodyPr>
          <a:lstStyle/>
          <a:p>
            <a:r>
              <a:rPr lang="fr-FR" dirty="0"/>
              <a:t>OOXML vs ODF</a:t>
            </a:r>
          </a:p>
          <a:p>
            <a:pPr lvl="2"/>
            <a:r>
              <a:rPr lang="fr-FR" dirty="0"/>
              <a:t>Tous les </a:t>
            </a:r>
            <a:r>
              <a:rPr lang="fr-FR" b="1" dirty="0"/>
              <a:t>deux</a:t>
            </a:r>
            <a:r>
              <a:rPr lang="fr-FR" dirty="0"/>
              <a:t> </a:t>
            </a:r>
            <a:r>
              <a:rPr lang="fr-FR" b="1" dirty="0"/>
              <a:t>basés</a:t>
            </a:r>
            <a:r>
              <a:rPr lang="fr-FR" dirty="0"/>
              <a:t> sur des </a:t>
            </a:r>
            <a:r>
              <a:rPr lang="fr-FR" b="1" dirty="0"/>
              <a:t>fichiers</a:t>
            </a:r>
            <a:r>
              <a:rPr lang="fr-FR" dirty="0"/>
              <a:t> </a:t>
            </a:r>
            <a:r>
              <a:rPr lang="fr-FR" b="1" dirty="0"/>
              <a:t>XML</a:t>
            </a:r>
            <a:r>
              <a:rPr lang="fr-FR" dirty="0"/>
              <a:t> séparés et </a:t>
            </a:r>
            <a:r>
              <a:rPr lang="fr-FR" b="1" dirty="0"/>
              <a:t>archive Zip</a:t>
            </a:r>
          </a:p>
          <a:p>
            <a:pPr lvl="2"/>
            <a:r>
              <a:rPr lang="fr-FR" dirty="0"/>
              <a:t>Normes assez récentes (2006) opposants des géants du logiciels</a:t>
            </a:r>
          </a:p>
          <a:p>
            <a:pPr lvl="2"/>
            <a:r>
              <a:rPr lang="fr-FR" dirty="0"/>
              <a:t> Problèmes de deux normes ISO pour un même but</a:t>
            </a:r>
          </a:p>
          <a:p>
            <a:pPr lvl="2"/>
            <a:r>
              <a:rPr lang="fr-FR" dirty="0"/>
              <a:t> Véritable guerre des formats</a:t>
            </a:r>
          </a:p>
          <a:p>
            <a:pPr lvl="3"/>
            <a:r>
              <a:rPr lang="fr-FR" dirty="0"/>
              <a:t> Enjeux considérables suivant l'adoption d'un format</a:t>
            </a:r>
          </a:p>
          <a:p>
            <a:pPr lvl="3"/>
            <a:r>
              <a:rPr lang="fr-FR" dirty="0"/>
              <a:t> Le format ODF aurait gagné la bataille</a:t>
            </a:r>
          </a:p>
          <a:p>
            <a:pPr lvl="1"/>
            <a:r>
              <a:rPr lang="fr-FR" dirty="0"/>
              <a:t> </a:t>
            </a:r>
            <a:r>
              <a:rPr lang="fr-FR" b="1" dirty="0"/>
              <a:t>ODF</a:t>
            </a:r>
            <a:r>
              <a:rPr lang="fr-FR" dirty="0"/>
              <a:t> </a:t>
            </a:r>
            <a:r>
              <a:rPr lang="fr-FR" b="1" dirty="0"/>
              <a:t>plus</a:t>
            </a:r>
            <a:r>
              <a:rPr lang="fr-FR" dirty="0"/>
              <a:t> </a:t>
            </a:r>
            <a:r>
              <a:rPr lang="fr-FR" b="1" dirty="0"/>
              <a:t>lisible</a:t>
            </a:r>
            <a:r>
              <a:rPr lang="fr-FR" dirty="0"/>
              <a:t> humainement (proche de HTML)</a:t>
            </a:r>
          </a:p>
          <a:p>
            <a:pPr lvl="1"/>
            <a:r>
              <a:rPr lang="fr-FR" dirty="0"/>
              <a:t> </a:t>
            </a:r>
            <a:r>
              <a:rPr lang="fr-FR" b="1" dirty="0"/>
              <a:t>ODF</a:t>
            </a:r>
            <a:r>
              <a:rPr lang="fr-FR" dirty="0"/>
              <a:t> utilise d'autres </a:t>
            </a:r>
            <a:r>
              <a:rPr lang="fr-FR" b="1" dirty="0"/>
              <a:t>standard</a:t>
            </a:r>
            <a:r>
              <a:rPr lang="fr-FR" dirty="0"/>
              <a:t> : </a:t>
            </a:r>
            <a:r>
              <a:rPr lang="fr-FR" b="1" dirty="0"/>
              <a:t>MathML</a:t>
            </a:r>
            <a:r>
              <a:rPr lang="fr-FR" dirty="0"/>
              <a:t>, </a:t>
            </a:r>
            <a:r>
              <a:rPr lang="fr-FR" b="1" dirty="0"/>
              <a:t>SVG</a:t>
            </a:r>
            <a:r>
              <a:rPr lang="fr-FR" dirty="0"/>
              <a:t>, </a:t>
            </a:r>
            <a:r>
              <a:rPr lang="fr-FR" b="1" dirty="0"/>
              <a:t>XLink</a:t>
            </a:r>
          </a:p>
          <a:p>
            <a:pPr lvl="1"/>
            <a:r>
              <a:rPr lang="fr-FR" dirty="0"/>
              <a:t> </a:t>
            </a:r>
            <a:r>
              <a:rPr lang="fr-FR" b="1" dirty="0"/>
              <a:t>OOXML</a:t>
            </a:r>
            <a:r>
              <a:rPr lang="fr-FR" dirty="0"/>
              <a:t> : </a:t>
            </a:r>
            <a:r>
              <a:rPr lang="fr-FR" b="1" dirty="0"/>
              <a:t>balises</a:t>
            </a:r>
            <a:r>
              <a:rPr lang="fr-FR" dirty="0"/>
              <a:t> plus </a:t>
            </a:r>
            <a:r>
              <a:rPr lang="fr-FR" b="1" dirty="0"/>
              <a:t>courtes</a:t>
            </a:r>
            <a:r>
              <a:rPr lang="fr-FR" dirty="0"/>
              <a:t>, moins d'attributs</a:t>
            </a:r>
          </a:p>
          <a:p>
            <a:pPr lvl="2"/>
            <a:r>
              <a:rPr lang="fr-FR" dirty="0"/>
              <a:t> Gain de place et rapidité de traitement (à relativiser à cause du Zip)</a:t>
            </a:r>
          </a:p>
          <a:p>
            <a:pPr lvl="2"/>
            <a:r>
              <a:rPr lang="fr-FR" dirty="0"/>
              <a:t> Plus de balises nécessaires et peu d'imbrication d'éléments permises</a:t>
            </a:r>
          </a:p>
        </p:txBody>
      </p:sp>
      <p:sp>
        <p:nvSpPr>
          <p:cNvPr id="5" name="Rectangle 13"/>
          <p:cNvSpPr>
            <a:spLocks noGrp="1" noChangeArrowheads="1"/>
          </p:cNvSpPr>
          <p:nvPr>
            <p:ph type="sldNum" sz="quarter" idx="12"/>
          </p:nvPr>
        </p:nvSpPr>
        <p:spPr>
          <a:ln/>
        </p:spPr>
        <p:txBody>
          <a:bodyPr>
            <a:normAutofit/>
          </a:bodyPr>
          <a:lstStyle/>
          <a:p>
            <a:pPr>
              <a:defRPr/>
            </a:pPr>
            <a:fld id="{9C41FB7C-6820-4F90-AE9C-54E7D8EED180}" type="slidenum">
              <a:rPr lang="fr-FR"/>
              <a:pPr>
                <a:defRPr/>
              </a:pPr>
              <a:t>51</a:t>
            </a:fld>
            <a:endParaRPr lang="fr-FR" dirty="0"/>
          </a:p>
        </p:txBody>
      </p:sp>
    </p:spTree>
    <p:extLst>
      <p:ext uri="{BB962C8B-B14F-4D97-AF65-F5344CB8AC3E}">
        <p14:creationId xmlns:p14="http://schemas.microsoft.com/office/powerpoint/2010/main" val="966213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3AE9EF-2668-49D3-95B1-618E9B207135}"/>
              </a:ext>
            </a:extLst>
          </p:cNvPr>
          <p:cNvSpPr>
            <a:spLocks noGrp="1"/>
          </p:cNvSpPr>
          <p:nvPr>
            <p:ph type="title"/>
          </p:nvPr>
        </p:nvSpPr>
        <p:spPr/>
        <p:txBody>
          <a:bodyPr/>
          <a:lstStyle/>
          <a:p>
            <a:r>
              <a:rPr lang="fr-FR" dirty="0"/>
              <a:t>Exercice de compréhension</a:t>
            </a:r>
          </a:p>
        </p:txBody>
      </p:sp>
      <p:sp>
        <p:nvSpPr>
          <p:cNvPr id="3" name="Espace réservé du contenu 2">
            <a:extLst>
              <a:ext uri="{FF2B5EF4-FFF2-40B4-BE49-F238E27FC236}">
                <a16:creationId xmlns:a16="http://schemas.microsoft.com/office/drawing/2014/main" id="{5F168643-8ABD-469A-BC3A-93CC8AEB5413}"/>
              </a:ext>
            </a:extLst>
          </p:cNvPr>
          <p:cNvSpPr>
            <a:spLocks noGrp="1"/>
          </p:cNvSpPr>
          <p:nvPr>
            <p:ph idx="1"/>
          </p:nvPr>
        </p:nvSpPr>
        <p:spPr/>
        <p:txBody>
          <a:bodyPr>
            <a:normAutofit fontScale="92500" lnSpcReduction="20000"/>
          </a:bodyPr>
          <a:lstStyle/>
          <a:p>
            <a:r>
              <a:rPr lang="fr-FR" dirty="0"/>
              <a:t>Créez un document texte simple (quelques phrases) à l'aide d'Open Office Writer (.</a:t>
            </a:r>
            <a:r>
              <a:rPr lang="fr-FR" dirty="0" err="1"/>
              <a:t>odt</a:t>
            </a:r>
            <a:r>
              <a:rPr lang="fr-FR" dirty="0"/>
              <a:t>) ou de Microsoft Office Word 2007 (.docx)</a:t>
            </a:r>
          </a:p>
          <a:p>
            <a:pPr marL="457200" lvl="1" indent="0">
              <a:buNone/>
            </a:pPr>
            <a:r>
              <a:rPr lang="fr-FR" dirty="0"/>
              <a:t> </a:t>
            </a:r>
          </a:p>
          <a:p>
            <a:pPr lvl="1"/>
            <a:r>
              <a:rPr lang="fr-FR" dirty="0"/>
              <a:t>Renommez-le avec l’extension .zip</a:t>
            </a:r>
          </a:p>
          <a:p>
            <a:pPr lvl="1"/>
            <a:endParaRPr lang="fr-FR" dirty="0"/>
          </a:p>
          <a:p>
            <a:pPr lvl="1"/>
            <a:r>
              <a:rPr lang="fr-FR" dirty="0"/>
              <a:t>Décompressez-le !</a:t>
            </a:r>
          </a:p>
          <a:p>
            <a:pPr lvl="1"/>
            <a:endParaRPr lang="fr-FR" dirty="0"/>
          </a:p>
          <a:p>
            <a:pPr lvl="1"/>
            <a:r>
              <a:rPr lang="fr-FR" dirty="0"/>
              <a:t> Analysez la structure et le contenu du fichier content.xml</a:t>
            </a:r>
          </a:p>
          <a:p>
            <a:pPr marL="457200" lvl="1" indent="0">
              <a:buNone/>
            </a:pPr>
            <a:r>
              <a:rPr lang="fr-FR" dirty="0"/>
              <a:t> </a:t>
            </a:r>
          </a:p>
          <a:p>
            <a:pPr lvl="1"/>
            <a:r>
              <a:rPr lang="fr-FR" dirty="0"/>
              <a:t>Jetez un œil aux filtres XSL sous Open Office et testez les transformations de formats</a:t>
            </a:r>
          </a:p>
          <a:p>
            <a:endParaRPr lang="fr-FR" dirty="0"/>
          </a:p>
        </p:txBody>
      </p:sp>
    </p:spTree>
    <p:extLst>
      <p:ext uri="{BB962C8B-B14F-4D97-AF65-F5344CB8AC3E}">
        <p14:creationId xmlns:p14="http://schemas.microsoft.com/office/powerpoint/2010/main" val="3173279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XML et l'offre bureautique</a:t>
            </a:r>
          </a:p>
        </p:txBody>
      </p:sp>
      <p:sp>
        <p:nvSpPr>
          <p:cNvPr id="3" name="Espace réservé du contenu 2"/>
          <p:cNvSpPr>
            <a:spLocks noGrp="1"/>
          </p:cNvSpPr>
          <p:nvPr>
            <p:ph idx="1"/>
          </p:nvPr>
        </p:nvSpPr>
        <p:spPr/>
        <p:txBody>
          <a:bodyPr>
            <a:normAutofit fontScale="92500" lnSpcReduction="20000"/>
          </a:bodyPr>
          <a:lstStyle/>
          <a:p>
            <a:r>
              <a:rPr lang="fr-FR" dirty="0"/>
              <a:t>Dissociation des types de contents dans différents fichiers XML</a:t>
            </a:r>
          </a:p>
          <a:p>
            <a:pPr lvl="2"/>
            <a:r>
              <a:rPr lang="fr-FR" dirty="0"/>
              <a:t>style</a:t>
            </a:r>
          </a:p>
          <a:p>
            <a:pPr lvl="2"/>
            <a:r>
              <a:rPr lang="fr-FR" dirty="0" err="1"/>
              <a:t>Text</a:t>
            </a:r>
            <a:endParaRPr lang="fr-FR" dirty="0"/>
          </a:p>
          <a:p>
            <a:pPr lvl="2"/>
            <a:r>
              <a:rPr lang="fr-FR" dirty="0"/>
              <a:t>Images / </a:t>
            </a:r>
            <a:r>
              <a:rPr lang="fr-FR" dirty="0" err="1"/>
              <a:t>multimedia</a:t>
            </a:r>
            <a:r>
              <a:rPr lang="fr-FR" dirty="0"/>
              <a:t> ….</a:t>
            </a:r>
          </a:p>
          <a:p>
            <a:pPr lvl="2"/>
            <a:endParaRPr lang="fr-FR" dirty="0"/>
          </a:p>
          <a:p>
            <a:r>
              <a:rPr lang="fr-FR" b="1" dirty="0"/>
              <a:t>Relations</a:t>
            </a:r>
            <a:r>
              <a:rPr lang="fr-FR" dirty="0"/>
              <a:t> par </a:t>
            </a:r>
            <a:r>
              <a:rPr lang="fr-FR" b="1" dirty="0"/>
              <a:t>ID</a:t>
            </a:r>
          </a:p>
          <a:p>
            <a:endParaRPr lang="fr-FR" dirty="0"/>
          </a:p>
          <a:p>
            <a:r>
              <a:rPr lang="fr-FR" dirty="0"/>
              <a:t>Prise en charge </a:t>
            </a:r>
            <a:r>
              <a:rPr lang="fr-FR" b="1" dirty="0"/>
              <a:t>des formules pour Excel</a:t>
            </a:r>
          </a:p>
          <a:p>
            <a:pPr lvl="2"/>
            <a:r>
              <a:rPr lang="fr-FR" dirty="0"/>
              <a:t>Plages  de formules relatives ou absolues</a:t>
            </a:r>
          </a:p>
          <a:p>
            <a:endParaRPr lang="fr-FR" dirty="0"/>
          </a:p>
          <a:p>
            <a:r>
              <a:rPr lang="fr-FR" b="1" dirty="0"/>
              <a:t>Compression global </a:t>
            </a:r>
            <a:r>
              <a:rPr lang="fr-FR" dirty="0"/>
              <a:t>du contenu </a:t>
            </a:r>
          </a:p>
          <a:p>
            <a:pPr lvl="2"/>
            <a:r>
              <a:rPr lang="fr-FR" dirty="0" err="1"/>
              <a:t>Methode</a:t>
            </a:r>
            <a:r>
              <a:rPr lang="fr-FR" dirty="0"/>
              <a:t> </a:t>
            </a:r>
            <a:r>
              <a:rPr lang="fr-FR" b="1" dirty="0"/>
              <a:t>zip</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53</a:t>
            </a:fld>
            <a:endParaRPr lang="fr-FR"/>
          </a:p>
        </p:txBody>
      </p:sp>
    </p:spTree>
    <p:extLst>
      <p:ext uri="{BB962C8B-B14F-4D97-AF65-F5344CB8AC3E}">
        <p14:creationId xmlns:p14="http://schemas.microsoft.com/office/powerpoint/2010/main" val="3667765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pour Ms Word ©</a:t>
            </a:r>
            <a:br>
              <a:rPr lang="fr-FR" dirty="0"/>
            </a:br>
            <a:r>
              <a:rPr lang="fr-FR" dirty="0"/>
              <a:t>	</a:t>
            </a:r>
            <a:r>
              <a:rPr lang="fr-FR" dirty="0" err="1"/>
              <a:t>OpenXML</a:t>
            </a:r>
            <a:r>
              <a:rPr lang="fr-FR" dirty="0"/>
              <a:t> SDK &amp; .NET (C#/VB)</a:t>
            </a:r>
          </a:p>
        </p:txBody>
      </p:sp>
      <p:sp>
        <p:nvSpPr>
          <p:cNvPr id="6" name="Espace réservé du contenu 5"/>
          <p:cNvSpPr>
            <a:spLocks noGrp="1"/>
          </p:cNvSpPr>
          <p:nvPr>
            <p:ph idx="1"/>
          </p:nvPr>
        </p:nvSpPr>
        <p:spPr/>
        <p:txBody>
          <a:bodyPr/>
          <a:lstStyle/>
          <a:p>
            <a:r>
              <a:rPr lang="fr-FR" dirty="0"/>
              <a:t>Les « </a:t>
            </a:r>
            <a:r>
              <a:rPr lang="fr-FR" i="1" dirty="0" err="1"/>
              <a:t>using</a:t>
            </a:r>
            <a:r>
              <a:rPr lang="fr-FR" dirty="0"/>
              <a:t> »</a:t>
            </a:r>
          </a:p>
          <a:p>
            <a:pPr lvl="1"/>
            <a:endParaRPr lang="fr-FR" dirty="0"/>
          </a:p>
          <a:p>
            <a:pPr lvl="1"/>
            <a:r>
              <a:rPr lang="fr-FR" dirty="0"/>
              <a:t>Fonctionnalités XML/XSL 1.0 </a:t>
            </a:r>
            <a:r>
              <a:rPr lang="fr-FR" sz="1800" dirty="0"/>
              <a:t>(full), 2.0(partiel)</a:t>
            </a:r>
            <a:endParaRPr lang="fr-FR" dirty="0"/>
          </a:p>
          <a:p>
            <a:pPr lvl="2"/>
            <a:endParaRPr lang="fr-FR" dirty="0"/>
          </a:p>
          <a:p>
            <a:pPr lvl="2"/>
            <a:endParaRPr lang="fr-FR" dirty="0"/>
          </a:p>
          <a:p>
            <a:pPr lvl="2"/>
            <a:endParaRPr lang="fr-FR" dirty="0"/>
          </a:p>
          <a:p>
            <a:pPr lvl="2"/>
            <a:endParaRPr lang="fr-FR" dirty="0"/>
          </a:p>
          <a:p>
            <a:pPr lvl="1"/>
            <a:r>
              <a:rPr lang="fr-FR" dirty="0"/>
              <a:t>Fonctionnalités de documents </a:t>
            </a:r>
            <a:r>
              <a:rPr lang="fr-FR" dirty="0" err="1"/>
              <a:t>OpenXML</a:t>
            </a:r>
            <a:r>
              <a:rPr lang="fr-FR" dirty="0"/>
              <a:t> </a:t>
            </a:r>
            <a:r>
              <a:rPr lang="fr-FR" sz="2000" dirty="0"/>
              <a:t>Ms Word </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54</a:t>
            </a:fld>
            <a:endParaRPr lang="fr-FR"/>
          </a:p>
        </p:txBody>
      </p:sp>
      <p:sp>
        <p:nvSpPr>
          <p:cNvPr id="7" name="Rectangle 6"/>
          <p:cNvSpPr/>
          <p:nvPr/>
        </p:nvSpPr>
        <p:spPr>
          <a:xfrm>
            <a:off x="2286000" y="2928934"/>
            <a:ext cx="4572000" cy="861774"/>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buNone/>
            </a:pPr>
            <a:r>
              <a:rPr lang="fr-FR" sz="1400" b="1" u="sng" dirty="0"/>
              <a:t>Code C#:</a:t>
            </a:r>
          </a:p>
          <a:p>
            <a:pPr marL="95250" lvl="2">
              <a:buNone/>
            </a:pPr>
            <a:r>
              <a:rPr lang="fr-FR" dirty="0" err="1"/>
              <a:t>using</a:t>
            </a:r>
            <a:r>
              <a:rPr lang="fr-FR" dirty="0"/>
              <a:t> </a:t>
            </a:r>
            <a:r>
              <a:rPr lang="fr-FR" dirty="0" err="1"/>
              <a:t>System.Xml</a:t>
            </a:r>
            <a:r>
              <a:rPr lang="fr-FR" dirty="0"/>
              <a:t>;</a:t>
            </a:r>
          </a:p>
          <a:p>
            <a:pPr marL="95250" lvl="2">
              <a:buNone/>
            </a:pPr>
            <a:r>
              <a:rPr lang="fr-FR" dirty="0" err="1"/>
              <a:t>using</a:t>
            </a:r>
            <a:r>
              <a:rPr lang="fr-FR" dirty="0"/>
              <a:t> </a:t>
            </a:r>
            <a:r>
              <a:rPr lang="fr-FR" dirty="0" err="1"/>
              <a:t>System.Xml.Xsl</a:t>
            </a:r>
            <a:r>
              <a:rPr lang="fr-FR" dirty="0"/>
              <a:t>;</a:t>
            </a:r>
          </a:p>
        </p:txBody>
      </p:sp>
      <p:sp>
        <p:nvSpPr>
          <p:cNvPr id="8" name="Rectangle 7"/>
          <p:cNvSpPr/>
          <p:nvPr/>
        </p:nvSpPr>
        <p:spPr>
          <a:xfrm>
            <a:off x="1781944" y="5214950"/>
            <a:ext cx="5598368" cy="86177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buNone/>
            </a:pPr>
            <a:r>
              <a:rPr lang="fr-FR" sz="1400" b="1" u="sng" dirty="0"/>
              <a:t>Code C#:</a:t>
            </a:r>
          </a:p>
          <a:p>
            <a:pPr marL="0" lvl="2">
              <a:buNone/>
            </a:pPr>
            <a:r>
              <a:rPr lang="fr-FR" dirty="0" err="1"/>
              <a:t>using</a:t>
            </a:r>
            <a:r>
              <a:rPr lang="fr-FR" dirty="0"/>
              <a:t> </a:t>
            </a:r>
            <a:r>
              <a:rPr lang="fr-FR" dirty="0" err="1"/>
              <a:t>DocumentFormat.OpenXml.Packaging</a:t>
            </a:r>
            <a:r>
              <a:rPr lang="fr-FR" dirty="0"/>
              <a:t>;</a:t>
            </a:r>
          </a:p>
          <a:p>
            <a:pPr marL="0" lvl="2">
              <a:buNone/>
            </a:pPr>
            <a:r>
              <a:rPr lang="fr-FR" dirty="0" err="1"/>
              <a:t>using</a:t>
            </a:r>
            <a:r>
              <a:rPr lang="fr-FR" dirty="0"/>
              <a:t> </a:t>
            </a:r>
            <a:r>
              <a:rPr lang="fr-FR" dirty="0" err="1"/>
              <a:t>DocumentFormat.OpenXml.Wordprocessing</a:t>
            </a:r>
            <a:r>
              <a:rPr lang="fr-FR" dirty="0"/>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pour Office</a:t>
            </a:r>
            <a:br>
              <a:rPr lang="fr-FR" dirty="0"/>
            </a:br>
            <a:r>
              <a:rPr lang="fr-FR" dirty="0"/>
              <a:t>	Structure Word</a:t>
            </a:r>
          </a:p>
        </p:txBody>
      </p:sp>
      <p:sp>
        <p:nvSpPr>
          <p:cNvPr id="6" name="Espace réservé du contenu 5"/>
          <p:cNvSpPr>
            <a:spLocks noGrp="1"/>
          </p:cNvSpPr>
          <p:nvPr>
            <p:ph idx="1"/>
          </p:nvPr>
        </p:nvSpPr>
        <p:spPr/>
        <p:txBody>
          <a:bodyPr>
            <a:normAutofit fontScale="92500" lnSpcReduction="20000"/>
          </a:bodyPr>
          <a:lstStyle/>
          <a:p>
            <a:r>
              <a:rPr lang="fr-FR" dirty="0"/>
              <a:t>Structure du fichier de contenu </a:t>
            </a:r>
          </a:p>
          <a:p>
            <a:pPr lvl="1"/>
            <a:r>
              <a:rPr lang="fr-FR" i="1" dirty="0"/>
              <a:t>document.xml</a:t>
            </a:r>
            <a:endParaRPr lang="fr-FR" dirty="0"/>
          </a:p>
          <a:p>
            <a:endParaRPr lang="fr-FR" dirty="0"/>
          </a:p>
          <a:p>
            <a:pPr lvl="2"/>
            <a:r>
              <a:rPr lang="fr-FR" dirty="0"/>
              <a:t>Balise ROOT : </a:t>
            </a:r>
            <a:r>
              <a:rPr lang="fr-FR" i="1" dirty="0"/>
              <a:t>&lt;</a:t>
            </a:r>
            <a:r>
              <a:rPr lang="fr-FR" i="1" dirty="0" err="1"/>
              <a:t>w:document</a:t>
            </a:r>
            <a:r>
              <a:rPr lang="fr-FR" i="1" dirty="0"/>
              <a:t> &gt;</a:t>
            </a:r>
          </a:p>
          <a:p>
            <a:pPr lvl="1"/>
            <a:endParaRPr lang="fr-FR" i="1" dirty="0"/>
          </a:p>
          <a:p>
            <a:pPr lvl="2"/>
            <a:r>
              <a:rPr lang="fr-FR" i="1" dirty="0"/>
              <a:t>Corps de page: &lt;</a:t>
            </a:r>
            <a:r>
              <a:rPr lang="fr-FR" i="1" dirty="0" err="1"/>
              <a:t>w:body</a:t>
            </a:r>
            <a:r>
              <a:rPr lang="fr-FR" i="1" dirty="0"/>
              <a:t>&gt;</a:t>
            </a:r>
          </a:p>
          <a:p>
            <a:pPr lvl="1"/>
            <a:endParaRPr lang="fr-FR" i="1" dirty="0"/>
          </a:p>
          <a:p>
            <a:pPr lvl="2"/>
            <a:r>
              <a:rPr lang="fr-FR" i="1" dirty="0"/>
              <a:t>Balise de bloc de </a:t>
            </a:r>
            <a:r>
              <a:rPr lang="fr-FR" i="1" dirty="0" err="1"/>
              <a:t>text</a:t>
            </a:r>
            <a:r>
              <a:rPr lang="fr-FR" i="1" dirty="0"/>
              <a:t> : &lt;</a:t>
            </a:r>
            <a:r>
              <a:rPr lang="fr-FR" i="1" dirty="0" err="1"/>
              <a:t>w:p</a:t>
            </a:r>
            <a:r>
              <a:rPr lang="fr-FR" i="1" dirty="0"/>
              <a:t>&gt;</a:t>
            </a:r>
          </a:p>
          <a:p>
            <a:pPr lvl="1"/>
            <a:endParaRPr lang="fr-FR" i="1" dirty="0"/>
          </a:p>
          <a:p>
            <a:pPr lvl="1"/>
            <a:r>
              <a:rPr lang="fr-FR" i="1" dirty="0"/>
              <a:t>Medias dans document.docx/word/media</a:t>
            </a:r>
          </a:p>
          <a:p>
            <a:pPr lvl="2"/>
            <a:r>
              <a:rPr lang="fr-FR" i="1" dirty="0"/>
              <a:t>Définition des id des medias dans document.docx/word/_rel/ document.xml.rels</a:t>
            </a:r>
          </a:p>
          <a:p>
            <a:pPr lvl="2"/>
            <a:endParaRPr lang="fr-FR" i="1" dirty="0"/>
          </a:p>
          <a:p>
            <a:pPr marL="200025" lvl="3" indent="-200025" algn="ctr">
              <a:buNone/>
            </a:pPr>
            <a:r>
              <a:rPr lang="en-US" sz="1700" dirty="0"/>
              <a:t>Ex: &lt;Relationship Id="rId8" Type="http://schemas.openxmlformats.org/ </a:t>
            </a:r>
            <a:r>
              <a:rPr lang="en-US" sz="1700" dirty="0" err="1"/>
              <a:t>officeDocument</a:t>
            </a:r>
            <a:r>
              <a:rPr lang="en-US" sz="1700" dirty="0"/>
              <a:t>/2006/relationships/image" Target="media/image2.png"/&gt;</a:t>
            </a:r>
            <a:endParaRPr lang="fr-FR" sz="1700" i="1" dirty="0"/>
          </a:p>
          <a:p>
            <a:pPr lvl="1"/>
            <a:endParaRPr lang="fr-FR" i="1" dirty="0"/>
          </a:p>
          <a:p>
            <a:pPr lvl="1"/>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55</a:t>
            </a:fld>
            <a:endParaRPr lang="fr-FR"/>
          </a:p>
        </p:txBody>
      </p:sp>
      <p:pic>
        <p:nvPicPr>
          <p:cNvPr id="2050" name="Picture 2" descr="Folder and file structure for a Word 2007 document"/>
          <p:cNvPicPr>
            <a:picLocks noChangeAspect="1" noChangeArrowheads="1"/>
          </p:cNvPicPr>
          <p:nvPr/>
        </p:nvPicPr>
        <p:blipFill>
          <a:blip r:embed="rId3" cstate="print"/>
          <a:srcRect/>
          <a:stretch>
            <a:fillRect/>
          </a:stretch>
        </p:blipFill>
        <p:spPr bwMode="auto">
          <a:xfrm>
            <a:off x="5894681" y="1214422"/>
            <a:ext cx="2892161" cy="2376264"/>
          </a:xfrm>
          <a:prstGeom prst="rect">
            <a:avLst/>
          </a:prstGeom>
          <a:noFill/>
        </p:spPr>
      </p:pic>
      <p:sp>
        <p:nvSpPr>
          <p:cNvPr id="8" name="Rectangle à coins arrondis 7"/>
          <p:cNvSpPr/>
          <p:nvPr/>
        </p:nvSpPr>
        <p:spPr>
          <a:xfrm>
            <a:off x="6843196" y="3857628"/>
            <a:ext cx="1872208"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Contenu Data brut des pages</a:t>
            </a:r>
          </a:p>
        </p:txBody>
      </p:sp>
      <p:cxnSp>
        <p:nvCxnSpPr>
          <p:cNvPr id="10" name="Connecteur droit avec flèche 9"/>
          <p:cNvCxnSpPr>
            <a:stCxn id="8" idx="0"/>
            <a:endCxn id="11" idx="2"/>
          </p:cNvCxnSpPr>
          <p:nvPr/>
        </p:nvCxnSpPr>
        <p:spPr>
          <a:xfrm rot="16200000" flipV="1">
            <a:off x="7126621" y="3204949"/>
            <a:ext cx="1069290" cy="2360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6715140" y="2500306"/>
            <a:ext cx="1656184" cy="28803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 name="Étoile : 16 branches 1">
            <a:extLst>
              <a:ext uri="{FF2B5EF4-FFF2-40B4-BE49-F238E27FC236}">
                <a16:creationId xmlns:a16="http://schemas.microsoft.com/office/drawing/2014/main" id="{0F4A61F1-52FE-46C5-8D96-2323C78042EE}"/>
              </a:ext>
            </a:extLst>
          </p:cNvPr>
          <p:cNvSpPr/>
          <p:nvPr/>
        </p:nvSpPr>
        <p:spPr>
          <a:xfrm>
            <a:off x="6589742" y="279368"/>
            <a:ext cx="2554257" cy="1418590"/>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dirty="0"/>
              <a:t>Existe en aussi: Document </a:t>
            </a:r>
            <a:r>
              <a:rPr lang="fr-FR" dirty="0" err="1"/>
              <a:t>word</a:t>
            </a:r>
            <a:r>
              <a:rPr lang="fr-FR" dirty="0"/>
              <a:t> XML pur</a:t>
            </a:r>
          </a:p>
        </p:txBody>
      </p:sp>
    </p:spTree>
    <p:extLst>
      <p:ext uri="{BB962C8B-B14F-4D97-AF65-F5344CB8AC3E}">
        <p14:creationId xmlns:p14="http://schemas.microsoft.com/office/powerpoint/2010/main" val="851332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pPr lvl="0"/>
            <a:r>
              <a:rPr lang="fr-FR" dirty="0"/>
              <a:t>XSL pour Ms Office</a:t>
            </a:r>
            <a:br>
              <a:rPr lang="fr-FR" dirty="0"/>
            </a:br>
            <a:r>
              <a:rPr lang="fr-FR" dirty="0"/>
              <a:t>	Logique de transformation XML / </a:t>
            </a:r>
            <a:r>
              <a:rPr lang="fr-FR" dirty="0" err="1"/>
              <a:t>docx</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Edition d’un model a peupler</a:t>
            </a:r>
          </a:p>
          <a:p>
            <a:pPr lvl="2"/>
            <a:r>
              <a:rPr lang="fr-FR" dirty="0"/>
              <a:t>Modèle vide pour création des styles dans le </a:t>
            </a:r>
            <a:r>
              <a:rPr lang="fr-FR" dirty="0" err="1"/>
              <a:t>docx</a:t>
            </a:r>
            <a:endParaRPr lang="fr-FR" dirty="0"/>
          </a:p>
          <a:p>
            <a:pPr lvl="2"/>
            <a:endParaRPr lang="fr-FR" dirty="0"/>
          </a:p>
          <a:p>
            <a:r>
              <a:rPr lang="fr-FR" dirty="0"/>
              <a:t>Peuplement du document avec </a:t>
            </a:r>
            <a:r>
              <a:rPr lang="fr-FR" dirty="0" err="1"/>
              <a:t>xsl</a:t>
            </a:r>
            <a:endParaRPr lang="fr-FR" dirty="0"/>
          </a:p>
          <a:p>
            <a:pPr lvl="2"/>
            <a:r>
              <a:rPr lang="fr-FR" dirty="0"/>
              <a:t>XSL 1.0</a:t>
            </a:r>
          </a:p>
          <a:p>
            <a:pPr lvl="2"/>
            <a:r>
              <a:rPr lang="fr-FR" dirty="0"/>
              <a:t>Contenu du fichier document.xml dans &lt;</a:t>
            </a:r>
            <a:r>
              <a:rPr lang="fr-FR" i="1" dirty="0" err="1"/>
              <a:t>template</a:t>
            </a:r>
            <a:r>
              <a:rPr lang="fr-FR" i="1" dirty="0"/>
              <a:t> match="/"&gt;</a:t>
            </a:r>
          </a:p>
          <a:p>
            <a:pPr lvl="2"/>
            <a:r>
              <a:rPr lang="fr-FR" i="1" dirty="0"/>
              <a:t>Dynamisation des informations par </a:t>
            </a:r>
          </a:p>
          <a:p>
            <a:pPr lvl="5"/>
            <a:r>
              <a:rPr lang="fr-FR" i="1" dirty="0"/>
              <a:t>Value-of		Expressions </a:t>
            </a:r>
            <a:r>
              <a:rPr lang="fr-FR" i="1" dirty="0" err="1"/>
              <a:t>Xpath</a:t>
            </a:r>
            <a:endParaRPr lang="fr-FR" i="1" dirty="0"/>
          </a:p>
          <a:p>
            <a:pPr lvl="5"/>
            <a:r>
              <a:rPr lang="fr-FR" i="1" dirty="0"/>
              <a:t>For-</a:t>
            </a:r>
            <a:r>
              <a:rPr lang="fr-FR" i="1" dirty="0" err="1"/>
              <a:t>each</a:t>
            </a:r>
            <a:r>
              <a:rPr lang="fr-FR" i="1" dirty="0"/>
              <a:t>		…</a:t>
            </a:r>
          </a:p>
          <a:p>
            <a:pPr lvl="5"/>
            <a:endParaRPr lang="fr-FR" i="1" dirty="0"/>
          </a:p>
          <a:p>
            <a:r>
              <a:rPr lang="fr-FR" dirty="0"/>
              <a:t>Compilation du document de sortie</a:t>
            </a:r>
          </a:p>
          <a:p>
            <a:pPr lvl="2"/>
            <a:r>
              <a:rPr lang="fr-FR" dirty="0"/>
              <a:t>C# / VB</a:t>
            </a:r>
          </a:p>
          <a:p>
            <a:pPr lvl="2"/>
            <a:r>
              <a:rPr lang="fr-FR" dirty="0"/>
              <a:t>.NET(4.0 min)</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56</a:t>
            </a:fld>
            <a:endParaRPr lang="fr-F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XSL pour Excel XML</a:t>
            </a:r>
          </a:p>
        </p:txBody>
      </p:sp>
      <p:sp>
        <p:nvSpPr>
          <p:cNvPr id="6" name="Espace réservé du contenu 5"/>
          <p:cNvSpPr>
            <a:spLocks noGrp="1"/>
          </p:cNvSpPr>
          <p:nvPr>
            <p:ph idx="1"/>
          </p:nvPr>
        </p:nvSpPr>
        <p:spPr/>
        <p:txBody>
          <a:bodyPr/>
          <a:lstStyle/>
          <a:p>
            <a:r>
              <a:rPr lang="fr-FR" dirty="0"/>
              <a:t>Structure d’un document Office Excel® </a:t>
            </a:r>
            <a:r>
              <a:rPr lang="fr-FR" dirty="0" err="1"/>
              <a:t>xlsx</a:t>
            </a:r>
            <a:endParaRPr lang="fr-FR" dirty="0"/>
          </a:p>
          <a:p>
            <a:endParaRPr lang="fr-FR" dirty="0"/>
          </a:p>
          <a:p>
            <a:pPr marL="4216400" indent="-255588"/>
            <a:endParaRPr lang="fr-FR" dirty="0"/>
          </a:p>
          <a:p>
            <a:pPr marL="4216400" indent="-255588"/>
            <a:endParaRPr lang="fr-FR" dirty="0"/>
          </a:p>
          <a:p>
            <a:pPr marL="4216400" indent="-255588"/>
            <a:endParaRPr lang="fr-FR" dirty="0"/>
          </a:p>
          <a:p>
            <a:pPr marL="4216400" indent="-255588"/>
            <a:endParaRPr lang="fr-FR" dirty="0"/>
          </a:p>
          <a:p>
            <a:pPr marL="542925" indent="-255588"/>
            <a:r>
              <a:rPr lang="fr-FR" dirty="0"/>
              <a:t>Structure d’un </a:t>
            </a:r>
          </a:p>
          <a:p>
            <a:pPr marL="542925" indent="-255588">
              <a:buNone/>
            </a:pPr>
            <a:r>
              <a:rPr lang="fr-FR" dirty="0"/>
              <a:t>document Office </a:t>
            </a:r>
          </a:p>
          <a:p>
            <a:pPr marL="542925" indent="-255588">
              <a:buNone/>
            </a:pPr>
            <a:r>
              <a:rPr lang="fr-FR" dirty="0"/>
              <a:t>Excel® </a:t>
            </a:r>
            <a:r>
              <a:rPr lang="fr-FR" dirty="0" err="1"/>
              <a:t>xml</a:t>
            </a:r>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57</a:t>
            </a:fld>
            <a:endParaRPr lang="fr-FR"/>
          </a:p>
        </p:txBody>
      </p:sp>
      <p:sp>
        <p:nvSpPr>
          <p:cNvPr id="10" name="Rectangle à coins arrondis 9"/>
          <p:cNvSpPr/>
          <p:nvPr/>
        </p:nvSpPr>
        <p:spPr>
          <a:xfrm>
            <a:off x="3707904" y="4143380"/>
            <a:ext cx="5184576" cy="221457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graphicFrame>
        <p:nvGraphicFramePr>
          <p:cNvPr id="11" name="Diagramme 10"/>
          <p:cNvGraphicFramePr/>
          <p:nvPr/>
        </p:nvGraphicFramePr>
        <p:xfrm>
          <a:off x="3923928" y="3861048"/>
          <a:ext cx="4920208" cy="2664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 8" descr="IC2928.gif"/>
          <p:cNvPicPr>
            <a:picLocks noChangeAspect="1"/>
          </p:cNvPicPr>
          <p:nvPr/>
        </p:nvPicPr>
        <p:blipFill>
          <a:blip r:embed="rId8" cstate="print"/>
          <a:stretch>
            <a:fillRect/>
          </a:stretch>
        </p:blipFill>
        <p:spPr>
          <a:xfrm>
            <a:off x="899593" y="1628801"/>
            <a:ext cx="6804248" cy="201622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XSL pour Excel XML</a:t>
            </a:r>
          </a:p>
        </p:txBody>
      </p:sp>
      <p:sp>
        <p:nvSpPr>
          <p:cNvPr id="6" name="Espace réservé du contenu 5"/>
          <p:cNvSpPr>
            <a:spLocks noGrp="1"/>
          </p:cNvSpPr>
          <p:nvPr>
            <p:ph idx="1"/>
          </p:nvPr>
        </p:nvSpPr>
        <p:spPr>
          <a:xfrm>
            <a:off x="285720" y="1142984"/>
            <a:ext cx="8572560" cy="5286412"/>
          </a:xfrm>
        </p:spPr>
        <p:txBody>
          <a:bodyPr>
            <a:normAutofit/>
          </a:bodyPr>
          <a:lstStyle/>
          <a:p>
            <a:r>
              <a:rPr lang="fr-FR" dirty="0"/>
              <a:t>Propriétés du document </a:t>
            </a:r>
          </a:p>
          <a:p>
            <a:r>
              <a:rPr lang="fr-FR" dirty="0"/>
              <a:t>Meta données</a:t>
            </a:r>
          </a:p>
          <a:p>
            <a:endParaRPr lang="fr-FR" dirty="0"/>
          </a:p>
          <a:p>
            <a:endParaRPr lang="fr-FR" dirty="0"/>
          </a:p>
          <a:p>
            <a:endParaRPr lang="fr-FR" dirty="0"/>
          </a:p>
          <a:p>
            <a:endParaRPr lang="fr-FR" dirty="0"/>
          </a:p>
          <a:p>
            <a:r>
              <a:rPr lang="fr-FR" dirty="0"/>
              <a:t>Des cellules</a:t>
            </a:r>
          </a:p>
          <a:p>
            <a:pPr marL="457200" lvl="2"/>
            <a:r>
              <a:rPr lang="fr-FR" dirty="0"/>
              <a:t>supporte les formules  </a:t>
            </a:r>
          </a:p>
          <a:p>
            <a:pPr marL="914400" lvl="3"/>
            <a:r>
              <a:rPr lang="fr-FR" dirty="0"/>
              <a:t>placement</a:t>
            </a:r>
          </a:p>
          <a:p>
            <a:pPr marL="914400" lvl="3">
              <a:buNone/>
            </a:pPr>
            <a:r>
              <a:rPr lang="fr-FR" dirty="0"/>
              <a:t>		relatif</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58</a:t>
            </a:fld>
            <a:endParaRPr lang="fr-FR"/>
          </a:p>
        </p:txBody>
      </p:sp>
      <p:sp>
        <p:nvSpPr>
          <p:cNvPr id="7" name="Rectangle 6"/>
          <p:cNvSpPr/>
          <p:nvPr/>
        </p:nvSpPr>
        <p:spPr>
          <a:xfrm>
            <a:off x="2324948" y="2214554"/>
            <a:ext cx="6390456" cy="249299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fr-FR" sz="1200" b="1" i="1" u="sng" dirty="0">
                <a:solidFill>
                  <a:schemeClr val="tx1"/>
                </a:solidFill>
                <a:latin typeface="+mn-lt"/>
              </a:rPr>
              <a:t>Code </a:t>
            </a:r>
            <a:r>
              <a:rPr lang="fr-FR" sz="1200" b="1" i="1" u="sng" dirty="0" err="1">
                <a:solidFill>
                  <a:schemeClr val="tx1"/>
                </a:solidFill>
                <a:latin typeface="+mn-lt"/>
              </a:rPr>
              <a:t>xml</a:t>
            </a:r>
            <a:r>
              <a:rPr lang="fr-FR" sz="1200" b="1" i="1" u="sng" dirty="0">
                <a:solidFill>
                  <a:schemeClr val="tx1"/>
                </a:solidFill>
                <a:latin typeface="+mn-lt"/>
              </a:rPr>
              <a:t> :</a:t>
            </a:r>
          </a:p>
          <a:p>
            <a:pPr>
              <a:buNone/>
            </a:pPr>
            <a:r>
              <a:rPr lang="fr-FR" i="1" dirty="0">
                <a:solidFill>
                  <a:schemeClr val="tx1"/>
                </a:solidFill>
              </a:rPr>
              <a:t>&lt;</a:t>
            </a:r>
            <a:r>
              <a:rPr lang="fr-FR" i="1" dirty="0" err="1">
                <a:solidFill>
                  <a:schemeClr val="tx1"/>
                </a:solidFill>
              </a:rPr>
              <a:t>DocumentProperties</a:t>
            </a:r>
            <a:r>
              <a:rPr lang="fr-FR" i="1" dirty="0">
                <a:solidFill>
                  <a:schemeClr val="tx1"/>
                </a:solidFill>
              </a:rPr>
              <a:t> </a:t>
            </a:r>
          </a:p>
          <a:p>
            <a:pPr>
              <a:buNone/>
            </a:pPr>
            <a:r>
              <a:rPr lang="fr-FR" i="1" dirty="0">
                <a:solidFill>
                  <a:schemeClr val="tx1"/>
                </a:solidFill>
              </a:rPr>
              <a:t>	</a:t>
            </a:r>
            <a:r>
              <a:rPr lang="fr-FR" i="1" dirty="0" err="1">
                <a:solidFill>
                  <a:schemeClr val="tx1"/>
                </a:solidFill>
              </a:rPr>
              <a:t>xmlns</a:t>
            </a:r>
            <a:r>
              <a:rPr lang="fr-FR" i="1" dirty="0">
                <a:solidFill>
                  <a:schemeClr val="tx1"/>
                </a:solidFill>
              </a:rPr>
              <a:t>="</a:t>
            </a:r>
            <a:r>
              <a:rPr lang="fr-FR" i="1" dirty="0" err="1">
                <a:solidFill>
                  <a:schemeClr val="tx1"/>
                </a:solidFill>
              </a:rPr>
              <a:t>urn:schemas-microsoft-com:office:office</a:t>
            </a:r>
            <a:r>
              <a:rPr lang="fr-FR" i="1" dirty="0">
                <a:solidFill>
                  <a:schemeClr val="tx1"/>
                </a:solidFill>
              </a:rPr>
              <a:t>"&gt;</a:t>
            </a:r>
          </a:p>
          <a:p>
            <a:pPr>
              <a:buNone/>
            </a:pPr>
            <a:r>
              <a:rPr lang="fr-FR" i="1" dirty="0">
                <a:solidFill>
                  <a:schemeClr val="tx1"/>
                </a:solidFill>
              </a:rPr>
              <a:t>	     &lt;</a:t>
            </a:r>
            <a:r>
              <a:rPr lang="fr-FR" i="1" dirty="0" err="1">
                <a:solidFill>
                  <a:schemeClr val="tx1"/>
                </a:solidFill>
              </a:rPr>
              <a:t>Author</a:t>
            </a:r>
            <a:r>
              <a:rPr lang="fr-FR" i="1" dirty="0">
                <a:solidFill>
                  <a:schemeClr val="tx1"/>
                </a:solidFill>
              </a:rPr>
              <a:t>&gt;</a:t>
            </a:r>
            <a:r>
              <a:rPr lang="fr-FR" i="1" dirty="0" err="1">
                <a:solidFill>
                  <a:schemeClr val="tx1"/>
                </a:solidFill>
              </a:rPr>
              <a:t>Someone</a:t>
            </a:r>
            <a:r>
              <a:rPr lang="fr-FR" i="1" dirty="0">
                <a:solidFill>
                  <a:schemeClr val="tx1"/>
                </a:solidFill>
              </a:rPr>
              <a:t>&lt;/</a:t>
            </a:r>
            <a:r>
              <a:rPr lang="fr-FR" i="1" dirty="0" err="1">
                <a:solidFill>
                  <a:schemeClr val="tx1"/>
                </a:solidFill>
              </a:rPr>
              <a:t>Author</a:t>
            </a:r>
            <a:r>
              <a:rPr lang="fr-FR" i="1" dirty="0">
                <a:solidFill>
                  <a:schemeClr val="tx1"/>
                </a:solidFill>
              </a:rPr>
              <a:t>&gt;</a:t>
            </a:r>
          </a:p>
          <a:p>
            <a:pPr>
              <a:buNone/>
            </a:pPr>
            <a:r>
              <a:rPr lang="fr-FR" i="1" dirty="0">
                <a:solidFill>
                  <a:schemeClr val="tx1"/>
                </a:solidFill>
              </a:rPr>
              <a:t>	     &lt;</a:t>
            </a:r>
            <a:r>
              <a:rPr lang="fr-FR" i="1" dirty="0" err="1">
                <a:solidFill>
                  <a:schemeClr val="tx1"/>
                </a:solidFill>
              </a:rPr>
              <a:t>LastAuthor</a:t>
            </a:r>
            <a:r>
              <a:rPr lang="fr-FR" i="1" dirty="0">
                <a:solidFill>
                  <a:schemeClr val="tx1"/>
                </a:solidFill>
              </a:rPr>
              <a:t>&gt;</a:t>
            </a:r>
            <a:r>
              <a:rPr lang="fr-FR" i="1" u="sng" dirty="0">
                <a:solidFill>
                  <a:schemeClr val="tx1"/>
                </a:solidFill>
              </a:rPr>
              <a:t>champix&lt;/</a:t>
            </a:r>
            <a:r>
              <a:rPr lang="fr-FR" i="1" u="sng" dirty="0" err="1">
                <a:solidFill>
                  <a:schemeClr val="tx1"/>
                </a:solidFill>
              </a:rPr>
              <a:t>LastAuthor</a:t>
            </a:r>
            <a:r>
              <a:rPr lang="fr-FR" i="1" u="sng" dirty="0">
                <a:solidFill>
                  <a:schemeClr val="tx1"/>
                </a:solidFill>
              </a:rPr>
              <a:t>&gt;</a:t>
            </a:r>
          </a:p>
          <a:p>
            <a:pPr>
              <a:buNone/>
            </a:pPr>
            <a:r>
              <a:rPr lang="fr-FR" i="1" dirty="0">
                <a:solidFill>
                  <a:schemeClr val="tx1"/>
                </a:solidFill>
              </a:rPr>
              <a:t>	     &lt;</a:t>
            </a:r>
            <a:r>
              <a:rPr lang="fr-FR" i="1" dirty="0" err="1">
                <a:solidFill>
                  <a:schemeClr val="tx1"/>
                </a:solidFill>
              </a:rPr>
              <a:t>Created</a:t>
            </a:r>
            <a:r>
              <a:rPr lang="fr-FR" i="1" dirty="0">
                <a:solidFill>
                  <a:schemeClr val="tx1"/>
                </a:solidFill>
              </a:rPr>
              <a:t>&gt;2015-03-15T23:04:04Z&lt;/</a:t>
            </a:r>
            <a:r>
              <a:rPr lang="fr-FR" i="1" dirty="0" err="1">
                <a:solidFill>
                  <a:schemeClr val="tx1"/>
                </a:solidFill>
              </a:rPr>
              <a:t>Created</a:t>
            </a:r>
            <a:r>
              <a:rPr lang="fr-FR" i="1" dirty="0">
                <a:solidFill>
                  <a:schemeClr val="tx1"/>
                </a:solidFill>
              </a:rPr>
              <a:t>&gt;</a:t>
            </a:r>
          </a:p>
          <a:p>
            <a:pPr>
              <a:buNone/>
            </a:pPr>
            <a:r>
              <a:rPr lang="fr-FR" i="1" dirty="0">
                <a:solidFill>
                  <a:schemeClr val="tx1"/>
                </a:solidFill>
              </a:rPr>
              <a:t>	     &lt;</a:t>
            </a:r>
            <a:r>
              <a:rPr lang="fr-FR" i="1" dirty="0" err="1">
                <a:solidFill>
                  <a:schemeClr val="tx1"/>
                </a:solidFill>
              </a:rPr>
              <a:t>Company</a:t>
            </a:r>
            <a:r>
              <a:rPr lang="fr-FR" i="1" dirty="0">
                <a:solidFill>
                  <a:schemeClr val="tx1"/>
                </a:solidFill>
              </a:rPr>
              <a:t>&gt;</a:t>
            </a:r>
            <a:r>
              <a:rPr lang="fr-FR" i="1" u="sng" dirty="0" err="1">
                <a:solidFill>
                  <a:schemeClr val="tx1"/>
                </a:solidFill>
              </a:rPr>
              <a:t>Eaton</a:t>
            </a:r>
            <a:r>
              <a:rPr lang="fr-FR" i="1" u="sng" dirty="0">
                <a:solidFill>
                  <a:schemeClr val="tx1"/>
                </a:solidFill>
              </a:rPr>
              <a:t> Corporation&lt;/</a:t>
            </a:r>
            <a:r>
              <a:rPr lang="fr-FR" i="1" u="sng" dirty="0" err="1">
                <a:solidFill>
                  <a:schemeClr val="tx1"/>
                </a:solidFill>
              </a:rPr>
              <a:t>Company</a:t>
            </a:r>
            <a:r>
              <a:rPr lang="fr-FR" i="1" u="sng" dirty="0">
                <a:solidFill>
                  <a:schemeClr val="tx1"/>
                </a:solidFill>
              </a:rPr>
              <a:t>&gt;</a:t>
            </a:r>
          </a:p>
          <a:p>
            <a:pPr>
              <a:buNone/>
            </a:pPr>
            <a:r>
              <a:rPr lang="fr-FR" i="1" dirty="0">
                <a:solidFill>
                  <a:schemeClr val="tx1"/>
                </a:solidFill>
              </a:rPr>
              <a:t>	     &lt;Version&gt;12.00&lt;/Version&gt;</a:t>
            </a:r>
          </a:p>
          <a:p>
            <a:pPr>
              <a:buNone/>
            </a:pPr>
            <a:r>
              <a:rPr lang="fr-FR" i="1" dirty="0">
                <a:solidFill>
                  <a:schemeClr val="tx1"/>
                </a:solidFill>
              </a:rPr>
              <a:t>&lt;/</a:t>
            </a:r>
            <a:r>
              <a:rPr lang="fr-FR" i="1" dirty="0" err="1">
                <a:solidFill>
                  <a:schemeClr val="tx1"/>
                </a:solidFill>
              </a:rPr>
              <a:t>DocumentProperties</a:t>
            </a:r>
            <a:r>
              <a:rPr lang="fr-FR" i="1" dirty="0">
                <a:solidFill>
                  <a:schemeClr val="tx1"/>
                </a:solidFill>
              </a:rPr>
              <a:t>&gt;</a:t>
            </a:r>
          </a:p>
        </p:txBody>
      </p:sp>
      <p:sp>
        <p:nvSpPr>
          <p:cNvPr id="8" name="Rectangle 7"/>
          <p:cNvSpPr/>
          <p:nvPr/>
        </p:nvSpPr>
        <p:spPr>
          <a:xfrm>
            <a:off x="3000364" y="5643578"/>
            <a:ext cx="574238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pt-BR" dirty="0"/>
              <a:t>&lt;</a:t>
            </a:r>
            <a:r>
              <a:rPr lang="pt-BR" b="1" dirty="0"/>
              <a:t>Cell </a:t>
            </a:r>
            <a:r>
              <a:rPr lang="pt-BR" dirty="0"/>
              <a:t>	ss:Index="11“</a:t>
            </a:r>
          </a:p>
          <a:p>
            <a:pPr>
              <a:buNone/>
            </a:pPr>
            <a:r>
              <a:rPr lang="pt-BR" dirty="0"/>
              <a:t>	 </a:t>
            </a:r>
            <a:r>
              <a:rPr lang="pt-BR" b="1" dirty="0"/>
              <a:t>ss:Formula</a:t>
            </a:r>
            <a:r>
              <a:rPr lang="pt-BR" b="1" i="1" dirty="0"/>
              <a:t>="=SUM(R[-5]C:R[-3]C)</a:t>
            </a:r>
            <a:r>
              <a:rPr lang="pt-BR" b="1" dirty="0"/>
              <a:t>“</a:t>
            </a:r>
            <a:r>
              <a:rPr lang="pt-BR" dirty="0"/>
              <a:t>/&gt;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4"/>
          <p:cNvSpPr>
            <a:spLocks noGrp="1"/>
          </p:cNvSpPr>
          <p:nvPr>
            <p:ph type="title"/>
          </p:nvPr>
        </p:nvSpPr>
        <p:spPr/>
        <p:txBody>
          <a:bodyPr/>
          <a:lstStyle/>
          <a:p>
            <a:r>
              <a:rPr lang="fr-FR" dirty="0"/>
              <a:t>XSL pour Excel XML</a:t>
            </a:r>
          </a:p>
        </p:txBody>
      </p:sp>
      <p:sp>
        <p:nvSpPr>
          <p:cNvPr id="6" name="Espace réservé du contenu 5"/>
          <p:cNvSpPr>
            <a:spLocks noGrp="1"/>
          </p:cNvSpPr>
          <p:nvPr>
            <p:ph idx="1"/>
          </p:nvPr>
        </p:nvSpPr>
        <p:spPr/>
        <p:txBody>
          <a:bodyPr>
            <a:normAutofit/>
          </a:bodyPr>
          <a:lstStyle/>
          <a:p>
            <a:r>
              <a:rPr lang="fr-FR" dirty="0"/>
              <a:t>La syntaxe des styles</a:t>
            </a:r>
          </a:p>
          <a:p>
            <a:endParaRPr lang="fr-FR" dirty="0"/>
          </a:p>
          <a:p>
            <a:endParaRPr lang="fr-FR" dirty="0"/>
          </a:p>
          <a:p>
            <a:endParaRPr lang="fr-FR" dirty="0"/>
          </a:p>
          <a:p>
            <a:endParaRPr lang="fr-FR" dirty="0"/>
          </a:p>
          <a:p>
            <a:endParaRPr lang="fr-FR" dirty="0"/>
          </a:p>
          <a:p>
            <a:endParaRPr lang="fr-FR" dirty="0"/>
          </a:p>
          <a:p>
            <a:r>
              <a:rPr lang="fr-FR" dirty="0"/>
              <a:t>Un fichier pour les chaines de caractères</a:t>
            </a:r>
          </a:p>
          <a:p>
            <a:pPr lvl="2"/>
            <a:r>
              <a:rPr lang="fr-FR" dirty="0" err="1"/>
              <a:t>Referencé</a:t>
            </a:r>
            <a:r>
              <a:rPr lang="fr-FR" dirty="0"/>
              <a:t> par leur ordres dans le fichier string.xml </a:t>
            </a:r>
          </a:p>
          <a:p>
            <a:pPr lvl="1"/>
            <a:endParaRPr lang="fr-FR" sz="18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59</a:t>
            </a:fld>
            <a:endParaRPr lang="fr-FR"/>
          </a:p>
        </p:txBody>
      </p:sp>
      <p:sp>
        <p:nvSpPr>
          <p:cNvPr id="5" name="Rectangle 4"/>
          <p:cNvSpPr/>
          <p:nvPr/>
        </p:nvSpPr>
        <p:spPr>
          <a:xfrm>
            <a:off x="1637928" y="1714488"/>
            <a:ext cx="5742384" cy="286232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1">
              <a:buNone/>
            </a:pPr>
            <a:r>
              <a:rPr lang="fr-FR" dirty="0"/>
              <a:t>&lt;Styles&gt;</a:t>
            </a:r>
          </a:p>
          <a:p>
            <a:pPr marL="95250" lvl="1">
              <a:buNone/>
            </a:pPr>
            <a:r>
              <a:rPr lang="fr-FR" dirty="0"/>
              <a:t>	&lt;Style </a:t>
            </a:r>
            <a:r>
              <a:rPr lang="fr-FR" dirty="0" err="1"/>
              <a:t>ss:ID</a:t>
            </a:r>
            <a:r>
              <a:rPr lang="fr-FR" dirty="0"/>
              <a:t>="Default" </a:t>
            </a:r>
            <a:r>
              <a:rPr lang="fr-FR" dirty="0" err="1"/>
              <a:t>ss:Name</a:t>
            </a:r>
            <a:r>
              <a:rPr lang="fr-FR" dirty="0"/>
              <a:t>="Normal"&gt;</a:t>
            </a:r>
          </a:p>
          <a:p>
            <a:pPr marL="95250" lvl="1">
              <a:buNone/>
            </a:pPr>
            <a:r>
              <a:rPr lang="fr-FR" dirty="0"/>
              <a:t>		&lt;</a:t>
            </a:r>
            <a:r>
              <a:rPr lang="fr-FR" dirty="0" err="1"/>
              <a:t>Alignment</a:t>
            </a:r>
            <a:r>
              <a:rPr lang="fr-FR" dirty="0"/>
              <a:t> </a:t>
            </a:r>
            <a:r>
              <a:rPr lang="fr-FR" dirty="0" err="1"/>
              <a:t>ss:Vertical</a:t>
            </a:r>
            <a:r>
              <a:rPr lang="fr-FR" dirty="0"/>
              <a:t>="</a:t>
            </a:r>
            <a:r>
              <a:rPr lang="fr-FR" dirty="0" err="1"/>
              <a:t>Bottom</a:t>
            </a:r>
            <a:r>
              <a:rPr lang="fr-FR" dirty="0"/>
              <a:t>" /&gt;</a:t>
            </a:r>
          </a:p>
          <a:p>
            <a:pPr marL="95250" lvl="1">
              <a:buNone/>
            </a:pPr>
            <a:r>
              <a:rPr lang="fr-FR" dirty="0"/>
              <a:t>		&lt;</a:t>
            </a:r>
            <a:r>
              <a:rPr lang="fr-FR" dirty="0" err="1"/>
              <a:t>Borders</a:t>
            </a:r>
            <a:r>
              <a:rPr lang="fr-FR" dirty="0"/>
              <a:t> /&gt;</a:t>
            </a:r>
          </a:p>
          <a:p>
            <a:pPr marL="95250" lvl="1">
              <a:buNone/>
            </a:pPr>
            <a:r>
              <a:rPr lang="fr-FR" dirty="0"/>
              <a:t>		&lt;Font </a:t>
            </a:r>
            <a:r>
              <a:rPr lang="fr-FR" dirty="0" err="1"/>
              <a:t>ss:FontName</a:t>
            </a:r>
            <a:r>
              <a:rPr lang="fr-FR" dirty="0"/>
              <a:t>="Arial" /&gt;</a:t>
            </a:r>
          </a:p>
          <a:p>
            <a:pPr marL="95250" lvl="1">
              <a:buNone/>
            </a:pPr>
            <a:r>
              <a:rPr lang="fr-FR" dirty="0"/>
              <a:t>		&lt;</a:t>
            </a:r>
            <a:r>
              <a:rPr lang="fr-FR" dirty="0" err="1"/>
              <a:t>Interior</a:t>
            </a:r>
            <a:r>
              <a:rPr lang="fr-FR" dirty="0"/>
              <a:t> /&gt;</a:t>
            </a:r>
          </a:p>
          <a:p>
            <a:pPr marL="95250" lvl="1">
              <a:buNone/>
            </a:pPr>
            <a:r>
              <a:rPr lang="fr-FR" dirty="0"/>
              <a:t>		&lt;</a:t>
            </a:r>
            <a:r>
              <a:rPr lang="fr-FR" dirty="0" err="1"/>
              <a:t>NumberFormat</a:t>
            </a:r>
            <a:r>
              <a:rPr lang="fr-FR" dirty="0"/>
              <a:t> /&gt;</a:t>
            </a:r>
          </a:p>
          <a:p>
            <a:pPr marL="95250" lvl="1">
              <a:buNone/>
            </a:pPr>
            <a:r>
              <a:rPr lang="fr-FR" dirty="0"/>
              <a:t>		&lt;Protection /&gt;</a:t>
            </a:r>
          </a:p>
          <a:p>
            <a:pPr marL="95250" lvl="1">
              <a:buNone/>
            </a:pPr>
            <a:r>
              <a:rPr lang="fr-FR" dirty="0"/>
              <a:t>	&lt;/Style&gt;</a:t>
            </a:r>
          </a:p>
          <a:p>
            <a:pPr marL="95250" lvl="1">
              <a:buNone/>
            </a:pPr>
            <a:r>
              <a:rPr lang="fr-FR" dirty="0"/>
              <a:t>&lt;/Styles&gt;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Concepts de base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4"/>
          <p:cNvSpPr>
            <a:spLocks noGrp="1"/>
          </p:cNvSpPr>
          <p:nvPr>
            <p:ph type="title"/>
          </p:nvPr>
        </p:nvSpPr>
        <p:spPr/>
        <p:txBody>
          <a:bodyPr/>
          <a:lstStyle/>
          <a:p>
            <a:r>
              <a:rPr lang="fr-FR" dirty="0"/>
              <a:t>XSL pour Excel XML</a:t>
            </a:r>
          </a:p>
        </p:txBody>
      </p:sp>
      <p:sp>
        <p:nvSpPr>
          <p:cNvPr id="3" name="Espace réservé du contenu 2"/>
          <p:cNvSpPr>
            <a:spLocks noGrp="1"/>
          </p:cNvSpPr>
          <p:nvPr>
            <p:ph idx="1"/>
          </p:nvPr>
        </p:nvSpPr>
        <p:spPr/>
        <p:txBody>
          <a:bodyPr>
            <a:normAutofit lnSpcReduction="10000"/>
          </a:bodyPr>
          <a:lstStyle/>
          <a:p>
            <a:r>
              <a:rPr lang="fr-FR" dirty="0"/>
              <a:t>Feuille du classeur </a:t>
            </a:r>
          </a:p>
          <a:p>
            <a:pPr lvl="3">
              <a:buNone/>
            </a:pPr>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a:buNone/>
            </a:pPr>
            <a:r>
              <a:rPr lang="fr-FR" dirty="0"/>
              <a:t>			Références des feuilles, une feuille non 		référenciée ne seras pas visible dans 							Excel</a:t>
            </a:r>
          </a:p>
          <a:p>
            <a:pPr lvl="3">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60</a:t>
            </a:fld>
            <a:endParaRPr lang="fr-FR"/>
          </a:p>
        </p:txBody>
      </p:sp>
      <p:sp>
        <p:nvSpPr>
          <p:cNvPr id="5" name="Rectangle 4"/>
          <p:cNvSpPr/>
          <p:nvPr/>
        </p:nvSpPr>
        <p:spPr>
          <a:xfrm>
            <a:off x="1403649" y="2492898"/>
            <a:ext cx="6462464" cy="203132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fr-FR" dirty="0"/>
              <a:t>&lt;</a:t>
            </a:r>
            <a:r>
              <a:rPr lang="fr-FR" dirty="0" err="1"/>
              <a:t>Worksheet</a:t>
            </a:r>
            <a:r>
              <a:rPr lang="fr-FR" dirty="0"/>
              <a:t> </a:t>
            </a:r>
            <a:r>
              <a:rPr lang="fr-FR" dirty="0" err="1"/>
              <a:t>ss:Name</a:t>
            </a:r>
            <a:r>
              <a:rPr lang="fr-FR" dirty="0"/>
              <a:t>="{$</a:t>
            </a:r>
            <a:r>
              <a:rPr lang="fr-FR" dirty="0" err="1"/>
              <a:t>sheetName</a:t>
            </a:r>
            <a:r>
              <a:rPr lang="fr-FR" dirty="0"/>
              <a:t>}"&gt;</a:t>
            </a:r>
          </a:p>
          <a:p>
            <a:pPr marL="0" lvl="3">
              <a:buNone/>
            </a:pPr>
            <a:r>
              <a:rPr lang="fr-FR" dirty="0"/>
              <a:t>	&lt;Table &gt;</a:t>
            </a:r>
          </a:p>
          <a:p>
            <a:pPr marL="0" lvl="3">
              <a:buNone/>
            </a:pPr>
            <a:r>
              <a:rPr lang="fr-FR" dirty="0"/>
              <a:t>		&lt;</a:t>
            </a:r>
            <a:r>
              <a:rPr lang="fr-FR" dirty="0" err="1"/>
              <a:t>Row</a:t>
            </a:r>
            <a:r>
              <a:rPr lang="fr-FR" dirty="0"/>
              <a:t> </a:t>
            </a:r>
            <a:r>
              <a:rPr lang="fr-FR" dirty="0" err="1"/>
              <a:t>ss:Index</a:t>
            </a:r>
            <a:r>
              <a:rPr lang="fr-FR" dirty="0"/>
              <a:t>="3"&gt;</a:t>
            </a:r>
          </a:p>
          <a:p>
            <a:pPr marL="0" lvl="3">
              <a:buNone/>
            </a:pPr>
            <a:r>
              <a:rPr lang="fr-FR" dirty="0"/>
              <a:t>			&lt;</a:t>
            </a:r>
            <a:r>
              <a:rPr lang="fr-FR" dirty="0" err="1"/>
              <a:t>Cell</a:t>
            </a:r>
            <a:r>
              <a:rPr lang="fr-FR" dirty="0"/>
              <a:t> </a:t>
            </a:r>
            <a:r>
              <a:rPr lang="fr-FR" dirty="0" err="1"/>
              <a:t>ss:Index</a:t>
            </a:r>
            <a:r>
              <a:rPr lang="fr-FR" dirty="0"/>
              <a:t>="2"&gt;</a:t>
            </a:r>
            <a:r>
              <a:rPr lang="fr-FR" dirty="0" err="1"/>
              <a:t>cell</a:t>
            </a:r>
            <a:r>
              <a:rPr lang="fr-FR" dirty="0"/>
              <a:t> C3&lt;/</a:t>
            </a:r>
            <a:r>
              <a:rPr lang="fr-FR" dirty="0" err="1"/>
              <a:t>Cell</a:t>
            </a:r>
            <a:r>
              <a:rPr lang="fr-FR" dirty="0"/>
              <a:t>&gt;</a:t>
            </a:r>
          </a:p>
          <a:p>
            <a:pPr marL="0" lvl="3">
              <a:buNone/>
            </a:pPr>
            <a:r>
              <a:rPr lang="fr-FR" dirty="0"/>
              <a:t>		&lt;/</a:t>
            </a:r>
            <a:r>
              <a:rPr lang="fr-FR" dirty="0" err="1"/>
              <a:t>Row</a:t>
            </a:r>
            <a:r>
              <a:rPr lang="fr-FR" dirty="0"/>
              <a:t>&gt;</a:t>
            </a:r>
          </a:p>
          <a:p>
            <a:pPr marL="0" lvl="3">
              <a:buNone/>
            </a:pPr>
            <a:r>
              <a:rPr lang="fr-FR" dirty="0"/>
              <a:t>	  &lt;/Table&gt;</a:t>
            </a:r>
          </a:p>
          <a:p>
            <a:pPr marL="0" lvl="3">
              <a:buNone/>
            </a:pPr>
            <a:r>
              <a:rPr lang="fr-FR" dirty="0"/>
              <a:t>&lt;/</a:t>
            </a:r>
            <a:r>
              <a:rPr lang="fr-FR" dirty="0" err="1"/>
              <a:t>Worksheet</a:t>
            </a:r>
            <a:r>
              <a:rPr lang="fr-FR" dirty="0"/>
              <a:t>&gt;</a:t>
            </a:r>
          </a:p>
        </p:txBody>
      </p:sp>
      <p:pic>
        <p:nvPicPr>
          <p:cNvPr id="7" name="Picture 2" descr="Afficher l'image d'origine"/>
          <p:cNvPicPr>
            <a:picLocks noChangeAspect="1" noChangeArrowheads="1"/>
          </p:cNvPicPr>
          <p:nvPr/>
        </p:nvPicPr>
        <p:blipFill>
          <a:blip r:embed="rId3" cstate="print"/>
          <a:srcRect/>
          <a:stretch>
            <a:fillRect/>
          </a:stretch>
        </p:blipFill>
        <p:spPr bwMode="auto">
          <a:xfrm>
            <a:off x="611560" y="4889322"/>
            <a:ext cx="1368152" cy="1203974"/>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46A9746-D9BC-4CF2-A004-D12034DAB6F3}"/>
              </a:ext>
            </a:extLst>
          </p:cNvPr>
          <p:cNvSpPr>
            <a:spLocks noGrp="1"/>
          </p:cNvSpPr>
          <p:nvPr>
            <p:ph type="title"/>
          </p:nvPr>
        </p:nvSpPr>
        <p:spPr/>
        <p:txBody>
          <a:bodyPr/>
          <a:lstStyle/>
          <a:p>
            <a:r>
              <a:rPr lang="fr-FR" dirty="0"/>
              <a:t>Les parseurs</a:t>
            </a:r>
          </a:p>
        </p:txBody>
      </p:sp>
      <p:sp>
        <p:nvSpPr>
          <p:cNvPr id="5" name="Espace réservé du texte 4">
            <a:extLst>
              <a:ext uri="{FF2B5EF4-FFF2-40B4-BE49-F238E27FC236}">
                <a16:creationId xmlns:a16="http://schemas.microsoft.com/office/drawing/2014/main" id="{0E9F9664-CBD2-4954-8A90-9EE5F24AA63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291440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4" name="AutoShape 2"/>
          <p:cNvSpPr>
            <a:spLocks noGrp="1" noChangeArrowheads="1"/>
          </p:cNvSpPr>
          <p:nvPr>
            <p:ph type="title"/>
          </p:nvPr>
        </p:nvSpPr>
        <p:spPr/>
        <p:txBody>
          <a:bodyPr/>
          <a:lstStyle/>
          <a:p>
            <a:pPr eaLnBrk="1" hangingPunct="1"/>
            <a:r>
              <a:rPr lang="fr-FR" dirty="0"/>
              <a:t>Les parseurs XML du marché</a:t>
            </a:r>
          </a:p>
        </p:txBody>
      </p:sp>
      <p:sp>
        <p:nvSpPr>
          <p:cNvPr id="1236995" name="Rectangle 3"/>
          <p:cNvSpPr>
            <a:spLocks noGrp="1" noChangeArrowheads="1"/>
          </p:cNvSpPr>
          <p:nvPr>
            <p:ph idx="1"/>
          </p:nvPr>
        </p:nvSpPr>
        <p:spPr/>
        <p:txBody>
          <a:bodyPr>
            <a:normAutofit fontScale="92500" lnSpcReduction="20000"/>
          </a:bodyPr>
          <a:lstStyle/>
          <a:p>
            <a:r>
              <a:rPr lang="fr-FR" dirty="0"/>
              <a:t>Types de parseurs</a:t>
            </a:r>
          </a:p>
          <a:p>
            <a:pPr lvl="1"/>
            <a:r>
              <a:rPr lang="fr-FR" dirty="0">
                <a:cs typeface="Courier New" pitchFamily="49" charset="0"/>
              </a:rPr>
              <a:t> On trouve des parseurs côté client (navigateurs, API MSXML…), côté serveur (API, librairies, components…)</a:t>
            </a:r>
          </a:p>
          <a:p>
            <a:pPr lvl="1"/>
            <a:r>
              <a:rPr lang="fr-FR" dirty="0">
                <a:cs typeface="Courier New" pitchFamily="49" charset="0"/>
              </a:rPr>
              <a:t> Les navigateurs Web les plus évolués (MSIE, MFF) intègrent des parseurs et des processeurs (ex: XSL-T)</a:t>
            </a:r>
          </a:p>
          <a:p>
            <a:pPr lvl="1"/>
            <a:endParaRPr lang="fr-FR" dirty="0">
              <a:cs typeface="Courier New" pitchFamily="49" charset="0"/>
            </a:endParaRPr>
          </a:p>
          <a:p>
            <a:r>
              <a:rPr lang="fr-FR" dirty="0"/>
              <a:t>Exemples de parseurs</a:t>
            </a:r>
          </a:p>
          <a:p>
            <a:pPr lvl="1"/>
            <a:r>
              <a:rPr lang="fr-FR" dirty="0">
                <a:cs typeface="Courier New" pitchFamily="49" charset="0"/>
              </a:rPr>
              <a:t> IBM XML parser for Java</a:t>
            </a:r>
          </a:p>
          <a:p>
            <a:pPr lvl="1"/>
            <a:r>
              <a:rPr lang="fr-FR" dirty="0">
                <a:cs typeface="Courier New" pitchFamily="49" charset="0"/>
              </a:rPr>
              <a:t> Xerces Java Parser (SAX 2 et DOM 2)</a:t>
            </a:r>
          </a:p>
          <a:p>
            <a:pPr lvl="1"/>
            <a:r>
              <a:rPr lang="fr-FR" dirty="0">
                <a:cs typeface="Courier New" pitchFamily="49" charset="0"/>
              </a:rPr>
              <a:t> XP parser SAX utilisé entre autres par XT</a:t>
            </a:r>
          </a:p>
          <a:p>
            <a:pPr lvl="1"/>
            <a:r>
              <a:rPr lang="fr-FR" dirty="0">
                <a:cs typeface="Courier New" pitchFamily="49" charset="0"/>
              </a:rPr>
              <a:t> SimpleXML parseur XML pour PHP</a:t>
            </a:r>
          </a:p>
          <a:p>
            <a:pPr lvl="1"/>
            <a:r>
              <a:rPr lang="fr-FR" dirty="0">
                <a:cs typeface="Courier New" pitchFamily="49" charset="0"/>
              </a:rPr>
              <a:t> XML parser pour Adobe Flash </a:t>
            </a:r>
          </a:p>
          <a:p>
            <a:pPr lvl="1"/>
            <a:r>
              <a:rPr lang="fr-FR" dirty="0">
                <a:cs typeface="Courier New" pitchFamily="49" charset="0"/>
              </a:rPr>
              <a:t> JDOM, XMLBeans, StAX, JAXB, XOM…</a:t>
            </a:r>
          </a:p>
        </p:txBody>
      </p:sp>
      <p:sp>
        <p:nvSpPr>
          <p:cNvPr id="6" name="Rectangle 13"/>
          <p:cNvSpPr>
            <a:spLocks noGrp="1" noChangeArrowheads="1"/>
          </p:cNvSpPr>
          <p:nvPr>
            <p:ph type="sldNum" sz="quarter" idx="12"/>
          </p:nvPr>
        </p:nvSpPr>
        <p:spPr>
          <a:ln/>
        </p:spPr>
        <p:txBody>
          <a:bodyPr>
            <a:normAutofit/>
          </a:bodyPr>
          <a:lstStyle/>
          <a:p>
            <a:pPr>
              <a:defRPr/>
            </a:pPr>
            <a:fld id="{6A70B3C8-6AF1-446C-A934-9AB42148F225}" type="slidenum">
              <a:rPr lang="fr-FR"/>
              <a:pPr>
                <a:defRPr/>
              </a:pPr>
              <a:t>62</a:t>
            </a:fld>
            <a:endParaRPr lang="fr-F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2 familles de parseur</a:t>
            </a:r>
          </a:p>
        </p:txBody>
      </p:sp>
      <p:sp>
        <p:nvSpPr>
          <p:cNvPr id="4" name="Espace réservé du texte 3"/>
          <p:cNvSpPr>
            <a:spLocks noGrp="1"/>
          </p:cNvSpPr>
          <p:nvPr>
            <p:ph type="body" idx="1"/>
          </p:nvPr>
        </p:nvSpPr>
        <p:spPr/>
        <p:txBody>
          <a:bodyPr/>
          <a:lstStyle/>
          <a:p>
            <a:r>
              <a:rPr lang="fr-FR" dirty="0"/>
              <a:t>Simple Api for Xml</a:t>
            </a:r>
          </a:p>
        </p:txBody>
      </p:sp>
      <p:sp>
        <p:nvSpPr>
          <p:cNvPr id="5" name="Espace réservé du contenu 4"/>
          <p:cNvSpPr>
            <a:spLocks noGrp="1"/>
          </p:cNvSpPr>
          <p:nvPr>
            <p:ph sz="half" idx="2"/>
          </p:nvPr>
        </p:nvSpPr>
        <p:spPr/>
        <p:txBody>
          <a:bodyPr>
            <a:normAutofit lnSpcReduction="10000"/>
          </a:bodyPr>
          <a:lstStyle/>
          <a:p>
            <a:endParaRPr lang="fr-FR" dirty="0"/>
          </a:p>
          <a:p>
            <a:r>
              <a:rPr lang="fr-FR" dirty="0"/>
              <a:t>Séquentiel</a:t>
            </a:r>
          </a:p>
          <a:p>
            <a:endParaRPr lang="fr-FR" dirty="0"/>
          </a:p>
          <a:p>
            <a:r>
              <a:rPr lang="fr-FR" dirty="0"/>
              <a:t>Permissif </a:t>
            </a:r>
          </a:p>
          <a:p>
            <a:endParaRPr lang="fr-FR" dirty="0"/>
          </a:p>
          <a:p>
            <a:r>
              <a:rPr lang="fr-FR" dirty="0"/>
              <a:t>pas d'indexation</a:t>
            </a:r>
          </a:p>
          <a:p>
            <a:endParaRPr lang="fr-FR" dirty="0"/>
          </a:p>
          <a:p>
            <a:r>
              <a:rPr lang="fr-FR" dirty="0"/>
              <a:t>peu de consommation mémoire</a:t>
            </a:r>
          </a:p>
          <a:p>
            <a:endParaRPr lang="fr-FR" dirty="0"/>
          </a:p>
          <a:p>
            <a:r>
              <a:rPr lang="fr-FR" dirty="0"/>
              <a:t> événementiel</a:t>
            </a:r>
          </a:p>
        </p:txBody>
      </p:sp>
      <p:sp>
        <p:nvSpPr>
          <p:cNvPr id="7" name="Espace réservé du contenu 6"/>
          <p:cNvSpPr>
            <a:spLocks noGrp="1"/>
          </p:cNvSpPr>
          <p:nvPr>
            <p:ph sz="quarter" idx="4"/>
          </p:nvPr>
        </p:nvSpPr>
        <p:spPr/>
        <p:txBody>
          <a:bodyPr/>
          <a:lstStyle/>
          <a:p>
            <a:endParaRPr lang="fr-FR" dirty="0"/>
          </a:p>
          <a:p>
            <a:r>
              <a:rPr lang="fr-FR" dirty="0"/>
              <a:t>Construction du document</a:t>
            </a:r>
          </a:p>
          <a:p>
            <a:endParaRPr lang="fr-FR" dirty="0"/>
          </a:p>
          <a:p>
            <a:r>
              <a:rPr lang="fr-FR" dirty="0"/>
              <a:t>Non permissif</a:t>
            </a:r>
          </a:p>
          <a:p>
            <a:endParaRPr lang="fr-FR" dirty="0"/>
          </a:p>
          <a:p>
            <a:r>
              <a:rPr lang="fr-FR" dirty="0"/>
              <a:t>Indexé</a:t>
            </a:r>
          </a:p>
          <a:p>
            <a:endParaRPr lang="fr-FR" dirty="0"/>
          </a:p>
          <a:p>
            <a:r>
              <a:rPr lang="fr-FR" dirty="0"/>
              <a:t>Rapide</a:t>
            </a:r>
          </a:p>
        </p:txBody>
      </p:sp>
      <p:sp>
        <p:nvSpPr>
          <p:cNvPr id="8" name="Espace réservé du texte 7"/>
          <p:cNvSpPr>
            <a:spLocks noGrp="1"/>
          </p:cNvSpPr>
          <p:nvPr>
            <p:ph type="body" sz="quarter" idx="3"/>
          </p:nvPr>
        </p:nvSpPr>
        <p:spPr/>
        <p:txBody>
          <a:bodyPr/>
          <a:lstStyle/>
          <a:p>
            <a:r>
              <a:rPr lang="fr-FR" dirty="0"/>
              <a:t>Document Object Model</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AutoShape 2"/>
          <p:cNvSpPr>
            <a:spLocks noGrp="1" noChangeArrowheads="1"/>
          </p:cNvSpPr>
          <p:nvPr>
            <p:ph type="title"/>
          </p:nvPr>
        </p:nvSpPr>
        <p:spPr/>
        <p:txBody>
          <a:bodyPr>
            <a:normAutofit/>
          </a:bodyPr>
          <a:lstStyle/>
          <a:p>
            <a:pPr eaLnBrk="1" hangingPunct="1"/>
            <a:r>
              <a:rPr lang="fr-FR" dirty="0"/>
              <a:t>Techniques et technologies XML orientées métier</a:t>
            </a:r>
          </a:p>
        </p:txBody>
      </p:sp>
      <p:sp>
        <p:nvSpPr>
          <p:cNvPr id="1328131" name="Rectangle 3"/>
          <p:cNvSpPr>
            <a:spLocks noGrp="1" noChangeArrowheads="1"/>
          </p:cNvSpPr>
          <p:nvPr>
            <p:ph idx="1"/>
          </p:nvPr>
        </p:nvSpPr>
        <p:spPr/>
        <p:txBody>
          <a:bodyPr>
            <a:normAutofit fontScale="77500" lnSpcReduction="20000"/>
          </a:bodyPr>
          <a:lstStyle/>
          <a:p>
            <a:r>
              <a:rPr lang="fr-FR" dirty="0"/>
              <a:t>XML et orientation métier</a:t>
            </a:r>
          </a:p>
          <a:p>
            <a:pPr lvl="1"/>
            <a:r>
              <a:rPr lang="fr-FR" dirty="0">
                <a:ea typeface="MS Mincho" pitchFamily="49" charset="-128"/>
              </a:rPr>
              <a:t> Une multitude de normes dérivées de XML ont été créées pour faciliter les transactions, échanges et le stockage d'information dans des domaines précis</a:t>
            </a:r>
          </a:p>
          <a:p>
            <a:r>
              <a:rPr lang="fr-FR" dirty="0"/>
              <a:t>Orientation mobile</a:t>
            </a:r>
          </a:p>
          <a:p>
            <a:pPr lvl="1"/>
            <a:r>
              <a:rPr lang="fr-FR" dirty="0">
                <a:ea typeface="MS Mincho" pitchFamily="49" charset="-128"/>
              </a:rPr>
              <a:t> WML (Wireless Markup language) langage XML destiné aux applications WAP</a:t>
            </a:r>
          </a:p>
          <a:p>
            <a:pPr lvl="1"/>
            <a:r>
              <a:rPr lang="fr-FR" dirty="0">
                <a:ea typeface="MS Mincho" pitchFamily="49" charset="-128"/>
              </a:rPr>
              <a:t> Le VoiceXML est un langage destiné aux applications vocales (il permet de faire des scénarios vocaux)</a:t>
            </a:r>
          </a:p>
          <a:p>
            <a:r>
              <a:rPr lang="fr-FR" dirty="0"/>
              <a:t>Orientation financière</a:t>
            </a:r>
          </a:p>
          <a:p>
            <a:pPr lvl="1"/>
            <a:r>
              <a:rPr lang="fr-FR" dirty="0">
                <a:ea typeface="MS Mincho" pitchFamily="49" charset="-128"/>
              </a:rPr>
              <a:t> Le FIXML (Financial Information eXchange Markup Language) est un langage XML destiné à faciliter l'échange en temps réel de transactions financières</a:t>
            </a:r>
          </a:p>
          <a:p>
            <a:r>
              <a:rPr lang="fr-FR" dirty="0"/>
              <a:t>Orientation scientifique</a:t>
            </a:r>
          </a:p>
          <a:p>
            <a:pPr lvl="1"/>
            <a:r>
              <a:rPr lang="fr-FR" dirty="0">
                <a:cs typeface="Courier New" pitchFamily="49" charset="0"/>
              </a:rPr>
              <a:t> Le CML (Chemical Markup Language) sert aux métiers de la chimie</a:t>
            </a:r>
          </a:p>
        </p:txBody>
      </p:sp>
      <p:sp>
        <p:nvSpPr>
          <p:cNvPr id="5" name="Rectangle 13"/>
          <p:cNvSpPr>
            <a:spLocks noGrp="1" noChangeArrowheads="1"/>
          </p:cNvSpPr>
          <p:nvPr>
            <p:ph type="sldNum" sz="quarter" idx="12"/>
          </p:nvPr>
        </p:nvSpPr>
        <p:spPr>
          <a:ln/>
        </p:spPr>
        <p:txBody>
          <a:bodyPr>
            <a:normAutofit/>
          </a:bodyPr>
          <a:lstStyle/>
          <a:p>
            <a:pPr>
              <a:defRPr/>
            </a:pPr>
            <a:fld id="{E30DDDD4-384F-41E2-BBC0-757A926F664A}" type="slidenum">
              <a:rPr lang="fr-FR"/>
              <a:pPr>
                <a:defRPr/>
              </a:pPr>
              <a:t>64</a:t>
            </a:fld>
            <a:endParaRPr lang="fr-F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4546" name="AutoShape 2"/>
          <p:cNvSpPr>
            <a:spLocks noGrp="1" noChangeArrowheads="1"/>
          </p:cNvSpPr>
          <p:nvPr>
            <p:ph type="title"/>
          </p:nvPr>
        </p:nvSpPr>
        <p:spPr/>
        <p:txBody>
          <a:bodyPr>
            <a:normAutofit/>
          </a:bodyPr>
          <a:lstStyle/>
          <a:p>
            <a:pPr eaLnBrk="1" hangingPunct="1"/>
            <a:r>
              <a:rPr lang="fr-FR" dirty="0"/>
              <a:t>Techniques et technologies XML orientées métier</a:t>
            </a:r>
          </a:p>
        </p:txBody>
      </p:sp>
      <p:sp>
        <p:nvSpPr>
          <p:cNvPr id="2284547" name="Rectangle 3"/>
          <p:cNvSpPr>
            <a:spLocks noGrp="1" noChangeArrowheads="1"/>
          </p:cNvSpPr>
          <p:nvPr>
            <p:ph idx="1"/>
          </p:nvPr>
        </p:nvSpPr>
        <p:spPr/>
        <p:txBody>
          <a:bodyPr>
            <a:normAutofit fontScale="77500" lnSpcReduction="20000"/>
          </a:bodyPr>
          <a:lstStyle/>
          <a:p>
            <a:r>
              <a:rPr lang="fr-FR" dirty="0"/>
              <a:t>Des standards pour les métadonnées des images</a:t>
            </a:r>
          </a:p>
          <a:p>
            <a:r>
              <a:rPr lang="fr-FR" dirty="0"/>
              <a:t>XMP / ITCP</a:t>
            </a:r>
          </a:p>
          <a:p>
            <a:pPr lvl="1"/>
            <a:r>
              <a:rPr lang="fr-FR" dirty="0"/>
              <a:t> Les professionnels de du traitement de l'image utilisent souvent le standard ITPC pour encoder des textes dans les images</a:t>
            </a:r>
          </a:p>
          <a:p>
            <a:pPr lvl="1"/>
            <a:r>
              <a:rPr lang="fr-FR" dirty="0"/>
              <a:t> Or ce standard présente de graves lacunes :</a:t>
            </a:r>
          </a:p>
          <a:p>
            <a:pPr lvl="2">
              <a:buFont typeface="Wingdings" charset="2"/>
              <a:buNone/>
            </a:pPr>
            <a:r>
              <a:rPr lang="fr-FR" dirty="0"/>
              <a:t>- non-extensibilité			- pas de support multilingue</a:t>
            </a:r>
          </a:p>
          <a:p>
            <a:pPr lvl="2">
              <a:buFont typeface="Wingdings" charset="2"/>
              <a:buNone/>
            </a:pPr>
            <a:r>
              <a:rPr lang="fr-FR" dirty="0"/>
              <a:t>- nomenclature pas tout à fait adaptée		- champs trop courts</a:t>
            </a:r>
          </a:p>
          <a:p>
            <a:pPr lvl="1"/>
            <a:r>
              <a:rPr lang="fr-FR" dirty="0"/>
              <a:t> Pour palier cela, Adobe a proposé en 2001 le format XMP (eXtensible Metadata Plateform) basé sur RDFassez bien implémenté dans le milieu de l'imagerie numérique</a:t>
            </a:r>
            <a:endParaRPr lang="fr-FR" dirty="0">
              <a:cs typeface="Courier New" pitchFamily="49" charset="0"/>
            </a:endParaRPr>
          </a:p>
          <a:p>
            <a:r>
              <a:rPr lang="fr-FR" dirty="0"/>
              <a:t>EXIF (Exchangeable Image File)</a:t>
            </a:r>
          </a:p>
          <a:p>
            <a:pPr lvl="1"/>
            <a:r>
              <a:rPr lang="fr-FR" dirty="0">
                <a:cs typeface="Courier New" pitchFamily="49" charset="0"/>
              </a:rPr>
              <a:t> Définit les informations techniques contenues dans les fichiers d'images sous formes de métadonnées internes au fichier (zoom, prise de vue, point…)</a:t>
            </a:r>
          </a:p>
        </p:txBody>
      </p:sp>
      <p:sp>
        <p:nvSpPr>
          <p:cNvPr id="5" name="Rectangle 13"/>
          <p:cNvSpPr>
            <a:spLocks noGrp="1" noChangeArrowheads="1"/>
          </p:cNvSpPr>
          <p:nvPr>
            <p:ph type="sldNum" sz="quarter" idx="12"/>
          </p:nvPr>
        </p:nvSpPr>
        <p:spPr>
          <a:ln/>
        </p:spPr>
        <p:txBody>
          <a:bodyPr>
            <a:normAutofit/>
          </a:bodyPr>
          <a:lstStyle/>
          <a:p>
            <a:pPr>
              <a:defRPr/>
            </a:pPr>
            <a:fld id="{7635C52F-345E-4E6B-B8CF-4F650554C1C1}" type="slidenum">
              <a:rPr lang="fr-FR"/>
              <a:pPr>
                <a:defRPr/>
              </a:pPr>
              <a:t>65</a:t>
            </a:fld>
            <a:endParaRPr lang="fr-F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4594C8C-A949-48BC-AF11-9785596EEC26}"/>
              </a:ext>
            </a:extLst>
          </p:cNvPr>
          <p:cNvSpPr>
            <a:spLocks noGrp="1"/>
          </p:cNvSpPr>
          <p:nvPr>
            <p:ph type="title"/>
          </p:nvPr>
        </p:nvSpPr>
        <p:spPr/>
        <p:txBody>
          <a:bodyPr/>
          <a:lstStyle/>
          <a:p>
            <a:r>
              <a:rPr lang="fr-FR" dirty="0"/>
              <a:t>JSON</a:t>
            </a:r>
          </a:p>
        </p:txBody>
      </p:sp>
      <p:sp>
        <p:nvSpPr>
          <p:cNvPr id="5" name="Espace réservé du texte 4">
            <a:extLst>
              <a:ext uri="{FF2B5EF4-FFF2-40B4-BE49-F238E27FC236}">
                <a16:creationId xmlns:a16="http://schemas.microsoft.com/office/drawing/2014/main" id="{7D563E4A-8BB6-4F0C-BC8D-85A8C0C174E2}"/>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5664441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JSON</a:t>
            </a:r>
          </a:p>
        </p:txBody>
      </p:sp>
      <p:sp>
        <p:nvSpPr>
          <p:cNvPr id="8" name="Espace réservé du contenu 7"/>
          <p:cNvSpPr>
            <a:spLocks noGrp="1"/>
          </p:cNvSpPr>
          <p:nvPr>
            <p:ph idx="1"/>
          </p:nvPr>
        </p:nvSpPr>
        <p:spPr/>
        <p:txBody>
          <a:bodyPr/>
          <a:lstStyle/>
          <a:p>
            <a:r>
              <a:rPr lang="fr-FR" dirty="0"/>
              <a:t>Un format concurrent à XML</a:t>
            </a:r>
          </a:p>
          <a:p>
            <a:endParaRPr lang="fr-FR" dirty="0"/>
          </a:p>
          <a:p>
            <a:r>
              <a:rPr lang="fr-FR" dirty="0"/>
              <a:t>Moins mature </a:t>
            </a:r>
          </a:p>
          <a:p>
            <a:endParaRPr lang="fr-FR" dirty="0"/>
          </a:p>
          <a:p>
            <a:r>
              <a:rPr lang="fr-FR" dirty="0"/>
              <a:t>Intégration Facile </a:t>
            </a:r>
          </a:p>
          <a:p>
            <a:endParaRPr lang="fr-FR" dirty="0"/>
          </a:p>
          <a:p>
            <a:r>
              <a:rPr lang="fr-FR" dirty="0"/>
              <a:t>Technique de contrôle</a:t>
            </a:r>
          </a:p>
          <a:p>
            <a:pPr lvl="1"/>
            <a:r>
              <a:rPr lang="fr-FR" dirty="0"/>
              <a:t>JSON Schema</a:t>
            </a:r>
          </a:p>
          <a:p>
            <a:endParaRPr lang="fr-FR" dirty="0"/>
          </a:p>
        </p:txBody>
      </p:sp>
      <p:pic>
        <p:nvPicPr>
          <p:cNvPr id="10" name="Picture 4" descr="https://www.percona.com/sites/default/files/json-logo.png"/>
          <p:cNvPicPr>
            <a:picLocks noChangeAspect="1" noChangeArrowheads="1"/>
          </p:cNvPicPr>
          <p:nvPr/>
        </p:nvPicPr>
        <p:blipFill>
          <a:blip r:embed="rId3"/>
          <a:srcRect/>
          <a:stretch>
            <a:fillRect/>
          </a:stretch>
        </p:blipFill>
        <p:spPr bwMode="auto">
          <a:xfrm rot="250060">
            <a:off x="6742778" y="2730246"/>
            <a:ext cx="2112125" cy="837425"/>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Avantages</a:t>
            </a:r>
          </a:p>
        </p:txBody>
      </p:sp>
      <p:sp>
        <p:nvSpPr>
          <p:cNvPr id="5" name="Espace réservé du contenu 4"/>
          <p:cNvSpPr>
            <a:spLocks noGrp="1"/>
          </p:cNvSpPr>
          <p:nvPr>
            <p:ph idx="1"/>
          </p:nvPr>
        </p:nvSpPr>
        <p:spPr/>
        <p:txBody>
          <a:bodyPr>
            <a:normAutofit fontScale="92500" lnSpcReduction="10000"/>
          </a:bodyPr>
          <a:lstStyle/>
          <a:p>
            <a:endParaRPr lang="fr-FR" dirty="0"/>
          </a:p>
          <a:p>
            <a:r>
              <a:rPr lang="fr-FR" dirty="0"/>
              <a:t>Bonne intégration dans JS, PHP</a:t>
            </a:r>
          </a:p>
          <a:p>
            <a:endParaRPr lang="fr-FR" dirty="0"/>
          </a:p>
          <a:p>
            <a:r>
              <a:rPr lang="fr-FR" dirty="0"/>
              <a:t>Une syntaxe proche du JS</a:t>
            </a:r>
          </a:p>
          <a:p>
            <a:endParaRPr lang="fr-FR" dirty="0"/>
          </a:p>
          <a:p>
            <a:r>
              <a:rPr lang="fr-FR" dirty="0"/>
              <a:t>Moins verbeux que le XML</a:t>
            </a:r>
          </a:p>
          <a:p>
            <a:endParaRPr lang="fr-FR" dirty="0"/>
          </a:p>
          <a:p>
            <a:r>
              <a:rPr lang="fr-FR" dirty="0"/>
              <a:t>Syntaxe plus simple que le xml</a:t>
            </a:r>
          </a:p>
          <a:p>
            <a:endParaRPr lang="fr-FR" dirty="0"/>
          </a:p>
          <a:p>
            <a:r>
              <a:rPr lang="fr-FR" dirty="0"/>
              <a:t>Technique de contrôle JSON SCHEMA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Inconvénients </a:t>
            </a:r>
          </a:p>
        </p:txBody>
      </p:sp>
      <p:sp>
        <p:nvSpPr>
          <p:cNvPr id="3" name="Espace réservé du contenu 2"/>
          <p:cNvSpPr>
            <a:spLocks noGrp="1"/>
          </p:cNvSpPr>
          <p:nvPr>
            <p:ph idx="1"/>
          </p:nvPr>
        </p:nvSpPr>
        <p:spPr/>
        <p:txBody>
          <a:bodyPr/>
          <a:lstStyle/>
          <a:p>
            <a:endParaRPr lang="fr-FR" dirty="0"/>
          </a:p>
          <a:p>
            <a:r>
              <a:rPr lang="fr-FR" dirty="0"/>
              <a:t>Moins structuré que XML</a:t>
            </a:r>
          </a:p>
          <a:p>
            <a:endParaRPr lang="fr-FR" dirty="0"/>
          </a:p>
          <a:p>
            <a:r>
              <a:rPr lang="fr-FR" dirty="0"/>
              <a:t>Système de contrôle Limité</a:t>
            </a:r>
          </a:p>
          <a:p>
            <a:pPr lvl="2"/>
            <a:r>
              <a:rPr lang="fr-FR" dirty="0"/>
              <a:t>Moins de types que dans SCHEMA</a:t>
            </a:r>
          </a:p>
          <a:p>
            <a:pPr lvl="2"/>
            <a:r>
              <a:rPr lang="fr-FR" dirty="0"/>
              <a:t>JSON SCHEMA Plus flexible que DTD</a:t>
            </a:r>
          </a:p>
          <a:p>
            <a:r>
              <a:rPr lang="fr-FR" dirty="0"/>
              <a:t>Absence d'entité	</a:t>
            </a:r>
          </a:p>
          <a:p>
            <a:pPr lvl="2"/>
            <a:r>
              <a:rPr lang="fr-FR" dirty="0"/>
              <a:t>\Unicode pour les échappements </a:t>
            </a:r>
          </a:p>
          <a:p>
            <a:pPr lvl="2"/>
            <a:endParaRPr lang="fr-F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Concepts de base</a:t>
            </a:r>
          </a:p>
        </p:txBody>
      </p:sp>
      <p:sp>
        <p:nvSpPr>
          <p:cNvPr id="5" name="Espace réservé du contenu 4"/>
          <p:cNvSpPr>
            <a:spLocks noGrp="1"/>
          </p:cNvSpPr>
          <p:nvPr>
            <p:ph idx="1"/>
          </p:nvPr>
        </p:nvSpPr>
        <p:spPr/>
        <p:txBody>
          <a:bodyPr/>
          <a:lstStyle/>
          <a:p>
            <a:r>
              <a:rPr lang="fr-FR" dirty="0"/>
              <a:t>Intérêt des formats data </a:t>
            </a:r>
          </a:p>
          <a:p>
            <a:r>
              <a:rPr lang="fr-FR" dirty="0"/>
              <a:t>Logique data / présentation</a:t>
            </a:r>
          </a:p>
          <a:p>
            <a:r>
              <a:rPr lang="fr-FR" dirty="0"/>
              <a:t>la structure</a:t>
            </a:r>
          </a:p>
          <a:p>
            <a:r>
              <a:rPr lang="fr-FR" dirty="0"/>
              <a:t>Web 2.0</a:t>
            </a:r>
          </a:p>
          <a:p>
            <a:r>
              <a:rPr lang="fr-FR" dirty="0"/>
              <a:t>Des clients riches HTML5/CSS3/JS</a:t>
            </a:r>
          </a:p>
        </p:txBody>
      </p:sp>
      <p:sp>
        <p:nvSpPr>
          <p:cNvPr id="6" name="Espace réservé du texte 5"/>
          <p:cNvSpPr>
            <a:spLocks noGrp="1"/>
          </p:cNvSpPr>
          <p:nvPr>
            <p:ph type="body" sz="half" idx="2"/>
          </p:nvPr>
        </p:nvSpPr>
        <p:spPr/>
        <p:txBody>
          <a:bodyPr/>
          <a:lstStyle/>
          <a:p>
            <a:r>
              <a:rPr lang="fr-FR" dirty="0"/>
              <a:t>Sommaire</a:t>
            </a:r>
          </a:p>
        </p:txBody>
      </p:sp>
      <p:pic>
        <p:nvPicPr>
          <p:cNvPr id="7" name="Picture 2" descr="Image associÃ©e"/>
          <p:cNvPicPr>
            <a:picLocks noChangeAspect="1" noChangeArrowheads="1"/>
          </p:cNvPicPr>
          <p:nvPr/>
        </p:nvPicPr>
        <p:blipFill>
          <a:blip r:embed="rId3"/>
          <a:srcRect/>
          <a:stretch>
            <a:fillRect/>
          </a:stretch>
        </p:blipFill>
        <p:spPr bwMode="auto">
          <a:xfrm>
            <a:off x="4286248" y="3786190"/>
            <a:ext cx="3333750" cy="2085976"/>
          </a:xfrm>
          <a:prstGeom prst="rect">
            <a:avLst/>
          </a:prstGeom>
          <a:noFill/>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JSON</a:t>
            </a:r>
          </a:p>
        </p:txBody>
      </p:sp>
      <p:sp>
        <p:nvSpPr>
          <p:cNvPr id="11" name="Espace réservé du texte 10"/>
          <p:cNvSpPr>
            <a:spLocks noGrp="1"/>
          </p:cNvSpPr>
          <p:nvPr>
            <p:ph type="body" idx="1"/>
          </p:nvPr>
        </p:nvSpPr>
        <p:spPr/>
        <p:txBody>
          <a:bodyPr/>
          <a:lstStyle/>
          <a:p>
            <a:r>
              <a:rPr lang="fr-FR" dirty="0"/>
              <a:t>Code JSON - geojson</a:t>
            </a:r>
          </a:p>
        </p:txBody>
      </p:sp>
      <p:sp>
        <p:nvSpPr>
          <p:cNvPr id="9" name="Espace réservé du contenu 8"/>
          <p:cNvSpPr>
            <a:spLocks noGrp="1"/>
          </p:cNvSpPr>
          <p:nvPr>
            <p:ph sz="half" idx="2"/>
          </p:nvPr>
        </p:nvSpPr>
        <p:spPr>
          <a:xfrm>
            <a:off x="214282" y="1785926"/>
            <a:ext cx="4283106" cy="4714908"/>
          </a:xfrm>
          <a:solidFill>
            <a:schemeClr val="bg1">
              <a:alpha val="38000"/>
            </a:schemeClr>
          </a:solidFill>
        </p:spPr>
        <p:txBody>
          <a:bodyPr>
            <a:normAutofit fontScale="70000" lnSpcReduction="20000"/>
          </a:bodyPr>
          <a:lstStyle/>
          <a:p>
            <a:pPr>
              <a:buNone/>
            </a:pPr>
            <a:r>
              <a:rPr lang="fr-FR" dirty="0"/>
              <a:t>{ </a:t>
            </a:r>
          </a:p>
          <a:p>
            <a:pPr>
              <a:buNone/>
            </a:pPr>
            <a:r>
              <a:rPr lang="fr-FR" dirty="0">
                <a:solidFill>
                  <a:srgbClr val="BA2121"/>
                </a:solidFill>
              </a:rPr>
              <a:t>	"type"</a:t>
            </a:r>
            <a:r>
              <a:rPr lang="fr-FR" dirty="0">
                <a:solidFill>
                  <a:srgbClr val="666666"/>
                </a:solidFill>
              </a:rPr>
              <a:t>:</a:t>
            </a:r>
            <a:r>
              <a:rPr lang="fr-FR" dirty="0"/>
              <a:t> </a:t>
            </a:r>
            <a:r>
              <a:rPr lang="fr-FR" dirty="0">
                <a:solidFill>
                  <a:srgbClr val="BA2121"/>
                </a:solidFill>
              </a:rPr>
              <a:t>"FeatureCollection"</a:t>
            </a:r>
            <a:r>
              <a:rPr lang="fr-FR" dirty="0"/>
              <a:t>, </a:t>
            </a:r>
          </a:p>
          <a:p>
            <a:pPr>
              <a:buNone/>
            </a:pPr>
            <a:r>
              <a:rPr lang="fr-FR" dirty="0">
                <a:solidFill>
                  <a:srgbClr val="BA2121"/>
                </a:solidFill>
              </a:rPr>
              <a:t>	"features"</a:t>
            </a:r>
            <a:r>
              <a:rPr lang="fr-FR" dirty="0">
                <a:solidFill>
                  <a:srgbClr val="666666"/>
                </a:solidFill>
              </a:rPr>
              <a:t>:</a:t>
            </a:r>
            <a:r>
              <a:rPr lang="fr-FR" dirty="0"/>
              <a:t> [ </a:t>
            </a:r>
          </a:p>
          <a:p>
            <a:pPr>
              <a:buNone/>
            </a:pPr>
            <a:r>
              <a:rPr lang="fr-FR" dirty="0"/>
              <a:t>		{ </a:t>
            </a:r>
          </a:p>
          <a:p>
            <a:pPr>
              <a:buNone/>
            </a:pPr>
            <a:r>
              <a:rPr lang="fr-FR" dirty="0">
                <a:solidFill>
                  <a:srgbClr val="BA2121"/>
                </a:solidFill>
              </a:rPr>
              <a:t>		    "type"</a:t>
            </a:r>
            <a:r>
              <a:rPr lang="fr-FR" dirty="0">
                <a:solidFill>
                  <a:srgbClr val="666666"/>
                </a:solidFill>
              </a:rPr>
              <a:t>:</a:t>
            </a:r>
            <a:r>
              <a:rPr lang="fr-FR" dirty="0"/>
              <a:t> </a:t>
            </a:r>
            <a:r>
              <a:rPr lang="fr-FR" dirty="0">
                <a:solidFill>
                  <a:srgbClr val="BA2121"/>
                </a:solidFill>
              </a:rPr>
              <a:t>"Feature"</a:t>
            </a:r>
            <a:r>
              <a:rPr lang="fr-FR" dirty="0"/>
              <a:t>, </a:t>
            </a:r>
          </a:p>
          <a:p>
            <a:pPr>
              <a:buNone/>
            </a:pPr>
            <a:r>
              <a:rPr lang="fr-FR" dirty="0">
                <a:solidFill>
                  <a:srgbClr val="BA2121"/>
                </a:solidFill>
              </a:rPr>
              <a:t>		    "geometry"</a:t>
            </a:r>
            <a:r>
              <a:rPr lang="fr-FR" dirty="0">
                <a:solidFill>
                  <a:srgbClr val="666666"/>
                </a:solidFill>
              </a:rPr>
              <a:t>:</a:t>
            </a:r>
            <a:r>
              <a:rPr lang="fr-FR" dirty="0"/>
              <a:t> { </a:t>
            </a:r>
          </a:p>
          <a:p>
            <a:pPr>
              <a:buNone/>
            </a:pPr>
            <a:r>
              <a:rPr lang="fr-FR" dirty="0">
                <a:solidFill>
                  <a:srgbClr val="BA2121"/>
                </a:solidFill>
              </a:rPr>
              <a:t>		           "type"</a:t>
            </a:r>
            <a:r>
              <a:rPr lang="fr-FR" dirty="0">
                <a:solidFill>
                  <a:srgbClr val="666666"/>
                </a:solidFill>
              </a:rPr>
              <a:t>:</a:t>
            </a:r>
            <a:r>
              <a:rPr lang="fr-FR" dirty="0"/>
              <a:t> </a:t>
            </a:r>
            <a:r>
              <a:rPr lang="fr-FR" dirty="0">
                <a:solidFill>
                  <a:srgbClr val="BA2121"/>
                </a:solidFill>
              </a:rPr>
              <a:t>"Point"</a:t>
            </a:r>
            <a:r>
              <a:rPr lang="fr-FR" dirty="0"/>
              <a:t>, 		           </a:t>
            </a:r>
            <a:r>
              <a:rPr lang="fr-FR" dirty="0">
                <a:solidFill>
                  <a:srgbClr val="BA2121"/>
                </a:solidFill>
              </a:rPr>
              <a:t>"coordinates"</a:t>
            </a:r>
            <a:r>
              <a:rPr lang="fr-FR" dirty="0">
                <a:solidFill>
                  <a:srgbClr val="666666"/>
                </a:solidFill>
              </a:rPr>
              <a:t>:</a:t>
            </a:r>
            <a:r>
              <a:rPr lang="fr-FR" dirty="0"/>
              <a:t> </a:t>
            </a:r>
          </a:p>
          <a:p>
            <a:pPr>
              <a:buNone/>
            </a:pPr>
            <a:r>
              <a:rPr lang="fr-FR" dirty="0"/>
              <a:t>			[</a:t>
            </a:r>
          </a:p>
          <a:p>
            <a:pPr>
              <a:buNone/>
            </a:pPr>
            <a:r>
              <a:rPr lang="fr-FR" dirty="0">
                <a:solidFill>
                  <a:srgbClr val="666666"/>
                </a:solidFill>
              </a:rPr>
              <a:t>			        102.0</a:t>
            </a:r>
            <a:r>
              <a:rPr lang="fr-FR" dirty="0"/>
              <a:t>, </a:t>
            </a:r>
            <a:r>
              <a:rPr lang="fr-FR" dirty="0">
                <a:solidFill>
                  <a:srgbClr val="666666"/>
                </a:solidFill>
              </a:rPr>
              <a:t>0.5</a:t>
            </a:r>
          </a:p>
          <a:p>
            <a:pPr>
              <a:buNone/>
            </a:pPr>
            <a:r>
              <a:rPr lang="fr-FR" dirty="0"/>
              <a:t>			] </a:t>
            </a:r>
          </a:p>
          <a:p>
            <a:pPr>
              <a:buNone/>
            </a:pPr>
            <a:r>
              <a:rPr lang="fr-FR" dirty="0"/>
              <a:t>		       }, </a:t>
            </a:r>
          </a:p>
          <a:p>
            <a:pPr>
              <a:buNone/>
            </a:pPr>
            <a:r>
              <a:rPr lang="fr-FR" dirty="0">
                <a:solidFill>
                  <a:srgbClr val="BA2121"/>
                </a:solidFill>
              </a:rPr>
              <a:t>		      "properties"</a:t>
            </a:r>
            <a:r>
              <a:rPr lang="fr-FR" dirty="0">
                <a:solidFill>
                  <a:srgbClr val="666666"/>
                </a:solidFill>
              </a:rPr>
              <a:t>:</a:t>
            </a:r>
            <a:r>
              <a:rPr lang="fr-FR" dirty="0"/>
              <a:t> </a:t>
            </a:r>
          </a:p>
          <a:p>
            <a:pPr>
              <a:buNone/>
            </a:pPr>
            <a:r>
              <a:rPr lang="fr-FR" dirty="0"/>
              <a:t>			{ </a:t>
            </a:r>
            <a:r>
              <a:rPr lang="fr-FR" dirty="0">
                <a:solidFill>
                  <a:srgbClr val="BA2121"/>
                </a:solidFill>
              </a:rPr>
              <a:t>"prop0"</a:t>
            </a:r>
            <a:r>
              <a:rPr lang="fr-FR" dirty="0">
                <a:solidFill>
                  <a:srgbClr val="666666"/>
                </a:solidFill>
              </a:rPr>
              <a:t>:</a:t>
            </a:r>
            <a:r>
              <a:rPr lang="fr-FR" dirty="0"/>
              <a:t> </a:t>
            </a:r>
            <a:r>
              <a:rPr lang="fr-FR" dirty="0">
                <a:solidFill>
                  <a:srgbClr val="BA2121"/>
                </a:solidFill>
              </a:rPr>
              <a:t>"value0"</a:t>
            </a:r>
            <a:r>
              <a:rPr lang="fr-FR" dirty="0"/>
              <a:t> } </a:t>
            </a:r>
          </a:p>
          <a:p>
            <a:pPr>
              <a:buNone/>
            </a:pPr>
            <a:r>
              <a:rPr lang="fr-FR" dirty="0"/>
              <a:t>		}, {</a:t>
            </a:r>
            <a:r>
              <a:rPr lang="fr-FR" dirty="0">
                <a:solidFill>
                  <a:srgbClr val="BA2121"/>
                </a:solidFill>
              </a:rPr>
              <a:t>"type"</a:t>
            </a:r>
            <a:r>
              <a:rPr lang="fr-FR" dirty="0">
                <a:solidFill>
                  <a:srgbClr val="666666"/>
                </a:solidFill>
              </a:rPr>
              <a:t>:</a:t>
            </a:r>
            <a:r>
              <a:rPr lang="fr-FR" dirty="0"/>
              <a:t> </a:t>
            </a:r>
            <a:r>
              <a:rPr lang="fr-FR" dirty="0">
                <a:solidFill>
                  <a:srgbClr val="BA2121"/>
                </a:solidFill>
              </a:rPr>
              <a:t>"Feature"</a:t>
            </a:r>
            <a:r>
              <a:rPr lang="fr-FR" dirty="0"/>
              <a:t>, </a:t>
            </a:r>
            <a:r>
              <a:rPr lang="fr-FR" i="1" dirty="0"/>
              <a:t>[…]</a:t>
            </a:r>
            <a:r>
              <a:rPr lang="fr-FR" dirty="0"/>
              <a:t>}</a:t>
            </a:r>
          </a:p>
          <a:p>
            <a:pPr>
              <a:buNone/>
            </a:pPr>
            <a:r>
              <a:rPr lang="fr-FR" dirty="0"/>
              <a:t>	] </a:t>
            </a:r>
          </a:p>
          <a:p>
            <a:pPr>
              <a:buNone/>
            </a:pPr>
            <a:r>
              <a:rPr lang="fr-FR" dirty="0"/>
              <a:t>}</a:t>
            </a:r>
          </a:p>
        </p:txBody>
      </p:sp>
      <p:sp>
        <p:nvSpPr>
          <p:cNvPr id="12" name="Espace réservé du texte 11"/>
          <p:cNvSpPr>
            <a:spLocks noGrp="1"/>
          </p:cNvSpPr>
          <p:nvPr>
            <p:ph type="body" sz="quarter" idx="3"/>
          </p:nvPr>
        </p:nvSpPr>
        <p:spPr/>
        <p:txBody>
          <a:bodyPr/>
          <a:lstStyle/>
          <a:p>
            <a:r>
              <a:rPr lang="fr-FR" dirty="0"/>
              <a:t>Représentation</a:t>
            </a:r>
          </a:p>
        </p:txBody>
      </p:sp>
      <p:sp>
        <p:nvSpPr>
          <p:cNvPr id="13" name="Espace réservé du contenu 12"/>
          <p:cNvSpPr>
            <a:spLocks noGrp="1"/>
          </p:cNvSpPr>
          <p:nvPr>
            <p:ph sz="quarter" idx="4"/>
          </p:nvPr>
        </p:nvSpPr>
        <p:spPr>
          <a:xfrm>
            <a:off x="4645025" y="1785926"/>
            <a:ext cx="4284693" cy="4714908"/>
          </a:xfrm>
        </p:spPr>
        <p:txBody>
          <a:bodyPr/>
          <a:lstStyle/>
          <a:p>
            <a:r>
              <a:rPr lang="fr-FR" dirty="0"/>
              <a:t>Association </a:t>
            </a:r>
          </a:p>
          <a:p>
            <a:pPr lvl="1"/>
            <a:r>
              <a:rPr lang="fr-FR" dirty="0"/>
              <a:t>"Clef"	Toujours entre " "</a:t>
            </a:r>
          </a:p>
          <a:p>
            <a:pPr lvl="1"/>
            <a:r>
              <a:rPr lang="fr-FR" dirty="0"/>
              <a:t>Valeur	Plusieurs types</a:t>
            </a:r>
          </a:p>
          <a:p>
            <a:pPr lvl="1"/>
            <a:endParaRPr lang="fr-FR" dirty="0"/>
          </a:p>
          <a:p>
            <a:pPr lvl="2"/>
            <a:r>
              <a:rPr lang="fr-FR" dirty="0"/>
              <a:t>Array</a:t>
            </a:r>
          </a:p>
          <a:p>
            <a:pPr lvl="3"/>
            <a:r>
              <a:rPr lang="fr-FR" b="1" dirty="0"/>
              <a:t>[</a:t>
            </a:r>
            <a:r>
              <a:rPr lang="fr-FR" dirty="0"/>
              <a:t>  </a:t>
            </a:r>
            <a:r>
              <a:rPr lang="fr-FR" i="1" dirty="0"/>
              <a:t>items</a:t>
            </a:r>
            <a:r>
              <a:rPr lang="fr-FR" dirty="0"/>
              <a:t> </a:t>
            </a:r>
            <a:r>
              <a:rPr lang="fr-FR" b="1" dirty="0"/>
              <a:t>]</a:t>
            </a:r>
            <a:endParaRPr lang="fr-FR" dirty="0"/>
          </a:p>
          <a:p>
            <a:pPr lvl="2"/>
            <a:r>
              <a:rPr lang="fr-FR" dirty="0"/>
              <a:t>Number</a:t>
            </a:r>
          </a:p>
          <a:p>
            <a:pPr lvl="2"/>
            <a:endParaRPr lang="fr-FR" dirty="0"/>
          </a:p>
          <a:p>
            <a:pPr lvl="2"/>
            <a:r>
              <a:rPr lang="fr-FR" dirty="0"/>
              <a:t>Objet</a:t>
            </a:r>
          </a:p>
          <a:p>
            <a:pPr lvl="3"/>
            <a:r>
              <a:rPr lang="fr-FR" b="1" dirty="0"/>
              <a:t>{</a:t>
            </a:r>
            <a:r>
              <a:rPr lang="fr-FR" dirty="0"/>
              <a:t> contenu </a:t>
            </a:r>
            <a:r>
              <a:rPr lang="fr-FR" b="1" dirty="0"/>
              <a:t>}</a:t>
            </a:r>
          </a:p>
          <a:p>
            <a:pPr lvl="2"/>
            <a:r>
              <a:rPr lang="fr-FR" dirty="0"/>
              <a:t>String</a:t>
            </a:r>
          </a:p>
          <a:p>
            <a:pPr lvl="3"/>
            <a:r>
              <a:rPr lang="fr-FR" b="1" dirty="0"/>
              <a:t>"</a:t>
            </a:r>
            <a:r>
              <a:rPr lang="fr-FR" dirty="0"/>
              <a:t>Valeur de la chaine</a:t>
            </a:r>
            <a:r>
              <a:rPr lang="fr-FR" b="1" dirty="0"/>
              <a:t>"</a:t>
            </a:r>
          </a:p>
          <a:p>
            <a:r>
              <a:rPr lang="fr-FR" dirty="0"/>
              <a:t>Séparateur de champs </a:t>
            </a:r>
            <a:r>
              <a:rPr lang="fr-FR" dirty="0">
                <a:sym typeface="Wingdings" pitchFamily="2" charset="2"/>
              </a:rPr>
              <a:t> '</a:t>
            </a:r>
            <a:r>
              <a:rPr lang="fr-FR" b="1" dirty="0">
                <a:sym typeface="Wingdings" pitchFamily="2" charset="2"/>
              </a:rPr>
              <a:t>,</a:t>
            </a:r>
            <a:r>
              <a:rPr lang="fr-FR" dirty="0">
                <a:sym typeface="Wingdings" pitchFamily="2" charset="2"/>
              </a:rPr>
              <a:t>' </a:t>
            </a:r>
            <a:endParaRPr lang="fr-FR" dirty="0"/>
          </a:p>
          <a:p>
            <a:pPr lvl="2"/>
            <a:endParaRPr lang="fr-FR" dirty="0"/>
          </a:p>
          <a:p>
            <a:pPr lvl="2"/>
            <a:endParaRPr lang="fr-FR" dirty="0"/>
          </a:p>
        </p:txBody>
      </p:sp>
      <p:sp>
        <p:nvSpPr>
          <p:cNvPr id="14" name="Rectangle à coins arrondis 13"/>
          <p:cNvSpPr/>
          <p:nvPr/>
        </p:nvSpPr>
        <p:spPr>
          <a:xfrm>
            <a:off x="642910" y="2071678"/>
            <a:ext cx="642942" cy="285752"/>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à coins arrondis 14"/>
          <p:cNvSpPr/>
          <p:nvPr/>
        </p:nvSpPr>
        <p:spPr>
          <a:xfrm>
            <a:off x="642910" y="2357430"/>
            <a:ext cx="1000132" cy="285752"/>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à coins arrondis 15"/>
          <p:cNvSpPr/>
          <p:nvPr/>
        </p:nvSpPr>
        <p:spPr>
          <a:xfrm>
            <a:off x="5429256" y="2214554"/>
            <a:ext cx="642942" cy="357190"/>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ectangle à coins arrondis 16"/>
          <p:cNvSpPr/>
          <p:nvPr/>
        </p:nvSpPr>
        <p:spPr>
          <a:xfrm>
            <a:off x="5429256" y="2643182"/>
            <a:ext cx="785818" cy="357190"/>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à coins arrondis 17"/>
          <p:cNvSpPr/>
          <p:nvPr/>
        </p:nvSpPr>
        <p:spPr>
          <a:xfrm>
            <a:off x="1285852" y="2071678"/>
            <a:ext cx="1928826" cy="285752"/>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à coins arrondis 18"/>
          <p:cNvSpPr/>
          <p:nvPr/>
        </p:nvSpPr>
        <p:spPr>
          <a:xfrm>
            <a:off x="2000232" y="2786058"/>
            <a:ext cx="1000132" cy="285752"/>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à coins arrondis 19"/>
          <p:cNvSpPr/>
          <p:nvPr/>
        </p:nvSpPr>
        <p:spPr>
          <a:xfrm>
            <a:off x="1285852" y="2786058"/>
            <a:ext cx="642942" cy="285752"/>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à coins arrondis 20"/>
          <p:cNvSpPr/>
          <p:nvPr/>
        </p:nvSpPr>
        <p:spPr>
          <a:xfrm>
            <a:off x="2071670" y="3786190"/>
            <a:ext cx="1643074" cy="785818"/>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Rectangle à coins arrondis 21"/>
          <p:cNvSpPr/>
          <p:nvPr/>
        </p:nvSpPr>
        <p:spPr>
          <a:xfrm>
            <a:off x="2071670" y="5072074"/>
            <a:ext cx="1928826" cy="357190"/>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à coins arrondis 22"/>
          <p:cNvSpPr/>
          <p:nvPr/>
        </p:nvSpPr>
        <p:spPr>
          <a:xfrm>
            <a:off x="2500298" y="3938590"/>
            <a:ext cx="500066" cy="490542"/>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4" name="Groupe 33"/>
          <p:cNvGrpSpPr/>
          <p:nvPr/>
        </p:nvGrpSpPr>
        <p:grpSpPr>
          <a:xfrm>
            <a:off x="5500694" y="3929066"/>
            <a:ext cx="1357322" cy="500066"/>
            <a:chOff x="5572132" y="3929066"/>
            <a:chExt cx="1357322" cy="500066"/>
          </a:xfrm>
        </p:grpSpPr>
        <p:sp>
          <p:nvSpPr>
            <p:cNvPr id="24" name="Rectangle à coins arrondis 23"/>
            <p:cNvSpPr/>
            <p:nvPr/>
          </p:nvSpPr>
          <p:spPr>
            <a:xfrm>
              <a:off x="5572132" y="3929066"/>
              <a:ext cx="1357322" cy="500066"/>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Rectangle à coins arrondis 24"/>
            <p:cNvSpPr/>
            <p:nvPr/>
          </p:nvSpPr>
          <p:spPr>
            <a:xfrm>
              <a:off x="5581656" y="3929066"/>
              <a:ext cx="1347798" cy="490542"/>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35" name="Groupe 34"/>
          <p:cNvGrpSpPr/>
          <p:nvPr/>
        </p:nvGrpSpPr>
        <p:grpSpPr>
          <a:xfrm>
            <a:off x="5562608" y="4572008"/>
            <a:ext cx="1081094" cy="357190"/>
            <a:chOff x="5562608" y="4643446"/>
            <a:chExt cx="1081094" cy="357190"/>
          </a:xfrm>
        </p:grpSpPr>
        <p:sp>
          <p:nvSpPr>
            <p:cNvPr id="26" name="Rectangle à coins arrondis 25"/>
            <p:cNvSpPr/>
            <p:nvPr/>
          </p:nvSpPr>
          <p:spPr>
            <a:xfrm>
              <a:off x="5562608" y="4643446"/>
              <a:ext cx="1081094" cy="357190"/>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Rectangle à coins arrondis 26"/>
            <p:cNvSpPr/>
            <p:nvPr/>
          </p:nvSpPr>
          <p:spPr>
            <a:xfrm>
              <a:off x="5572132" y="4643446"/>
              <a:ext cx="1071570" cy="357190"/>
            </a:xfrm>
            <a:prstGeom prst="roundRect">
              <a:avLst/>
            </a:prstGeom>
            <a:solidFill>
              <a:srgbClr val="FFFF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8" name="Rectangle à coins arrondis 27"/>
          <p:cNvSpPr/>
          <p:nvPr/>
        </p:nvSpPr>
        <p:spPr>
          <a:xfrm>
            <a:off x="5643570" y="3286124"/>
            <a:ext cx="928694" cy="428628"/>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à coins arrondis 29"/>
          <p:cNvSpPr/>
          <p:nvPr/>
        </p:nvSpPr>
        <p:spPr>
          <a:xfrm>
            <a:off x="5572132" y="5214950"/>
            <a:ext cx="1071570" cy="428628"/>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à coins arrondis 30"/>
          <p:cNvSpPr/>
          <p:nvPr/>
        </p:nvSpPr>
        <p:spPr>
          <a:xfrm>
            <a:off x="2428860" y="3357562"/>
            <a:ext cx="714380" cy="285752"/>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à coins arrondis 31"/>
          <p:cNvSpPr/>
          <p:nvPr/>
        </p:nvSpPr>
        <p:spPr>
          <a:xfrm>
            <a:off x="2143108" y="5357826"/>
            <a:ext cx="714380" cy="285752"/>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Rectangle à coins arrondis 32"/>
          <p:cNvSpPr/>
          <p:nvPr/>
        </p:nvSpPr>
        <p:spPr>
          <a:xfrm>
            <a:off x="2071670" y="5072074"/>
            <a:ext cx="1928826" cy="357190"/>
          </a:xfrm>
          <a:prstGeom prst="roundRect">
            <a:avLst/>
          </a:prstGeom>
          <a:solidFill>
            <a:srgbClr val="FFFF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6" name="Picture 5" descr="C:\Users\Alex\Desktop\unnamed.png"/>
          <p:cNvPicPr>
            <a:picLocks noChangeAspect="1" noChangeArrowheads="1"/>
          </p:cNvPicPr>
          <p:nvPr/>
        </p:nvPicPr>
        <p:blipFill>
          <a:blip r:embed="rId3"/>
          <a:srcRect/>
          <a:stretch>
            <a:fillRect/>
          </a:stretch>
        </p:blipFill>
        <p:spPr bwMode="auto">
          <a:xfrm>
            <a:off x="6929454" y="0"/>
            <a:ext cx="2214546" cy="2214546"/>
          </a:xfrm>
          <a:prstGeom prst="rect">
            <a:avLst/>
          </a:prstGeom>
          <a:noFill/>
        </p:spPr>
      </p:pic>
      <p:sp>
        <p:nvSpPr>
          <p:cNvPr id="37" name="ZoneTexte 36"/>
          <p:cNvSpPr txBox="1"/>
          <p:nvPr/>
        </p:nvSpPr>
        <p:spPr>
          <a:xfrm rot="21302040">
            <a:off x="7076544" y="405666"/>
            <a:ext cx="1857388" cy="1477328"/>
          </a:xfrm>
          <a:prstGeom prst="rect">
            <a:avLst/>
          </a:prstGeom>
          <a:noFill/>
        </p:spPr>
        <p:txBody>
          <a:bodyPr wrap="square" rtlCol="0">
            <a:spAutoFit/>
          </a:bodyPr>
          <a:lstStyle/>
          <a:p>
            <a:pPr algn="ctr"/>
            <a:r>
              <a:rPr lang="fr-FR" dirty="0">
                <a:latin typeface="Permanent Marker" pitchFamily="2" charset="0"/>
                <a:ea typeface="Permanent Marker" pitchFamily="2" charset="0"/>
              </a:rPr>
              <a:t>Un flux est toujours </a:t>
            </a:r>
          </a:p>
          <a:p>
            <a:pPr algn="ctr"/>
            <a:r>
              <a:rPr lang="fr-FR" dirty="0">
                <a:latin typeface="Permanent Marker" pitchFamily="2" charset="0"/>
                <a:ea typeface="Permanent Marker" pitchFamily="2" charset="0"/>
              </a:rPr>
              <a:t>contenu entre </a:t>
            </a:r>
          </a:p>
          <a:p>
            <a:pPr algn="ctr"/>
            <a:r>
              <a:rPr lang="fr-FR" i="1" dirty="0">
                <a:latin typeface="Permanent Marker" pitchFamily="2" charset="0"/>
                <a:ea typeface="Permanent Marker" pitchFamily="2" charset="0"/>
              </a:rPr>
              <a:t>{ … } </a:t>
            </a:r>
          </a:p>
          <a:p>
            <a:pPr algn="ctr"/>
            <a:r>
              <a:rPr lang="fr-FR" dirty="0">
                <a:latin typeface="Permanent Marker" pitchFamily="2" charset="0"/>
                <a:ea typeface="Permanent Marker" pitchFamily="2" charset="0"/>
              </a:rPr>
              <a:t>principales</a:t>
            </a:r>
          </a:p>
        </p:txBody>
      </p:sp>
      <p:sp>
        <p:nvSpPr>
          <p:cNvPr id="38" name="Rectangle à coins arrondis 37"/>
          <p:cNvSpPr/>
          <p:nvPr/>
        </p:nvSpPr>
        <p:spPr>
          <a:xfrm>
            <a:off x="3071802" y="3929066"/>
            <a:ext cx="500066" cy="490542"/>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Intégration JavaScript</a:t>
            </a:r>
          </a:p>
        </p:txBody>
      </p:sp>
      <p:sp>
        <p:nvSpPr>
          <p:cNvPr id="8" name="Espace réservé du contenu 7"/>
          <p:cNvSpPr>
            <a:spLocks noGrp="1"/>
          </p:cNvSpPr>
          <p:nvPr>
            <p:ph idx="1"/>
          </p:nvPr>
        </p:nvSpPr>
        <p:spPr/>
        <p:txBody>
          <a:bodyPr/>
          <a:lstStyle/>
          <a:p>
            <a:r>
              <a:rPr lang="fr-FR" dirty="0"/>
              <a:t>L'objet JSON</a:t>
            </a:r>
          </a:p>
          <a:p>
            <a:pPr lvl="1"/>
            <a:r>
              <a:rPr lang="fr-FR" dirty="0"/>
              <a:t>Natif  es5/es6/…</a:t>
            </a:r>
          </a:p>
          <a:p>
            <a:pPr lvl="2"/>
            <a:endParaRPr lang="fr-FR" dirty="0"/>
          </a:p>
          <a:p>
            <a:pPr lvl="2"/>
            <a:r>
              <a:rPr lang="fr-FR" dirty="0"/>
              <a:t>Stringify </a:t>
            </a:r>
            <a:r>
              <a:rPr lang="fr-FR" dirty="0">
                <a:sym typeface="Wingdings" pitchFamily="2" charset="2"/>
              </a:rPr>
              <a:t>Sérialisation d'Object en chaine JSON</a:t>
            </a:r>
            <a:endParaRPr lang="fr-FR" dirty="0"/>
          </a:p>
          <a:p>
            <a:pPr algn="ctr">
              <a:buNone/>
            </a:pPr>
            <a:r>
              <a:rPr lang="fr-FR" sz="2000" dirty="0"/>
              <a:t>JSON.strigify(monObjet);</a:t>
            </a:r>
          </a:p>
          <a:p>
            <a:pPr lvl="2"/>
            <a:endParaRPr lang="fr-FR" dirty="0"/>
          </a:p>
          <a:p>
            <a:pPr lvl="2"/>
            <a:r>
              <a:rPr lang="fr-FR" dirty="0"/>
              <a:t>Parse </a:t>
            </a:r>
            <a:r>
              <a:rPr lang="fr-FR" dirty="0">
                <a:sym typeface="Wingdings" pitchFamily="2" charset="2"/>
              </a:rPr>
              <a:t>Dé sérialisation d'une chaine en objet js</a:t>
            </a:r>
          </a:p>
          <a:p>
            <a:pPr algn="ctr">
              <a:buNone/>
            </a:pPr>
            <a:r>
              <a:rPr lang="fr-FR" sz="2000" dirty="0"/>
              <a:t>JSON.parse(machaine);</a:t>
            </a:r>
          </a:p>
          <a:p>
            <a:pPr algn="ctr">
              <a:buNone/>
            </a:pPr>
            <a:endParaRPr lang="fr-FR" sz="2000" dirty="0"/>
          </a:p>
          <a:p>
            <a:r>
              <a:rPr lang="fr-FR" sz="2000" dirty="0"/>
              <a:t>Framework JSON</a:t>
            </a:r>
          </a:p>
          <a:p>
            <a:pPr lvl="1"/>
            <a:r>
              <a:rPr lang="fr-FR" sz="1600" dirty="0"/>
              <a:t>Angular</a:t>
            </a:r>
          </a:p>
          <a:p>
            <a:pPr lvl="1"/>
            <a:r>
              <a:rPr lang="fr-FR" sz="1600" dirty="0"/>
              <a:t>jQuery</a:t>
            </a:r>
          </a:p>
          <a:p>
            <a:pPr lvl="1"/>
            <a:r>
              <a:rPr lang="fr-FR" sz="1600" dirty="0"/>
              <a:t>backbone,…</a:t>
            </a:r>
          </a:p>
          <a:p>
            <a:pPr lvl="2"/>
            <a:endParaRPr lang="fr-F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Intégration PHP</a:t>
            </a:r>
          </a:p>
        </p:txBody>
      </p:sp>
      <p:sp>
        <p:nvSpPr>
          <p:cNvPr id="3" name="Espace réservé du contenu 2"/>
          <p:cNvSpPr>
            <a:spLocks noGrp="1"/>
          </p:cNvSpPr>
          <p:nvPr>
            <p:ph idx="1"/>
          </p:nvPr>
        </p:nvSpPr>
        <p:spPr/>
        <p:txBody>
          <a:bodyPr/>
          <a:lstStyle/>
          <a:p>
            <a:r>
              <a:rPr lang="fr-FR" dirty="0"/>
              <a:t>Les fonction json_***</a:t>
            </a:r>
          </a:p>
          <a:p>
            <a:pPr lvl="1"/>
            <a:r>
              <a:rPr lang="fr-FR" dirty="0"/>
              <a:t>Natif a php</a:t>
            </a:r>
          </a:p>
          <a:p>
            <a:pPr lvl="2"/>
            <a:r>
              <a:rPr lang="fr-FR" dirty="0"/>
              <a:t>Sérialisation </a:t>
            </a:r>
          </a:p>
          <a:p>
            <a:pPr lvl="2">
              <a:buNone/>
            </a:pPr>
            <a:r>
              <a:rPr lang="en-US" dirty="0"/>
              <a:t>		$myObj-&gt;name = "John";</a:t>
            </a:r>
            <a:br>
              <a:rPr lang="en-US" dirty="0"/>
            </a:br>
            <a:r>
              <a:rPr lang="en-US" dirty="0"/>
              <a:t>	$myObj-&gt;age = 30;</a:t>
            </a:r>
            <a:br>
              <a:rPr lang="en-US" dirty="0"/>
            </a:br>
            <a:r>
              <a:rPr lang="en-US" dirty="0"/>
              <a:t>	$myObj-&gt;city = "New York";</a:t>
            </a:r>
            <a:br>
              <a:rPr lang="en-US" dirty="0"/>
            </a:br>
            <a:br>
              <a:rPr lang="en-US" dirty="0"/>
            </a:br>
            <a:r>
              <a:rPr lang="en-US" dirty="0"/>
              <a:t>	$myJSON = </a:t>
            </a:r>
            <a:r>
              <a:rPr lang="en-US" b="1" dirty="0"/>
              <a:t>json_encode($myObj);</a:t>
            </a:r>
            <a:endParaRPr lang="fr-FR" b="1" dirty="0"/>
          </a:p>
          <a:p>
            <a:pPr lvl="2"/>
            <a:endParaRPr lang="fr-FR" dirty="0"/>
          </a:p>
          <a:p>
            <a:pPr lvl="2"/>
            <a:r>
              <a:rPr lang="fr-FR" dirty="0"/>
              <a:t>Dé sérialisation</a:t>
            </a:r>
          </a:p>
          <a:p>
            <a:pPr lvl="1">
              <a:buNone/>
            </a:pPr>
            <a:r>
              <a:rPr lang="en-US" dirty="0"/>
              <a:t>			</a:t>
            </a:r>
            <a:r>
              <a:rPr lang="en-US" sz="2400" dirty="0"/>
              <a:t>$objectJSON= </a:t>
            </a:r>
            <a:r>
              <a:rPr lang="en-US" sz="2400" b="1" dirty="0"/>
              <a:t>json_decode($jsonstr);</a:t>
            </a:r>
            <a:endParaRPr lang="fr-FR" sz="24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JSON vs XML</a:t>
            </a:r>
          </a:p>
        </p:txBody>
      </p:sp>
      <p:sp>
        <p:nvSpPr>
          <p:cNvPr id="6" name="Espace réservé du texte 5"/>
          <p:cNvSpPr>
            <a:spLocks noGrp="1"/>
          </p:cNvSpPr>
          <p:nvPr>
            <p:ph type="body" idx="1"/>
          </p:nvPr>
        </p:nvSpPr>
        <p:spPr/>
        <p:txBody>
          <a:bodyPr/>
          <a:lstStyle/>
          <a:p>
            <a:r>
              <a:rPr lang="fr-FR" dirty="0"/>
              <a:t>json</a:t>
            </a:r>
          </a:p>
        </p:txBody>
      </p:sp>
      <p:sp>
        <p:nvSpPr>
          <p:cNvPr id="5" name="Espace réservé du contenu 4"/>
          <p:cNvSpPr>
            <a:spLocks noGrp="1"/>
          </p:cNvSpPr>
          <p:nvPr>
            <p:ph sz="half" idx="2"/>
          </p:nvPr>
        </p:nvSpPr>
        <p:spPr/>
        <p:txBody>
          <a:bodyPr/>
          <a:lstStyle/>
          <a:p>
            <a:endParaRPr lang="fr-FR" dirty="0"/>
          </a:p>
          <a:p>
            <a:r>
              <a:rPr lang="fr-FR" dirty="0"/>
              <a:t>Fetch string</a:t>
            </a:r>
          </a:p>
          <a:p>
            <a:endParaRPr lang="fr-FR" dirty="0"/>
          </a:p>
          <a:p>
            <a:endParaRPr lang="fr-FR" dirty="0"/>
          </a:p>
          <a:p>
            <a:r>
              <a:rPr lang="fr-FR" dirty="0"/>
              <a:t>Parsing du contenu</a:t>
            </a:r>
          </a:p>
        </p:txBody>
      </p:sp>
      <p:sp>
        <p:nvSpPr>
          <p:cNvPr id="8" name="Espace réservé du texte 7"/>
          <p:cNvSpPr>
            <a:spLocks noGrp="1"/>
          </p:cNvSpPr>
          <p:nvPr>
            <p:ph type="body" sz="quarter" idx="3"/>
          </p:nvPr>
        </p:nvSpPr>
        <p:spPr/>
        <p:txBody>
          <a:bodyPr/>
          <a:lstStyle/>
          <a:p>
            <a:r>
              <a:rPr lang="fr-FR" dirty="0"/>
              <a:t>xml</a:t>
            </a:r>
          </a:p>
        </p:txBody>
      </p:sp>
      <p:sp>
        <p:nvSpPr>
          <p:cNvPr id="7" name="Espace réservé du contenu 6"/>
          <p:cNvSpPr>
            <a:spLocks noGrp="1"/>
          </p:cNvSpPr>
          <p:nvPr>
            <p:ph sz="half" idx="13"/>
          </p:nvPr>
        </p:nvSpPr>
        <p:spPr/>
        <p:txBody>
          <a:bodyPr/>
          <a:lstStyle/>
          <a:p>
            <a:r>
              <a:rPr lang="fr-FR" dirty="0"/>
              <a:t>Fetch document</a:t>
            </a:r>
          </a:p>
          <a:p>
            <a:endParaRPr lang="fr-FR" dirty="0"/>
          </a:p>
          <a:p>
            <a:r>
              <a:rPr lang="fr-FR" dirty="0"/>
              <a:t>Construction DOM</a:t>
            </a:r>
          </a:p>
          <a:p>
            <a:endParaRPr lang="fr-FR" dirty="0"/>
          </a:p>
          <a:p>
            <a:r>
              <a:rPr lang="fr-FR" dirty="0"/>
              <a:t>extraction de valeurs </a:t>
            </a:r>
          </a:p>
          <a:p>
            <a:endParaRPr lang="fr-FR" dirty="0"/>
          </a:p>
          <a:p>
            <a:r>
              <a:rPr lang="fr-FR" dirty="0"/>
              <a:t>stockage en variable</a:t>
            </a:r>
          </a:p>
        </p:txBody>
      </p:sp>
      <p:sp>
        <p:nvSpPr>
          <p:cNvPr id="9" name="Espace réservé du contenu 8"/>
          <p:cNvSpPr>
            <a:spLocks noGrp="1"/>
          </p:cNvSpPr>
          <p:nvPr>
            <p:ph sz="half" idx="14"/>
          </p:nvPr>
        </p:nvSpPr>
        <p:spPr/>
        <p:txBody>
          <a:bodyPr/>
          <a:lstStyle/>
          <a:p>
            <a:r>
              <a:rPr lang="fr-FR" dirty="0"/>
              <a:t>Pour l'usage json est plus rapide mais moins structuré</a:t>
            </a:r>
          </a:p>
          <a:p>
            <a:r>
              <a:rPr lang="fr-FR" dirty="0"/>
              <a:t>Xml est éprouvé et les validations fortes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Langages de requêtes pour JSON</a:t>
            </a:r>
          </a:p>
        </p:txBody>
      </p:sp>
      <p:sp>
        <p:nvSpPr>
          <p:cNvPr id="3" name="Espace réservé du contenu 2"/>
          <p:cNvSpPr>
            <a:spLocks noGrp="1"/>
          </p:cNvSpPr>
          <p:nvPr>
            <p:ph idx="1"/>
          </p:nvPr>
        </p:nvSpPr>
        <p:spPr/>
        <p:txBody>
          <a:bodyPr>
            <a:normAutofit fontScale="77500" lnSpcReduction="20000"/>
          </a:bodyPr>
          <a:lstStyle/>
          <a:p>
            <a:r>
              <a:rPr lang="fr-FR" dirty="0"/>
              <a:t>Langages de requêtes pour JSON : </a:t>
            </a:r>
          </a:p>
          <a:p>
            <a:pPr lvl="1"/>
            <a:endParaRPr lang="fr-FR" dirty="0"/>
          </a:p>
          <a:p>
            <a:pPr lvl="1"/>
            <a:r>
              <a:rPr lang="fr-FR" dirty="0" err="1"/>
              <a:t>JSONiq</a:t>
            </a:r>
            <a:r>
              <a:rPr lang="fr-FR" dirty="0"/>
              <a:t> (</a:t>
            </a:r>
            <a:r>
              <a:rPr lang="fr-FR" dirty="0" err="1"/>
              <a:t>xquery</a:t>
            </a:r>
            <a:r>
              <a:rPr lang="fr-FR" dirty="0"/>
              <a:t> </a:t>
            </a:r>
            <a:r>
              <a:rPr lang="fr-FR" dirty="0" err="1"/>
              <a:t>like</a:t>
            </a:r>
            <a:r>
              <a:rPr lang="fr-FR" dirty="0"/>
              <a:t>), </a:t>
            </a:r>
          </a:p>
          <a:p>
            <a:pPr lvl="3">
              <a:buNone/>
            </a:pPr>
            <a:r>
              <a:rPr lang="en-US" dirty="0"/>
              <a:t>let $stats := collection("stats")</a:t>
            </a:r>
          </a:p>
          <a:p>
            <a:pPr lvl="3">
              <a:buNone/>
            </a:pPr>
            <a:r>
              <a:rPr lang="en-US" dirty="0"/>
              <a:t>for $access in $stats</a:t>
            </a:r>
          </a:p>
          <a:p>
            <a:pPr lvl="3">
              <a:buNone/>
            </a:pPr>
            <a:r>
              <a:rPr lang="en-US" dirty="0"/>
              <a:t>group by $</a:t>
            </a:r>
            <a:r>
              <a:rPr lang="en-US" dirty="0" err="1"/>
              <a:t>url</a:t>
            </a:r>
            <a:r>
              <a:rPr lang="en-US" dirty="0"/>
              <a:t> := $access.url</a:t>
            </a:r>
          </a:p>
          <a:p>
            <a:pPr lvl="3">
              <a:buNone/>
            </a:pPr>
            <a:r>
              <a:rPr lang="en-US" dirty="0"/>
              <a:t>return </a:t>
            </a:r>
          </a:p>
          <a:p>
            <a:pPr lvl="3">
              <a:buNone/>
            </a:pPr>
            <a:r>
              <a:rPr lang="en-US" dirty="0"/>
              <a:t>{</a:t>
            </a:r>
          </a:p>
          <a:p>
            <a:pPr lvl="3">
              <a:buNone/>
            </a:pPr>
            <a:r>
              <a:rPr lang="en-US" dirty="0"/>
              <a:t>   "</a:t>
            </a:r>
            <a:r>
              <a:rPr lang="en-US" dirty="0" err="1"/>
              <a:t>url</a:t>
            </a:r>
            <a:r>
              <a:rPr lang="en-US" dirty="0"/>
              <a:t>": $</a:t>
            </a:r>
            <a:r>
              <a:rPr lang="en-US" dirty="0" err="1"/>
              <a:t>url</a:t>
            </a:r>
            <a:r>
              <a:rPr lang="en-US" dirty="0"/>
              <a:t>,</a:t>
            </a:r>
          </a:p>
          <a:p>
            <a:pPr lvl="3">
              <a:buNone/>
            </a:pPr>
            <a:r>
              <a:rPr lang="en-US" dirty="0"/>
              <a:t>    "avg": avg($</a:t>
            </a:r>
            <a:r>
              <a:rPr lang="en-US" dirty="0" err="1"/>
              <a:t>access.response_time</a:t>
            </a:r>
            <a:r>
              <a:rPr lang="en-US" dirty="0"/>
              <a:t>),</a:t>
            </a:r>
          </a:p>
          <a:p>
            <a:pPr lvl="3">
              <a:buNone/>
            </a:pPr>
            <a:r>
              <a:rPr lang="en-US" dirty="0"/>
              <a:t>     "hits": count($access)</a:t>
            </a:r>
          </a:p>
          <a:p>
            <a:pPr lvl="3">
              <a:buNone/>
            </a:pPr>
            <a:r>
              <a:rPr lang="en-US" dirty="0"/>
              <a:t>}</a:t>
            </a:r>
          </a:p>
          <a:p>
            <a:pPr lvl="1">
              <a:buNone/>
            </a:pPr>
            <a:endParaRPr lang="fr-FR" dirty="0"/>
          </a:p>
          <a:p>
            <a:pPr lvl="1"/>
            <a:r>
              <a:rPr lang="fr-FR" dirty="0" err="1"/>
              <a:t>JsonPath</a:t>
            </a:r>
            <a:r>
              <a:rPr lang="fr-FR" dirty="0"/>
              <a:t>, </a:t>
            </a:r>
          </a:p>
          <a:p>
            <a:pPr lvl="1">
              <a:buNone/>
            </a:pPr>
            <a:r>
              <a:rPr lang="fr-FR" dirty="0"/>
              <a:t>		  $.</a:t>
            </a:r>
            <a:r>
              <a:rPr lang="fr-FR" dirty="0" err="1"/>
              <a:t>phoneNumbers</a:t>
            </a:r>
            <a:r>
              <a:rPr lang="fr-FR" dirty="0"/>
              <a:t>[:1].type</a:t>
            </a:r>
          </a:p>
          <a:p>
            <a:pPr lvl="1"/>
            <a:r>
              <a:rPr lang="fr-FR" dirty="0"/>
              <a:t>Json </a:t>
            </a:r>
            <a:r>
              <a:rPr lang="fr-FR" dirty="0" err="1"/>
              <a:t>Query</a:t>
            </a:r>
            <a:r>
              <a:rPr lang="fr-FR" dirty="0"/>
              <a:t>, </a:t>
            </a:r>
          </a:p>
          <a:p>
            <a:pPr lvl="1">
              <a:buNone/>
            </a:pPr>
            <a:r>
              <a:rPr lang="fr-FR" dirty="0"/>
              <a:t>			$.array[?(@.key=2)].</a:t>
            </a:r>
            <a:r>
              <a:rPr lang="fr-FR" dirty="0" err="1"/>
              <a:t>dictionary.b</a:t>
            </a:r>
            <a:r>
              <a:rPr lang="fr-FR" dirty="0"/>
              <a:t> </a:t>
            </a:r>
          </a:p>
          <a:p>
            <a:pPr lvl="1"/>
            <a:r>
              <a:rPr lang="fr-FR" dirty="0" err="1"/>
              <a:t>Jaql</a:t>
            </a:r>
            <a:r>
              <a:rPr lang="fr-FR" dirty="0"/>
              <a:t>.</a:t>
            </a:r>
          </a:p>
        </p:txBody>
      </p:sp>
      <p:pic>
        <p:nvPicPr>
          <p:cNvPr id="4" name="Image 3">
            <a:extLst>
              <a:ext uri="{FF2B5EF4-FFF2-40B4-BE49-F238E27FC236}">
                <a16:creationId xmlns:a16="http://schemas.microsoft.com/office/drawing/2014/main" id="{9DA7F18A-16C3-4EE2-9150-80A0FF18D1FE}"/>
              </a:ext>
            </a:extLst>
          </p:cNvPr>
          <p:cNvPicPr>
            <a:picLocks noChangeAspect="1"/>
          </p:cNvPicPr>
          <p:nvPr/>
        </p:nvPicPr>
        <p:blipFill>
          <a:blip r:embed="rId3"/>
          <a:stretch>
            <a:fillRect/>
          </a:stretch>
        </p:blipFill>
        <p:spPr>
          <a:xfrm>
            <a:off x="4901099" y="2924944"/>
            <a:ext cx="3957181" cy="2462670"/>
          </a:xfrm>
          <a:prstGeom prst="rect">
            <a:avLst/>
          </a:prstGeom>
        </p:spPr>
      </p:pic>
    </p:spTree>
    <p:extLst>
      <p:ext uri="{BB962C8B-B14F-4D97-AF65-F5344CB8AC3E}">
        <p14:creationId xmlns:p14="http://schemas.microsoft.com/office/powerpoint/2010/main" val="2223204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a:t>Les éditeurs XML / </a:t>
            </a:r>
            <a:r>
              <a:rPr lang="fr-FR" dirty="0" err="1"/>
              <a:t>json</a:t>
            </a:r>
            <a:endParaRPr lang="fr-FR" dirty="0"/>
          </a:p>
        </p:txBody>
      </p:sp>
      <p:sp>
        <p:nvSpPr>
          <p:cNvPr id="9" name="Espace réservé du texte 8"/>
          <p:cNvSpPr>
            <a:spLocks noGrp="1"/>
          </p:cNvSpPr>
          <p:nvPr>
            <p:ph type="body" idx="1"/>
          </p:nvPr>
        </p:nvSpPr>
        <p:spPr/>
        <p:txBody>
          <a:bodyPr>
            <a:normAutofit lnSpcReduction="10000"/>
          </a:bodyPr>
          <a:lstStyle/>
          <a:p>
            <a:r>
              <a:rPr lang="fr-FR" dirty="0"/>
              <a:t>lire c'est bien, </a:t>
            </a:r>
          </a:p>
          <a:p>
            <a:r>
              <a:rPr lang="fr-FR" dirty="0"/>
              <a:t>bien éditer c'est mieux</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p:cNvSpPr>
            <a:spLocks noGrp="1"/>
          </p:cNvSpPr>
          <p:nvPr>
            <p:ph type="body" idx="1"/>
          </p:nvPr>
        </p:nvSpPr>
        <p:spPr>
          <a:xfrm>
            <a:off x="607224" y="285728"/>
            <a:ext cx="3931920" cy="571504"/>
          </a:xfrm>
        </p:spPr>
        <p:txBody>
          <a:bodyPr>
            <a:normAutofit lnSpcReduction="10000"/>
          </a:bodyPr>
          <a:lstStyle/>
          <a:p>
            <a:r>
              <a:rPr lang="fr-FR" dirty="0"/>
              <a:t>Vs code</a:t>
            </a:r>
          </a:p>
        </p:txBody>
      </p:sp>
      <p:sp>
        <p:nvSpPr>
          <p:cNvPr id="14" name="Espace réservé du contenu 13"/>
          <p:cNvSpPr>
            <a:spLocks noGrp="1"/>
          </p:cNvSpPr>
          <p:nvPr>
            <p:ph sz="quarter" idx="2"/>
          </p:nvPr>
        </p:nvSpPr>
        <p:spPr>
          <a:xfrm>
            <a:off x="607224" y="1000108"/>
            <a:ext cx="3931920" cy="2428892"/>
          </a:xfrm>
        </p:spPr>
        <p:txBody>
          <a:bodyPr>
            <a:normAutofit fontScale="55000" lnSpcReduction="20000"/>
          </a:bodyPr>
          <a:lstStyle/>
          <a:p>
            <a:r>
              <a:rPr lang="fr-FR" dirty="0"/>
              <a:t>Gratuit</a:t>
            </a:r>
          </a:p>
          <a:p>
            <a:r>
              <a:rPr lang="fr-FR" dirty="0"/>
              <a:t>Multiplateforme</a:t>
            </a:r>
          </a:p>
          <a:p>
            <a:r>
              <a:rPr lang="fr-FR" dirty="0"/>
              <a:t>Pris en charge des syntaxes xml, json,json schema, xsd, java, c,…</a:t>
            </a:r>
          </a:p>
          <a:p>
            <a:r>
              <a:rPr lang="fr-FR" b="1" dirty="0"/>
              <a:t>hors plugins </a:t>
            </a:r>
          </a:p>
          <a:p>
            <a:pPr lvl="2"/>
            <a:r>
              <a:rPr lang="fr-FR" dirty="0"/>
              <a:t>pas de validation jsonschema</a:t>
            </a:r>
          </a:p>
          <a:p>
            <a:pPr lvl="2"/>
            <a:r>
              <a:rPr lang="fr-FR" dirty="0"/>
              <a:t>peu d'outils</a:t>
            </a:r>
          </a:p>
          <a:p>
            <a:r>
              <a:rPr lang="fr-FR" dirty="0"/>
              <a:t>support GIT</a:t>
            </a:r>
          </a:p>
          <a:p>
            <a:r>
              <a:rPr lang="fr-FR" dirty="0"/>
              <a:t>snippets</a:t>
            </a:r>
          </a:p>
        </p:txBody>
      </p:sp>
      <p:sp>
        <p:nvSpPr>
          <p:cNvPr id="16" name="Espace réservé du texte 15"/>
          <p:cNvSpPr>
            <a:spLocks noGrp="1"/>
          </p:cNvSpPr>
          <p:nvPr>
            <p:ph type="body" sz="half" idx="3"/>
          </p:nvPr>
        </p:nvSpPr>
        <p:spPr>
          <a:xfrm>
            <a:off x="4652169" y="285728"/>
            <a:ext cx="3931920" cy="571504"/>
          </a:xfrm>
        </p:spPr>
        <p:txBody>
          <a:bodyPr>
            <a:normAutofit lnSpcReduction="10000"/>
          </a:bodyPr>
          <a:lstStyle/>
          <a:p>
            <a:r>
              <a:rPr lang="fr-FR" dirty="0"/>
              <a:t>Altova XML spy</a:t>
            </a:r>
          </a:p>
        </p:txBody>
      </p:sp>
      <p:sp>
        <p:nvSpPr>
          <p:cNvPr id="18" name="Espace réservé du contenu 17"/>
          <p:cNvSpPr>
            <a:spLocks noGrp="1"/>
          </p:cNvSpPr>
          <p:nvPr>
            <p:ph sz="quarter" idx="4"/>
          </p:nvPr>
        </p:nvSpPr>
        <p:spPr>
          <a:xfrm>
            <a:off x="4652169" y="939776"/>
            <a:ext cx="3931920" cy="2560662"/>
          </a:xfrm>
        </p:spPr>
        <p:txBody>
          <a:bodyPr>
            <a:noAutofit/>
          </a:bodyPr>
          <a:lstStyle/>
          <a:p>
            <a:r>
              <a:rPr lang="fr-FR" sz="1000" dirty="0"/>
              <a:t>Payant  </a:t>
            </a:r>
          </a:p>
          <a:p>
            <a:pPr lvl="1"/>
            <a:r>
              <a:rPr lang="fr-FR" sz="800" dirty="0" err="1"/>
              <a:t>altova</a:t>
            </a:r>
            <a:r>
              <a:rPr lang="fr-FR" sz="800" dirty="0"/>
              <a:t> : 500€ *</a:t>
            </a:r>
          </a:p>
          <a:p>
            <a:pPr lvl="2"/>
            <a:r>
              <a:rPr lang="fr-FR" sz="700" dirty="0"/>
              <a:t>licence serveur possible</a:t>
            </a:r>
          </a:p>
          <a:p>
            <a:pPr lvl="1"/>
            <a:r>
              <a:rPr lang="fr-FR" sz="800" dirty="0" err="1"/>
              <a:t>Oxygen</a:t>
            </a:r>
            <a:r>
              <a:rPr lang="fr-FR" sz="800" dirty="0"/>
              <a:t>  proche </a:t>
            </a:r>
            <a:r>
              <a:rPr lang="fr-FR" sz="800" dirty="0" err="1"/>
              <a:t>altova</a:t>
            </a:r>
            <a:r>
              <a:rPr lang="fr-FR" sz="800" dirty="0"/>
              <a:t> </a:t>
            </a:r>
            <a:r>
              <a:rPr lang="fr-FR" sz="800" dirty="0" err="1"/>
              <a:t>xml</a:t>
            </a:r>
            <a:r>
              <a:rPr lang="fr-FR" sz="800" dirty="0"/>
              <a:t> </a:t>
            </a:r>
            <a:r>
              <a:rPr lang="fr-FR" sz="800" dirty="0" err="1"/>
              <a:t>spy</a:t>
            </a:r>
            <a:endParaRPr lang="fr-FR" sz="800" dirty="0"/>
          </a:p>
          <a:p>
            <a:r>
              <a:rPr lang="fr-FR" sz="1000" b="1" dirty="0"/>
              <a:t>Beaucoup de fonctionnalités</a:t>
            </a:r>
          </a:p>
          <a:p>
            <a:pPr lvl="1"/>
            <a:r>
              <a:rPr lang="fr-FR" sz="800" b="1" dirty="0" err="1"/>
              <a:t>parser</a:t>
            </a:r>
            <a:r>
              <a:rPr lang="fr-FR" sz="800" b="1" dirty="0"/>
              <a:t> </a:t>
            </a:r>
            <a:r>
              <a:rPr lang="fr-FR" sz="800" b="1" dirty="0" err="1"/>
              <a:t>altova</a:t>
            </a:r>
            <a:r>
              <a:rPr lang="fr-FR" sz="800" b="1" dirty="0"/>
              <a:t> ou existant</a:t>
            </a:r>
          </a:p>
          <a:p>
            <a:pPr lvl="1"/>
            <a:r>
              <a:rPr lang="fr-FR" sz="800" b="1" dirty="0"/>
              <a:t>debugger </a:t>
            </a:r>
            <a:r>
              <a:rPr lang="fr-FR" sz="800" b="1" dirty="0" err="1"/>
              <a:t>xsl</a:t>
            </a:r>
            <a:endParaRPr lang="fr-FR" sz="800" b="1" dirty="0"/>
          </a:p>
          <a:p>
            <a:pPr lvl="1"/>
            <a:r>
              <a:rPr lang="fr-FR" sz="800" b="1" dirty="0"/>
              <a:t>modélisation et </a:t>
            </a:r>
            <a:r>
              <a:rPr lang="fr-FR" sz="800" b="1" dirty="0" err="1"/>
              <a:t>edition</a:t>
            </a:r>
            <a:r>
              <a:rPr lang="fr-FR" sz="800" b="1" dirty="0"/>
              <a:t> RAD </a:t>
            </a:r>
            <a:r>
              <a:rPr lang="fr-FR" sz="800" b="1" dirty="0" err="1"/>
              <a:t>xsd</a:t>
            </a:r>
            <a:endParaRPr lang="fr-FR" sz="800" b="1" dirty="0"/>
          </a:p>
          <a:p>
            <a:pPr lvl="1"/>
            <a:r>
              <a:rPr lang="fr-FR" sz="800" b="1" dirty="0" err="1"/>
              <a:t>generation</a:t>
            </a:r>
            <a:r>
              <a:rPr lang="fr-FR" sz="800" b="1" dirty="0"/>
              <a:t> de data, …</a:t>
            </a:r>
          </a:p>
          <a:p>
            <a:pPr lvl="1"/>
            <a:r>
              <a:rPr lang="fr-FR" sz="800" b="1" dirty="0"/>
              <a:t>&gt;2016</a:t>
            </a:r>
          </a:p>
          <a:p>
            <a:pPr lvl="2"/>
            <a:r>
              <a:rPr lang="fr-FR" sz="700" b="1" dirty="0" err="1"/>
              <a:t>xsl</a:t>
            </a:r>
            <a:r>
              <a:rPr lang="fr-FR" sz="700" b="1" dirty="0"/>
              <a:t> &amp; </a:t>
            </a:r>
            <a:r>
              <a:rPr lang="fr-FR" sz="700" b="1" dirty="0" err="1"/>
              <a:t>xpath</a:t>
            </a:r>
            <a:r>
              <a:rPr lang="fr-FR" sz="700" b="1" dirty="0"/>
              <a:t> 3</a:t>
            </a:r>
          </a:p>
          <a:p>
            <a:pPr lvl="2"/>
            <a:r>
              <a:rPr lang="fr-FR" sz="700" b="1" dirty="0" err="1"/>
              <a:t>json</a:t>
            </a:r>
            <a:endParaRPr lang="fr-FR" sz="700" b="1" dirty="0"/>
          </a:p>
          <a:p>
            <a:pPr lvl="1"/>
            <a:r>
              <a:rPr lang="fr-FR" sz="800" dirty="0"/>
              <a:t>&lt;2016 </a:t>
            </a:r>
          </a:p>
          <a:p>
            <a:pPr lvl="2"/>
            <a:r>
              <a:rPr lang="fr-FR" sz="700" dirty="0" err="1"/>
              <a:t>xsl</a:t>
            </a:r>
            <a:r>
              <a:rPr lang="fr-FR" sz="700" dirty="0"/>
              <a:t> &amp; </a:t>
            </a:r>
            <a:r>
              <a:rPr lang="fr-FR" sz="700" dirty="0" err="1"/>
              <a:t>xpath</a:t>
            </a:r>
            <a:r>
              <a:rPr lang="fr-FR" sz="700" dirty="0"/>
              <a:t> 2</a:t>
            </a:r>
          </a:p>
          <a:p>
            <a:endParaRPr lang="fr-FR" sz="1000" dirty="0"/>
          </a:p>
          <a:p>
            <a:r>
              <a:rPr lang="fr-FR" sz="1000" dirty="0"/>
              <a:t>Ms Windows Uniquement*</a:t>
            </a:r>
          </a:p>
        </p:txBody>
      </p:sp>
      <p:pic>
        <p:nvPicPr>
          <p:cNvPr id="4098" name="Picture 2"/>
          <p:cNvPicPr>
            <a:picLocks noChangeAspect="1" noChangeArrowheads="1"/>
          </p:cNvPicPr>
          <p:nvPr/>
        </p:nvPicPr>
        <p:blipFill>
          <a:blip r:embed="rId3"/>
          <a:srcRect/>
          <a:stretch>
            <a:fillRect/>
          </a:stretch>
        </p:blipFill>
        <p:spPr bwMode="auto">
          <a:xfrm>
            <a:off x="4643438" y="3429000"/>
            <a:ext cx="4071966" cy="3071834"/>
          </a:xfrm>
          <a:prstGeom prst="rect">
            <a:avLst/>
          </a:prstGeom>
          <a:noFill/>
          <a:ln w="9525">
            <a:noFill/>
            <a:miter lim="800000"/>
            <a:headEnd/>
            <a:tailEnd/>
          </a:ln>
          <a:effectLst/>
        </p:spPr>
      </p:pic>
      <p:sp>
        <p:nvSpPr>
          <p:cNvPr id="2" name="Titre 1"/>
          <p:cNvSpPr>
            <a:spLocks noGrp="1"/>
          </p:cNvSpPr>
          <p:nvPr>
            <p:ph type="title"/>
          </p:nvPr>
        </p:nvSpPr>
        <p:spPr/>
        <p:txBody>
          <a:bodyPr/>
          <a:lstStyle/>
          <a:p>
            <a:r>
              <a:rPr lang="fr-FR" dirty="0"/>
              <a:t>Les outils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L’IDE </a:t>
            </a:r>
            <a:r>
              <a:rPr lang="fr-FR" dirty="0" err="1"/>
              <a:t>eclipse</a:t>
            </a:r>
            <a:endParaRPr lang="fr-FR" dirty="0"/>
          </a:p>
        </p:txBody>
      </p:sp>
      <p:sp>
        <p:nvSpPr>
          <p:cNvPr id="5" name="Espace réservé du contenu 4"/>
          <p:cNvSpPr>
            <a:spLocks noGrp="1"/>
          </p:cNvSpPr>
          <p:nvPr>
            <p:ph idx="1"/>
          </p:nvPr>
        </p:nvSpPr>
        <p:spPr/>
        <p:txBody>
          <a:bodyPr>
            <a:normAutofit fontScale="77500" lnSpcReduction="20000"/>
          </a:bodyPr>
          <a:lstStyle/>
          <a:p>
            <a:r>
              <a:rPr lang="fr-FR" dirty="0"/>
              <a:t>Gratuit &amp; Open-Source</a:t>
            </a:r>
          </a:p>
          <a:p>
            <a:endParaRPr lang="fr-FR" dirty="0"/>
          </a:p>
          <a:p>
            <a:r>
              <a:rPr lang="fr-FR" dirty="0"/>
              <a:t>Auto-</a:t>
            </a:r>
            <a:r>
              <a:rPr lang="fr-FR" dirty="0" err="1"/>
              <a:t>completion</a:t>
            </a:r>
            <a:endParaRPr lang="fr-FR" dirty="0"/>
          </a:p>
          <a:p>
            <a:endParaRPr lang="fr-FR" dirty="0"/>
          </a:p>
          <a:p>
            <a:r>
              <a:rPr lang="fr-FR" dirty="0"/>
              <a:t>Version PHP</a:t>
            </a:r>
          </a:p>
          <a:p>
            <a:pPr lvl="1"/>
            <a:r>
              <a:rPr lang="fr-FR" dirty="0"/>
              <a:t>Prise en charge composants Web / html / </a:t>
            </a:r>
            <a:r>
              <a:rPr lang="fr-FR" dirty="0" err="1"/>
              <a:t>css</a:t>
            </a:r>
            <a:r>
              <a:rPr lang="fr-FR" dirty="0"/>
              <a:t> / </a:t>
            </a:r>
            <a:r>
              <a:rPr lang="fr-FR" dirty="0" err="1"/>
              <a:t>dtd</a:t>
            </a:r>
            <a:r>
              <a:rPr lang="fr-FR" dirty="0"/>
              <a:t>, déjà intégré</a:t>
            </a:r>
          </a:p>
          <a:p>
            <a:endParaRPr lang="fr-FR" dirty="0"/>
          </a:p>
          <a:p>
            <a:r>
              <a:rPr lang="fr-FR" dirty="0"/>
              <a:t>Plugins XML</a:t>
            </a:r>
          </a:p>
          <a:p>
            <a:endParaRPr lang="fr-FR" dirty="0"/>
          </a:p>
          <a:p>
            <a:endParaRPr lang="fr-FR" dirty="0"/>
          </a:p>
          <a:p>
            <a:endParaRPr lang="fr-FR" dirty="0"/>
          </a:p>
          <a:p>
            <a:r>
              <a:rPr lang="fr-FR" dirty="0"/>
              <a:t>Debugger XSL</a:t>
            </a:r>
          </a:p>
          <a:p>
            <a:r>
              <a:rPr lang="fr-FR" dirty="0"/>
              <a:t>FOP</a:t>
            </a:r>
          </a:p>
          <a:p>
            <a:pPr lvl="1"/>
            <a:endParaRPr lang="fr-FR" dirty="0"/>
          </a:p>
          <a:p>
            <a:pPr lvl="1"/>
            <a:endParaRPr lang="fr-FR" dirty="0"/>
          </a:p>
        </p:txBody>
      </p:sp>
      <p:grpSp>
        <p:nvGrpSpPr>
          <p:cNvPr id="2" name="Groupe 8"/>
          <p:cNvGrpSpPr/>
          <p:nvPr/>
        </p:nvGrpSpPr>
        <p:grpSpPr>
          <a:xfrm>
            <a:off x="1428728" y="4143380"/>
            <a:ext cx="5739383" cy="793998"/>
            <a:chOff x="1187624" y="4653136"/>
            <a:chExt cx="5739383" cy="793998"/>
          </a:xfrm>
        </p:grpSpPr>
        <p:pic>
          <p:nvPicPr>
            <p:cNvPr id="1027" name="Picture 3"/>
            <p:cNvPicPr>
              <a:picLocks noChangeAspect="1" noChangeArrowheads="1"/>
            </p:cNvPicPr>
            <p:nvPr/>
          </p:nvPicPr>
          <p:blipFill>
            <a:blip r:embed="rId3" cstate="print"/>
            <a:srcRect/>
            <a:stretch>
              <a:fillRect/>
            </a:stretch>
          </p:blipFill>
          <p:spPr bwMode="auto">
            <a:xfrm>
              <a:off x="1187624" y="4653136"/>
              <a:ext cx="5648325" cy="37147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1259632" y="5085184"/>
              <a:ext cx="5667375" cy="361950"/>
            </a:xfrm>
            <a:prstGeom prst="rect">
              <a:avLst/>
            </a:prstGeom>
            <a:noFill/>
            <a:ln w="9525">
              <a:noFill/>
              <a:miter lim="800000"/>
              <a:headEnd/>
              <a:tailEnd/>
            </a:ln>
          </p:spPr>
        </p:pic>
      </p:grpSp>
      <p:pic>
        <p:nvPicPr>
          <p:cNvPr id="3" name="Picture 3"/>
          <p:cNvPicPr>
            <a:picLocks noChangeAspect="1" noChangeArrowheads="1"/>
          </p:cNvPicPr>
          <p:nvPr/>
        </p:nvPicPr>
        <p:blipFill>
          <a:blip r:embed="rId5" cstate="print"/>
          <a:srcRect/>
          <a:stretch>
            <a:fillRect/>
          </a:stretch>
        </p:blipFill>
        <p:spPr bwMode="auto">
          <a:xfrm>
            <a:off x="5143504" y="5643578"/>
            <a:ext cx="2250831" cy="390525"/>
          </a:xfrm>
          <a:prstGeom prst="rect">
            <a:avLst/>
          </a:prstGeom>
          <a:noFill/>
          <a:ln w="9525">
            <a:noFill/>
            <a:miter lim="800000"/>
            <a:headEnd/>
            <a:tailEnd/>
          </a:ln>
        </p:spPr>
      </p:pic>
      <p:pic>
        <p:nvPicPr>
          <p:cNvPr id="6" name="Picture 4"/>
          <p:cNvPicPr>
            <a:picLocks noChangeAspect="1" noChangeArrowheads="1"/>
          </p:cNvPicPr>
          <p:nvPr/>
        </p:nvPicPr>
        <p:blipFill>
          <a:blip r:embed="rId6" cstate="print"/>
          <a:srcRect/>
          <a:stretch>
            <a:fillRect/>
          </a:stretch>
        </p:blipFill>
        <p:spPr bwMode="auto">
          <a:xfrm>
            <a:off x="1714480" y="5715016"/>
            <a:ext cx="2347546" cy="361950"/>
          </a:xfrm>
          <a:prstGeom prst="rect">
            <a:avLst/>
          </a:prstGeom>
          <a:noFill/>
          <a:ln w="9525">
            <a:noFill/>
            <a:miter lim="800000"/>
            <a:headEnd/>
            <a:tailEnd/>
          </a:ln>
        </p:spPr>
      </p:pic>
      <p:pic>
        <p:nvPicPr>
          <p:cNvPr id="1029" name="Picture 5"/>
          <p:cNvPicPr>
            <a:picLocks noChangeAspect="1" noChangeArrowheads="1"/>
          </p:cNvPicPr>
          <p:nvPr/>
        </p:nvPicPr>
        <p:blipFill>
          <a:blip r:embed="rId7" cstate="print"/>
          <a:srcRect/>
          <a:stretch>
            <a:fillRect/>
          </a:stretch>
        </p:blipFill>
        <p:spPr bwMode="auto">
          <a:xfrm>
            <a:off x="4040249" y="6165305"/>
            <a:ext cx="281354" cy="390525"/>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p:cNvSpPr>
            <a:spLocks noGrp="1" noChangeArrowheads="1"/>
          </p:cNvSpPr>
          <p:nvPr>
            <p:ph type="title"/>
          </p:nvPr>
        </p:nvSpPr>
        <p:spPr/>
        <p:txBody>
          <a:bodyPr>
            <a:normAutofit/>
          </a:bodyPr>
          <a:lstStyle/>
          <a:p>
            <a:r>
              <a:rPr lang="fr-FR" dirty="0"/>
              <a:t>Panorama des éditeurs XML</a:t>
            </a:r>
          </a:p>
        </p:txBody>
      </p:sp>
      <p:sp>
        <p:nvSpPr>
          <p:cNvPr id="41988" name="Rectangle 3"/>
          <p:cNvSpPr>
            <a:spLocks noGrp="1" noChangeArrowheads="1"/>
          </p:cNvSpPr>
          <p:nvPr>
            <p:ph idx="1"/>
          </p:nvPr>
        </p:nvSpPr>
        <p:spPr/>
        <p:txBody>
          <a:bodyPr>
            <a:normAutofit fontScale="62500" lnSpcReduction="20000"/>
          </a:bodyPr>
          <a:lstStyle/>
          <a:p>
            <a:r>
              <a:rPr lang="fr-FR" dirty="0"/>
              <a:t>Les éditeurs XML et json</a:t>
            </a:r>
          </a:p>
          <a:p>
            <a:pPr lvl="1"/>
            <a:r>
              <a:rPr lang="fr-FR" dirty="0"/>
              <a:t> </a:t>
            </a:r>
            <a:r>
              <a:rPr lang="fr-FR" b="1" dirty="0"/>
              <a:t>Altova XMLSpy </a:t>
            </a:r>
            <a:r>
              <a:rPr lang="fr-FR" dirty="0"/>
              <a:t>est l'un des meilleurs outils de production XML</a:t>
            </a:r>
          </a:p>
          <a:p>
            <a:pPr lvl="1"/>
            <a:r>
              <a:rPr lang="fr-FR" dirty="0"/>
              <a:t> </a:t>
            </a:r>
            <a:r>
              <a:rPr lang="fr-FR" b="1" dirty="0"/>
              <a:t>oXygen</a:t>
            </a:r>
            <a:r>
              <a:rPr lang="fr-FR" dirty="0"/>
              <a:t> est un éditeur multiplateformes XML supportant aussi Relax NG, les Schematrons, SOAP, WSDL et permettant le débogage de XSL-T et Xquery</a:t>
            </a:r>
          </a:p>
          <a:p>
            <a:pPr lvl="1"/>
            <a:endParaRPr lang="fr-FR" dirty="0"/>
          </a:p>
          <a:p>
            <a:r>
              <a:rPr lang="fr-FR" dirty="0"/>
              <a:t> Les éditeurs XML</a:t>
            </a:r>
          </a:p>
          <a:p>
            <a:pPr lvl="1">
              <a:buNone/>
            </a:pPr>
            <a:endParaRPr lang="fr-FR" b="1" dirty="0"/>
          </a:p>
          <a:p>
            <a:pPr lvl="1"/>
            <a:r>
              <a:rPr lang="fr-FR" b="1" dirty="0"/>
              <a:t>EditiX</a:t>
            </a:r>
            <a:r>
              <a:rPr lang="fr-FR" dirty="0"/>
              <a:t> est un éditeur similaire à oXygen orienté purement XML</a:t>
            </a:r>
          </a:p>
          <a:p>
            <a:pPr lvl="1"/>
            <a:r>
              <a:rPr lang="fr-FR" b="1" dirty="0"/>
              <a:t> Liquid XML Studio </a:t>
            </a:r>
            <a:r>
              <a:rPr lang="fr-FR" dirty="0"/>
              <a:t>propose une version libre et une payante très orientée programmation avec facilité d'intégration de composants Microsoft Visual Studio</a:t>
            </a:r>
          </a:p>
          <a:p>
            <a:pPr lvl="1"/>
            <a:r>
              <a:rPr lang="fr-FR" b="1" dirty="0"/>
              <a:t> Adobe </a:t>
            </a:r>
            <a:r>
              <a:rPr lang="fr-FR" b="1" dirty="0" err="1"/>
              <a:t>Dreamweaver</a:t>
            </a:r>
            <a:r>
              <a:rPr lang="fr-FR" b="1" dirty="0"/>
              <a:t> CS3+ </a:t>
            </a:r>
            <a:r>
              <a:rPr lang="fr-FR" dirty="0"/>
              <a:t>dispose de fonctionnalités avancées de XML (génération XSL-T, intégration de fichiers XML via son framework Ajax, interpréteur XPath… mais ces outils souffrent de quelques carences)</a:t>
            </a:r>
          </a:p>
          <a:p>
            <a:pPr lvl="1"/>
            <a:r>
              <a:rPr lang="fr-FR" dirty="0"/>
              <a:t> On note aussi l'existence d'éditeurs plus basics tels que "</a:t>
            </a:r>
            <a:r>
              <a:rPr lang="fr-FR" b="1" dirty="0" err="1"/>
              <a:t>Antenna</a:t>
            </a:r>
            <a:r>
              <a:rPr lang="fr-FR" b="1" dirty="0"/>
              <a:t> House XML Editor</a:t>
            </a:r>
            <a:r>
              <a:rPr lang="fr-FR" dirty="0"/>
              <a:t>", "</a:t>
            </a:r>
            <a:r>
              <a:rPr lang="fr-FR" b="1" dirty="0"/>
              <a:t>Open XML Editor</a:t>
            </a:r>
            <a:r>
              <a:rPr lang="fr-FR" dirty="0"/>
              <a:t>", "</a:t>
            </a:r>
            <a:r>
              <a:rPr lang="fr-FR" b="1" dirty="0"/>
              <a:t>XML Notepad</a:t>
            </a:r>
            <a:r>
              <a:rPr lang="fr-FR" dirty="0"/>
              <a:t>", "</a:t>
            </a:r>
            <a:r>
              <a:rPr lang="fr-FR" b="1" dirty="0"/>
              <a:t>Notepad++</a:t>
            </a:r>
            <a:r>
              <a:rPr lang="fr-FR" dirty="0"/>
              <a:t>" qui offrent une gamme de fonctionnalités de la simple coloration syntaxique XML à l'auto-complétion en passant par la validation et la génération de schémas et DTD</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78</a:t>
            </a:fld>
            <a:endParaRPr lang="fr-F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a:t>Définition des données </a:t>
            </a:r>
          </a:p>
        </p:txBody>
      </p:sp>
      <p:sp>
        <p:nvSpPr>
          <p:cNvPr id="9" name="Espace réservé du texte 8"/>
          <p:cNvSpPr>
            <a:spLocks noGrp="1"/>
          </p:cNvSpPr>
          <p:nvPr>
            <p:ph type="body" idx="1"/>
          </p:nvPr>
        </p:nvSpPr>
        <p:spPr/>
        <p:txBody>
          <a:bodyPr/>
          <a:lstStyle/>
          <a:p>
            <a:r>
              <a:rPr lang="fr-FR" dirty="0"/>
              <a:t>DTD et XMLSchema xsd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Client</a:t>
            </a:r>
          </a:p>
        </p:txBody>
      </p:sp>
      <p:sp>
        <p:nvSpPr>
          <p:cNvPr id="5" name="Espace réservé du contenu 4"/>
          <p:cNvSpPr>
            <a:spLocks noGrp="1"/>
          </p:cNvSpPr>
          <p:nvPr>
            <p:ph idx="1"/>
          </p:nvPr>
        </p:nvSpPr>
        <p:spPr/>
        <p:txBody>
          <a:bodyPr/>
          <a:lstStyle/>
          <a:p>
            <a:pPr marL="342900" lvl="1" indent="-342900">
              <a:buFont typeface="Arial" pitchFamily="34" charset="0"/>
              <a:buChar char="•"/>
            </a:pPr>
            <a:r>
              <a:rPr lang="fr-FR" sz="3200" dirty="0"/>
              <a:t>Un logiciel </a:t>
            </a:r>
            <a:r>
              <a:rPr lang="fr-FR" sz="3200" b="1" u="sng" dirty="0"/>
              <a:t>lambda </a:t>
            </a:r>
          </a:p>
          <a:p>
            <a:pPr marL="742950" lvl="2" indent="-342900"/>
            <a:r>
              <a:rPr lang="fr-FR" dirty="0"/>
              <a:t>échange de flux</a:t>
            </a:r>
          </a:p>
          <a:p>
            <a:r>
              <a:rPr lang="fr-FR" dirty="0"/>
              <a:t>Un navigateur internet </a:t>
            </a:r>
          </a:p>
          <a:p>
            <a:pPr lvl="1"/>
            <a:r>
              <a:rPr lang="fr-FR" dirty="0"/>
              <a:t>Sur Smartphone</a:t>
            </a:r>
          </a:p>
          <a:p>
            <a:pPr lvl="2"/>
            <a:r>
              <a:rPr lang="fr-FR" dirty="0"/>
              <a:t>Différents Navigateurs</a:t>
            </a:r>
          </a:p>
          <a:p>
            <a:pPr lvl="2"/>
            <a:r>
              <a:rPr lang="fr-FR" dirty="0"/>
              <a:t>Différentes Tailles</a:t>
            </a:r>
          </a:p>
          <a:p>
            <a:pPr lvl="1"/>
            <a:r>
              <a:rPr lang="fr-FR" dirty="0"/>
              <a:t>Sur Ordinateur</a:t>
            </a:r>
          </a:p>
          <a:p>
            <a:pPr lvl="2"/>
            <a:r>
              <a:rPr lang="fr-FR" dirty="0"/>
              <a:t>Différents Navigateurs</a:t>
            </a:r>
          </a:p>
          <a:p>
            <a:pPr lvl="1"/>
            <a:endParaRPr lang="fr-FR" dirty="0"/>
          </a:p>
          <a:p>
            <a:pPr lvl="1"/>
            <a:endParaRPr lang="fr-FR" dirty="0"/>
          </a:p>
          <a:p>
            <a:endParaRPr lang="fr-FR" dirty="0"/>
          </a:p>
        </p:txBody>
      </p:sp>
      <p:pic>
        <p:nvPicPr>
          <p:cNvPr id="19458" name="Picture 2" descr="C:\Users\Alex\Downloads\if_33_2529960.png"/>
          <p:cNvPicPr>
            <a:picLocks noChangeAspect="1" noChangeArrowheads="1"/>
          </p:cNvPicPr>
          <p:nvPr/>
        </p:nvPicPr>
        <p:blipFill>
          <a:blip r:embed="rId3"/>
          <a:srcRect/>
          <a:stretch>
            <a:fillRect/>
          </a:stretch>
        </p:blipFill>
        <p:spPr bwMode="auto">
          <a:xfrm>
            <a:off x="6429388" y="1714488"/>
            <a:ext cx="1911352" cy="1911352"/>
          </a:xfrm>
          <a:prstGeom prst="rect">
            <a:avLst/>
          </a:prstGeom>
          <a:noFill/>
        </p:spPr>
      </p:pic>
      <p:pic>
        <p:nvPicPr>
          <p:cNvPr id="19459" name="Picture 3" descr="C:\Users\Alex\Desktop\opera-o.png"/>
          <p:cNvPicPr>
            <a:picLocks noChangeAspect="1" noChangeArrowheads="1"/>
          </p:cNvPicPr>
          <p:nvPr/>
        </p:nvPicPr>
        <p:blipFill>
          <a:blip r:embed="rId4"/>
          <a:srcRect/>
          <a:stretch>
            <a:fillRect/>
          </a:stretch>
        </p:blipFill>
        <p:spPr bwMode="auto">
          <a:xfrm>
            <a:off x="642910" y="5643578"/>
            <a:ext cx="714380" cy="714380"/>
          </a:xfrm>
          <a:prstGeom prst="rect">
            <a:avLst/>
          </a:prstGeom>
          <a:noFill/>
        </p:spPr>
      </p:pic>
      <p:pic>
        <p:nvPicPr>
          <p:cNvPr id="19461" name="Picture 5" descr="C:\Users\Alex\Desktop\54538251_c82f8f92e6.png"/>
          <p:cNvPicPr>
            <a:picLocks noChangeAspect="1" noChangeArrowheads="1"/>
          </p:cNvPicPr>
          <p:nvPr/>
        </p:nvPicPr>
        <p:blipFill>
          <a:blip r:embed="rId5" cstate="print"/>
          <a:srcRect/>
          <a:stretch>
            <a:fillRect/>
          </a:stretch>
        </p:blipFill>
        <p:spPr bwMode="auto">
          <a:xfrm>
            <a:off x="1785918" y="5143512"/>
            <a:ext cx="1285883" cy="1285883"/>
          </a:xfrm>
          <a:prstGeom prst="rect">
            <a:avLst/>
          </a:prstGeom>
          <a:noFill/>
        </p:spPr>
      </p:pic>
      <p:pic>
        <p:nvPicPr>
          <p:cNvPr id="19462" name="Picture 6" descr="C:\Users\Alex\Desktop\logo-quantum-wordmark-white.bd1944395fb6.png"/>
          <p:cNvPicPr>
            <a:picLocks noChangeAspect="1" noChangeArrowheads="1"/>
          </p:cNvPicPr>
          <p:nvPr/>
        </p:nvPicPr>
        <p:blipFill>
          <a:blip r:embed="rId6"/>
          <a:srcRect/>
          <a:stretch>
            <a:fillRect/>
          </a:stretch>
        </p:blipFill>
        <p:spPr bwMode="auto">
          <a:xfrm>
            <a:off x="4857751" y="4714884"/>
            <a:ext cx="4381531" cy="1643074"/>
          </a:xfrm>
          <a:prstGeom prst="rect">
            <a:avLst/>
          </a:prstGeom>
          <a:noFill/>
        </p:spPr>
      </p:pic>
      <p:pic>
        <p:nvPicPr>
          <p:cNvPr id="19463" name="Picture 7" descr="C:\Users\Alex\Desktop\Chorme_old_logo.png"/>
          <p:cNvPicPr>
            <a:picLocks noChangeAspect="1" noChangeArrowheads="1"/>
          </p:cNvPicPr>
          <p:nvPr/>
        </p:nvPicPr>
        <p:blipFill>
          <a:blip r:embed="rId7"/>
          <a:srcRect/>
          <a:stretch>
            <a:fillRect/>
          </a:stretch>
        </p:blipFill>
        <p:spPr bwMode="auto">
          <a:xfrm>
            <a:off x="6715150" y="4286256"/>
            <a:ext cx="2143130" cy="2143130"/>
          </a:xfrm>
          <a:prstGeom prst="rect">
            <a:avLst/>
          </a:prstGeom>
          <a:noFill/>
        </p:spPr>
      </p:pic>
      <p:pic>
        <p:nvPicPr>
          <p:cNvPr id="19464" name="Picture 8" descr="C:\Users\Alex\Downloads\logo.png"/>
          <p:cNvPicPr>
            <a:picLocks noChangeAspect="1" noChangeArrowheads="1"/>
          </p:cNvPicPr>
          <p:nvPr/>
        </p:nvPicPr>
        <p:blipFill>
          <a:blip r:embed="rId8"/>
          <a:srcRect/>
          <a:stretch>
            <a:fillRect/>
          </a:stretch>
        </p:blipFill>
        <p:spPr bwMode="auto">
          <a:xfrm>
            <a:off x="3419484" y="5286388"/>
            <a:ext cx="1009640" cy="1009640"/>
          </a:xfrm>
          <a:prstGeom prst="rect">
            <a:avLst/>
          </a:prstGeom>
          <a:noFill/>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Définition des données</a:t>
            </a:r>
            <a:br>
              <a:rPr lang="fr-FR" dirty="0"/>
            </a:br>
            <a:r>
              <a:rPr lang="fr-FR" dirty="0"/>
              <a:t>dtd &amp; xsd </a:t>
            </a:r>
          </a:p>
        </p:txBody>
      </p:sp>
      <p:sp>
        <p:nvSpPr>
          <p:cNvPr id="5" name="Espace réservé du contenu 4"/>
          <p:cNvSpPr>
            <a:spLocks noGrp="1"/>
          </p:cNvSpPr>
          <p:nvPr>
            <p:ph idx="1"/>
          </p:nvPr>
        </p:nvSpPr>
        <p:spPr/>
        <p:txBody>
          <a:bodyPr/>
          <a:lstStyle/>
          <a:p>
            <a:r>
              <a:rPr lang="fr-FR" dirty="0"/>
              <a:t>Structuré des donnes xml</a:t>
            </a:r>
          </a:p>
          <a:p>
            <a:endParaRPr lang="fr-FR" dirty="0"/>
          </a:p>
          <a:p>
            <a:r>
              <a:rPr lang="fr-FR" dirty="0"/>
              <a:t>définir les structures xml</a:t>
            </a:r>
          </a:p>
          <a:p>
            <a:endParaRPr lang="fr-FR" dirty="0"/>
          </a:p>
          <a:p>
            <a:r>
              <a:rPr lang="fr-FR" dirty="0"/>
              <a:t>définir les comportements xml</a:t>
            </a:r>
          </a:p>
          <a:p>
            <a:endParaRPr lang="fr-FR" dirty="0"/>
          </a:p>
          <a:p>
            <a:r>
              <a:rPr lang="fr-FR" dirty="0"/>
              <a:t>valider les xml</a:t>
            </a:r>
          </a:p>
          <a:p>
            <a:endParaRPr lang="fr-FR" dirty="0"/>
          </a:p>
        </p:txBody>
      </p:sp>
      <p:sp>
        <p:nvSpPr>
          <p:cNvPr id="6" name="Espace réservé du texte 5"/>
          <p:cNvSpPr>
            <a:spLocks noGrp="1"/>
          </p:cNvSpPr>
          <p:nvPr>
            <p:ph type="body" sz="half" idx="2"/>
          </p:nvPr>
        </p:nvSpPr>
        <p:spPr/>
        <p:txBody>
          <a:bodyPr/>
          <a:lstStyle/>
          <a:p>
            <a:r>
              <a:rPr lang="fr-FR" dirty="0"/>
              <a:t>SOMMAIRE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9730" name="AutoShape 2"/>
          <p:cNvSpPr>
            <a:spLocks noGrp="1" noChangeArrowheads="1"/>
          </p:cNvSpPr>
          <p:nvPr>
            <p:ph type="title"/>
          </p:nvPr>
        </p:nvSpPr>
        <p:spPr/>
        <p:txBody>
          <a:bodyPr/>
          <a:lstStyle/>
          <a:p>
            <a:pPr eaLnBrk="1" hangingPunct="1"/>
            <a:r>
              <a:rPr lang="fr-FR"/>
              <a:t>Structure XML</a:t>
            </a:r>
          </a:p>
        </p:txBody>
      </p:sp>
      <p:sp>
        <p:nvSpPr>
          <p:cNvPr id="2249731" name="Rectangle 3"/>
          <p:cNvSpPr>
            <a:spLocks noGrp="1" noChangeArrowheads="1"/>
          </p:cNvSpPr>
          <p:nvPr>
            <p:ph idx="1"/>
          </p:nvPr>
        </p:nvSpPr>
        <p:spPr/>
        <p:txBody>
          <a:bodyPr/>
          <a:lstStyle/>
          <a:p>
            <a:pPr eaLnBrk="1" hangingPunct="1"/>
            <a:r>
              <a:rPr lang="fr-FR" dirty="0">
                <a:ea typeface="MS Mincho" pitchFamily="49" charset="-128"/>
              </a:rPr>
              <a:t>Structure XML</a:t>
            </a:r>
          </a:p>
          <a:p>
            <a:pPr lvl="1" eaLnBrk="1" hangingPunct="1">
              <a:buFontTx/>
              <a:buNone/>
            </a:pPr>
            <a:r>
              <a:rPr lang="fr-FR" dirty="0">
                <a:cs typeface="Courier New" pitchFamily="49" charset="0"/>
              </a:rPr>
              <a:t>XML est un langage de balises (&lt;&gt;). </a:t>
            </a:r>
          </a:p>
          <a:p>
            <a:pPr lvl="1" eaLnBrk="1" hangingPunct="1">
              <a:buFontTx/>
              <a:buNone/>
            </a:pPr>
            <a:r>
              <a:rPr lang="fr-FR" dirty="0">
                <a:cs typeface="Courier New" pitchFamily="49" charset="0"/>
              </a:rPr>
              <a:t>Un fichier XML contient :</a:t>
            </a:r>
          </a:p>
          <a:p>
            <a:pPr lvl="1" eaLnBrk="1" hangingPunct="1"/>
            <a:r>
              <a:rPr lang="fr-FR" dirty="0">
                <a:cs typeface="Courier New" pitchFamily="49" charset="0"/>
              </a:rPr>
              <a:t> 1 seul (pour le moment !) élément racine (</a:t>
            </a:r>
            <a:r>
              <a:rPr lang="fr-FR" dirty="0" err="1">
                <a:cs typeface="Courier New" pitchFamily="49" charset="0"/>
              </a:rPr>
              <a:t>root</a:t>
            </a:r>
            <a:r>
              <a:rPr lang="fr-FR" dirty="0">
                <a:cs typeface="Courier New" pitchFamily="49" charset="0"/>
              </a:rPr>
              <a:t>) parfois appelé document</a:t>
            </a:r>
          </a:p>
          <a:p>
            <a:pPr lvl="1" eaLnBrk="1" hangingPunct="1"/>
            <a:r>
              <a:rPr lang="fr-FR" dirty="0">
                <a:cs typeface="Courier New" pitchFamily="49" charset="0"/>
              </a:rPr>
              <a:t> précédé par des déclarations XML optionnelles (</a:t>
            </a:r>
            <a:r>
              <a:rPr lang="fr-FR" b="1" dirty="0">
                <a:solidFill>
                  <a:schemeClr val="tx2"/>
                </a:solidFill>
                <a:cs typeface="Courier New" pitchFamily="49" charset="0"/>
              </a:rPr>
              <a:t>DOCTYPE</a:t>
            </a:r>
            <a:r>
              <a:rPr lang="fr-FR" dirty="0">
                <a:cs typeface="Courier New" pitchFamily="49" charset="0"/>
              </a:rPr>
              <a:t>, </a:t>
            </a:r>
            <a:r>
              <a:rPr lang="fr-FR" b="1" dirty="0" err="1">
                <a:solidFill>
                  <a:schemeClr val="accent3"/>
                </a:solidFill>
                <a:cs typeface="Courier New" pitchFamily="49" charset="0"/>
              </a:rPr>
              <a:t>encoding</a:t>
            </a:r>
            <a:r>
              <a:rPr lang="fr-FR" dirty="0">
                <a:cs typeface="Courier New" pitchFamily="49" charset="0"/>
              </a:rPr>
              <a:t>…)</a:t>
            </a:r>
          </a:p>
          <a:p>
            <a:pPr lvl="1" eaLnBrk="1" hangingPunct="1"/>
            <a:r>
              <a:rPr lang="fr-FR" dirty="0">
                <a:cs typeface="Courier New" pitchFamily="49" charset="0"/>
              </a:rPr>
              <a:t> l’élément racine contient des éléments XML de la forme :</a:t>
            </a:r>
            <a:br>
              <a:rPr lang="fr-FR" dirty="0">
                <a:cs typeface="Courier New" pitchFamily="49" charset="0"/>
              </a:rPr>
            </a:br>
            <a:r>
              <a:rPr lang="fr-FR" dirty="0">
                <a:cs typeface="Courier New" pitchFamily="49" charset="0"/>
              </a:rPr>
              <a:t>&lt;</a:t>
            </a:r>
            <a:r>
              <a:rPr lang="fr-FR" b="1" i="1" dirty="0" err="1">
                <a:solidFill>
                  <a:schemeClr val="tx2"/>
                </a:solidFill>
                <a:cs typeface="Courier New" pitchFamily="49" charset="0"/>
              </a:rPr>
              <a:t>name</a:t>
            </a:r>
            <a:r>
              <a:rPr lang="fr-FR" b="1" dirty="0">
                <a:cs typeface="Courier New" pitchFamily="49" charset="0"/>
              </a:rPr>
              <a:t> </a:t>
            </a:r>
            <a:r>
              <a:rPr lang="fr-FR" b="1" i="1" dirty="0">
                <a:solidFill>
                  <a:srgbClr val="FF0000"/>
                </a:solidFill>
                <a:cs typeface="Courier New" pitchFamily="49" charset="0"/>
              </a:rPr>
              <a:t>attribut</a:t>
            </a:r>
            <a:r>
              <a:rPr lang="fr-FR" dirty="0">
                <a:cs typeface="Courier New" pitchFamily="49" charset="0"/>
              </a:rPr>
              <a:t>="</a:t>
            </a:r>
            <a:r>
              <a:rPr lang="fr-FR" b="1" i="1" dirty="0">
                <a:cs typeface="Courier New" pitchFamily="49" charset="0"/>
              </a:rPr>
              <a:t>valeur</a:t>
            </a:r>
            <a:r>
              <a:rPr lang="fr-FR" dirty="0">
                <a:cs typeface="Courier New" pitchFamily="49" charset="0"/>
              </a:rPr>
              <a:t>"&gt;contenu&lt;/</a:t>
            </a:r>
            <a:r>
              <a:rPr lang="fr-FR" b="1" i="1" dirty="0" err="1">
                <a:solidFill>
                  <a:schemeClr val="tx2"/>
                </a:solidFill>
                <a:cs typeface="Courier New" pitchFamily="49" charset="0"/>
              </a:rPr>
              <a:t>name</a:t>
            </a:r>
            <a:r>
              <a:rPr lang="fr-FR" dirty="0">
                <a:cs typeface="Courier New" pitchFamily="49" charset="0"/>
              </a:rPr>
              <a:t>&gt;</a:t>
            </a:r>
            <a:endParaRPr lang="fr-FR" dirty="0"/>
          </a:p>
        </p:txBody>
      </p:sp>
      <p:sp>
        <p:nvSpPr>
          <p:cNvPr id="5" name="Rectangle 13"/>
          <p:cNvSpPr>
            <a:spLocks noGrp="1" noChangeArrowheads="1"/>
          </p:cNvSpPr>
          <p:nvPr>
            <p:ph type="sldNum" sz="quarter" idx="12"/>
          </p:nvPr>
        </p:nvSpPr>
        <p:spPr>
          <a:ln/>
        </p:spPr>
        <p:txBody>
          <a:bodyPr>
            <a:normAutofit/>
          </a:bodyPr>
          <a:lstStyle/>
          <a:p>
            <a:pPr>
              <a:defRPr/>
            </a:pPr>
            <a:fld id="{0A98BE06-AAAB-4CBE-ACEE-562B291AA728}" type="slidenum">
              <a:rPr lang="fr-FR"/>
              <a:pPr>
                <a:defRPr/>
              </a:pPr>
              <a:t>81</a:t>
            </a:fld>
            <a:endParaRPr lang="fr-F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1778" name="AutoShape 2"/>
          <p:cNvSpPr>
            <a:spLocks noGrp="1" noChangeArrowheads="1"/>
          </p:cNvSpPr>
          <p:nvPr>
            <p:ph type="title"/>
          </p:nvPr>
        </p:nvSpPr>
        <p:spPr/>
        <p:txBody>
          <a:bodyPr/>
          <a:lstStyle/>
          <a:p>
            <a:pPr eaLnBrk="1" hangingPunct="1"/>
            <a:r>
              <a:rPr lang="fr-FR"/>
              <a:t>Structure XML</a:t>
            </a:r>
          </a:p>
        </p:txBody>
      </p:sp>
      <p:sp>
        <p:nvSpPr>
          <p:cNvPr id="2251779" name="Rectangle 3"/>
          <p:cNvSpPr>
            <a:spLocks noGrp="1" noChangeArrowheads="1"/>
          </p:cNvSpPr>
          <p:nvPr>
            <p:ph idx="1"/>
          </p:nvPr>
        </p:nvSpPr>
        <p:spPr/>
        <p:txBody>
          <a:bodyPr>
            <a:normAutofit fontScale="92500" lnSpcReduction="20000"/>
          </a:bodyPr>
          <a:lstStyle/>
          <a:p>
            <a:r>
              <a:rPr lang="fr-FR" dirty="0"/>
              <a:t>Déclarations</a:t>
            </a:r>
          </a:p>
          <a:p>
            <a:pPr lvl="1"/>
            <a:r>
              <a:rPr lang="fr-FR" dirty="0"/>
              <a:t> </a:t>
            </a:r>
            <a:r>
              <a:rPr lang="fr-FR" b="1" dirty="0">
                <a:solidFill>
                  <a:schemeClr val="tx2"/>
                </a:solidFill>
              </a:rPr>
              <a:t>DOCTYPE</a:t>
            </a:r>
          </a:p>
          <a:p>
            <a:pPr lvl="1"/>
            <a:endParaRPr lang="fr-FR" dirty="0"/>
          </a:p>
          <a:p>
            <a:r>
              <a:rPr lang="fr-FR" dirty="0"/>
              <a:t>Instructions processeur</a:t>
            </a:r>
          </a:p>
          <a:p>
            <a:pPr lvl="1"/>
            <a:r>
              <a:rPr lang="fr-FR" dirty="0"/>
              <a:t>Target</a:t>
            </a:r>
          </a:p>
          <a:p>
            <a:pPr lvl="2"/>
            <a:r>
              <a:rPr lang="fr-FR" dirty="0"/>
              <a:t> </a:t>
            </a:r>
            <a:r>
              <a:rPr lang="fr-FR" b="1" dirty="0">
                <a:solidFill>
                  <a:schemeClr val="accent3">
                    <a:lumMod val="75000"/>
                  </a:schemeClr>
                </a:solidFill>
              </a:rPr>
              <a:t>&lt;?</a:t>
            </a:r>
            <a:r>
              <a:rPr lang="fr-FR" b="1" dirty="0" err="1">
                <a:solidFill>
                  <a:schemeClr val="accent3">
                    <a:lumMod val="75000"/>
                  </a:schemeClr>
                </a:solidFill>
              </a:rPr>
              <a:t>xml</a:t>
            </a:r>
            <a:r>
              <a:rPr lang="fr-FR" b="1" dirty="0">
                <a:solidFill>
                  <a:schemeClr val="accent3">
                    <a:lumMod val="75000"/>
                  </a:schemeClr>
                </a:solidFill>
              </a:rPr>
              <a:t> version="1.0" … ?&gt; </a:t>
            </a:r>
          </a:p>
          <a:p>
            <a:pPr lvl="1"/>
            <a:r>
              <a:rPr lang="fr-FR" dirty="0" err="1"/>
              <a:t>Stylesheet</a:t>
            </a:r>
            <a:endParaRPr lang="fr-FR" dirty="0"/>
          </a:p>
          <a:p>
            <a:pPr lvl="2"/>
            <a:r>
              <a:rPr lang="fr-FR" b="1" dirty="0">
                <a:solidFill>
                  <a:schemeClr val="accent3">
                    <a:lumMod val="75000"/>
                  </a:schemeClr>
                </a:solidFill>
              </a:rPr>
              <a:t>&lt;?</a:t>
            </a:r>
            <a:r>
              <a:rPr lang="fr-FR" b="1" dirty="0" err="1">
                <a:solidFill>
                  <a:schemeClr val="accent3">
                    <a:lumMod val="75000"/>
                  </a:schemeClr>
                </a:solidFill>
              </a:rPr>
              <a:t>xml</a:t>
            </a:r>
            <a:r>
              <a:rPr lang="fr-FR" b="1" dirty="0">
                <a:solidFill>
                  <a:schemeClr val="accent3">
                    <a:lumMod val="75000"/>
                  </a:schemeClr>
                </a:solidFill>
              </a:rPr>
              <a:t>-</a:t>
            </a:r>
            <a:r>
              <a:rPr lang="fr-FR" b="1" dirty="0" err="1">
                <a:solidFill>
                  <a:schemeClr val="accent3">
                    <a:lumMod val="75000"/>
                  </a:schemeClr>
                </a:solidFill>
              </a:rPr>
              <a:t>stylesheet</a:t>
            </a:r>
            <a:r>
              <a:rPr lang="fr-FR" b="1" dirty="0">
                <a:solidFill>
                  <a:schemeClr val="accent3">
                    <a:lumMod val="75000"/>
                  </a:schemeClr>
                </a:solidFill>
              </a:rPr>
              <a:t> … ?&gt;</a:t>
            </a:r>
          </a:p>
          <a:p>
            <a:pPr lvl="1"/>
            <a:endParaRPr lang="fr-FR" dirty="0"/>
          </a:p>
          <a:p>
            <a:r>
              <a:rPr lang="fr-FR" dirty="0"/>
              <a:t>Commentaires</a:t>
            </a:r>
          </a:p>
          <a:p>
            <a:pPr lvl="1" eaLnBrk="1" hangingPunct="1"/>
            <a:r>
              <a:rPr lang="fr-FR" dirty="0">
                <a:cs typeface="Courier New" pitchFamily="49" charset="0"/>
              </a:rPr>
              <a:t> les commentaires sont encadrés par </a:t>
            </a:r>
            <a:r>
              <a:rPr lang="fr-FR" dirty="0">
                <a:solidFill>
                  <a:schemeClr val="tx2"/>
                </a:solidFill>
                <a:cs typeface="Courier New" pitchFamily="49" charset="0"/>
              </a:rPr>
              <a:t>&lt;!-- --&gt;</a:t>
            </a:r>
          </a:p>
          <a:p>
            <a:pPr lvl="1"/>
            <a:r>
              <a:rPr lang="fr-FR" dirty="0"/>
              <a:t> </a:t>
            </a:r>
            <a:r>
              <a:rPr lang="fr-FR" b="1" dirty="0">
                <a:solidFill>
                  <a:schemeClr val="tx2"/>
                </a:solidFill>
              </a:rPr>
              <a:t>CDATA</a:t>
            </a:r>
            <a:r>
              <a:rPr lang="fr-FR" dirty="0"/>
              <a:t> vs </a:t>
            </a:r>
            <a:r>
              <a:rPr lang="fr-FR" b="1" dirty="0">
                <a:solidFill>
                  <a:schemeClr val="tx2"/>
                </a:solidFill>
              </a:rPr>
              <a:t>PCDATA</a:t>
            </a:r>
          </a:p>
        </p:txBody>
      </p:sp>
      <p:sp>
        <p:nvSpPr>
          <p:cNvPr id="5" name="Rectangle 13"/>
          <p:cNvSpPr>
            <a:spLocks noGrp="1" noChangeArrowheads="1"/>
          </p:cNvSpPr>
          <p:nvPr>
            <p:ph type="sldNum" sz="quarter" idx="12"/>
          </p:nvPr>
        </p:nvSpPr>
        <p:spPr>
          <a:ln/>
        </p:spPr>
        <p:txBody>
          <a:bodyPr>
            <a:normAutofit/>
          </a:bodyPr>
          <a:lstStyle/>
          <a:p>
            <a:pPr>
              <a:defRPr/>
            </a:pPr>
            <a:fld id="{55609BB9-6475-48F4-A869-E03BA3851DBD}" type="slidenum">
              <a:rPr lang="fr-FR"/>
              <a:pPr>
                <a:defRPr/>
              </a:pPr>
              <a:t>82</a:t>
            </a:fld>
            <a:endParaRPr lang="fr-F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826" name="AutoShape 2"/>
          <p:cNvSpPr>
            <a:spLocks noGrp="1" noChangeArrowheads="1"/>
          </p:cNvSpPr>
          <p:nvPr>
            <p:ph type="title"/>
          </p:nvPr>
        </p:nvSpPr>
        <p:spPr/>
        <p:txBody>
          <a:bodyPr/>
          <a:lstStyle/>
          <a:p>
            <a:pPr eaLnBrk="1" hangingPunct="1"/>
            <a:r>
              <a:rPr lang="fr-FR"/>
              <a:t>Structure XML</a:t>
            </a:r>
          </a:p>
        </p:txBody>
      </p:sp>
      <p:sp>
        <p:nvSpPr>
          <p:cNvPr id="2253827" name="Rectangle 3"/>
          <p:cNvSpPr>
            <a:spLocks noGrp="1" noChangeArrowheads="1"/>
          </p:cNvSpPr>
          <p:nvPr>
            <p:ph idx="1"/>
          </p:nvPr>
        </p:nvSpPr>
        <p:spPr/>
        <p:txBody>
          <a:bodyPr>
            <a:normAutofit fontScale="92500" lnSpcReduction="10000"/>
          </a:bodyPr>
          <a:lstStyle/>
          <a:p>
            <a:r>
              <a:rPr lang="fr-FR" dirty="0"/>
              <a:t>Tout est nœud</a:t>
            </a:r>
          </a:p>
          <a:p>
            <a:r>
              <a:rPr lang="fr-FR" dirty="0" err="1"/>
              <a:t>Elements</a:t>
            </a:r>
            <a:endParaRPr lang="fr-FR" dirty="0"/>
          </a:p>
          <a:p>
            <a:pPr lvl="1"/>
            <a:r>
              <a:rPr lang="fr-FR" dirty="0"/>
              <a:t> &lt;</a:t>
            </a:r>
            <a:r>
              <a:rPr lang="fr-FR" b="1" dirty="0">
                <a:solidFill>
                  <a:schemeClr val="tx2"/>
                </a:solidFill>
              </a:rPr>
              <a:t>font</a:t>
            </a:r>
            <a:r>
              <a:rPr lang="fr-FR" dirty="0"/>
              <a:t>…</a:t>
            </a:r>
          </a:p>
          <a:p>
            <a:r>
              <a:rPr lang="fr-FR" dirty="0"/>
              <a:t>Attributs</a:t>
            </a:r>
          </a:p>
          <a:p>
            <a:pPr lvl="1"/>
            <a:r>
              <a:rPr lang="fr-FR" dirty="0"/>
              <a:t> </a:t>
            </a:r>
            <a:r>
              <a:rPr lang="fr-FR" b="1" dirty="0" err="1">
                <a:solidFill>
                  <a:srgbClr val="FF0000"/>
                </a:solidFill>
              </a:rPr>
              <a:t>color</a:t>
            </a:r>
            <a:r>
              <a:rPr lang="fr-FR" dirty="0"/>
              <a:t>="</a:t>
            </a:r>
            <a:r>
              <a:rPr lang="fr-FR" dirty="0" err="1"/>
              <a:t>red</a:t>
            </a:r>
            <a:r>
              <a:rPr lang="fr-FR" dirty="0"/>
              <a:t>"…</a:t>
            </a:r>
          </a:p>
          <a:p>
            <a:r>
              <a:rPr lang="fr-FR" dirty="0"/>
              <a:t>Fermeture de balise</a:t>
            </a:r>
          </a:p>
          <a:p>
            <a:pPr lvl="1"/>
            <a:r>
              <a:rPr lang="fr-FR" dirty="0"/>
              <a:t> …&gt;texte à colorer&lt;/</a:t>
            </a:r>
            <a:r>
              <a:rPr lang="fr-FR" b="1" dirty="0">
                <a:solidFill>
                  <a:schemeClr val="tx2"/>
                </a:solidFill>
              </a:rPr>
              <a:t>font</a:t>
            </a:r>
            <a:r>
              <a:rPr lang="fr-FR" dirty="0"/>
              <a:t>&gt;</a:t>
            </a:r>
          </a:p>
          <a:p>
            <a:r>
              <a:rPr lang="fr-FR" dirty="0"/>
              <a:t>Entités</a:t>
            </a:r>
          </a:p>
          <a:p>
            <a:pPr lvl="1"/>
            <a:r>
              <a:rPr lang="fr-FR" dirty="0"/>
              <a:t> caractère &amp;</a:t>
            </a:r>
            <a:r>
              <a:rPr lang="fr-FR" dirty="0" err="1"/>
              <a:t>nbsp</a:t>
            </a:r>
            <a:r>
              <a:rPr lang="fr-FR" dirty="0"/>
              <a:t>;</a:t>
            </a:r>
          </a:p>
          <a:p>
            <a:pPr lvl="1"/>
            <a:r>
              <a:rPr lang="fr-FR" dirty="0"/>
              <a:t> paramètre %file;</a:t>
            </a:r>
          </a:p>
          <a:p>
            <a:pPr lvl="1"/>
            <a:r>
              <a:rPr lang="fr-FR" dirty="0"/>
              <a:t> </a:t>
            </a:r>
            <a:r>
              <a:rPr lang="fr-FR" dirty="0" err="1"/>
              <a:t>parsables</a:t>
            </a:r>
            <a:r>
              <a:rPr lang="fr-FR" dirty="0"/>
              <a:t> ou non</a:t>
            </a:r>
          </a:p>
        </p:txBody>
      </p:sp>
      <p:sp>
        <p:nvSpPr>
          <p:cNvPr id="5" name="Rectangle 13"/>
          <p:cNvSpPr>
            <a:spLocks noGrp="1" noChangeArrowheads="1"/>
          </p:cNvSpPr>
          <p:nvPr>
            <p:ph type="sldNum" sz="quarter" idx="12"/>
          </p:nvPr>
        </p:nvSpPr>
        <p:spPr>
          <a:ln/>
        </p:spPr>
        <p:txBody>
          <a:bodyPr>
            <a:normAutofit/>
          </a:bodyPr>
          <a:lstStyle/>
          <a:p>
            <a:pPr>
              <a:defRPr/>
            </a:pPr>
            <a:fld id="{32DCFDA0-7D2D-4735-A5F9-FC59F86CE9FC}" type="slidenum">
              <a:rPr lang="fr-FR"/>
              <a:pPr>
                <a:defRPr/>
              </a:pPr>
              <a:t>83</a:t>
            </a:fld>
            <a:endParaRPr lang="fr-F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5874" name="AutoShape 2"/>
          <p:cNvSpPr>
            <a:spLocks noGrp="1" noChangeArrowheads="1"/>
          </p:cNvSpPr>
          <p:nvPr>
            <p:ph type="title"/>
          </p:nvPr>
        </p:nvSpPr>
        <p:spPr/>
        <p:txBody>
          <a:bodyPr/>
          <a:lstStyle/>
          <a:p>
            <a:pPr eaLnBrk="1" hangingPunct="1"/>
            <a:r>
              <a:rPr lang="fr-FR"/>
              <a:t>Structure XML</a:t>
            </a:r>
          </a:p>
        </p:txBody>
      </p:sp>
      <p:sp>
        <p:nvSpPr>
          <p:cNvPr id="2255875" name="Rectangle 3"/>
          <p:cNvSpPr>
            <a:spLocks noGrp="1" noChangeArrowheads="1"/>
          </p:cNvSpPr>
          <p:nvPr>
            <p:ph idx="1"/>
          </p:nvPr>
        </p:nvSpPr>
        <p:spPr/>
        <p:txBody>
          <a:bodyPr/>
          <a:lstStyle/>
          <a:p>
            <a:pPr eaLnBrk="1" hangingPunct="1">
              <a:buFont typeface="Wingdings" pitchFamily="2" charset="2"/>
              <a:buChar char="q"/>
            </a:pPr>
            <a:endParaRPr lang="fr-FR" dirty="0">
              <a:ea typeface="MS Mincho" pitchFamily="49" charset="-128"/>
            </a:endParaRPr>
          </a:p>
          <a:p>
            <a:pPr>
              <a:buFont typeface="Wingdings" pitchFamily="2" charset="2"/>
              <a:buChar char="q"/>
            </a:pPr>
            <a:r>
              <a:rPr lang="fr-FR" dirty="0">
                <a:ea typeface="MS Mincho" pitchFamily="49" charset="-128"/>
              </a:rPr>
              <a:t>Document XML bien formé</a:t>
            </a:r>
          </a:p>
          <a:p>
            <a:pPr eaLnBrk="1" hangingPunct="1">
              <a:buFont typeface="Wingdings" charset="2"/>
              <a:buNone/>
            </a:pPr>
            <a:r>
              <a:rPr lang="fr-FR" sz="1800" dirty="0">
                <a:cs typeface="Courier New" pitchFamily="49" charset="0"/>
              </a:rPr>
              <a:t>   - Un document bien formé est un document qui respecte les règles syntaxiques de XML (ex: imbrication des balises, absence de balise ouverte sans fermeture)</a:t>
            </a:r>
          </a:p>
          <a:p>
            <a:pPr eaLnBrk="1" hangingPunct="1">
              <a:buFont typeface="Wingdings" charset="2"/>
              <a:buNone/>
            </a:pPr>
            <a:endParaRPr lang="fr-FR" sz="1800" dirty="0">
              <a:cs typeface="Courier New" pitchFamily="49" charset="0"/>
            </a:endParaRPr>
          </a:p>
          <a:p>
            <a:pPr eaLnBrk="1" hangingPunct="1">
              <a:buFont typeface="Wingdings" pitchFamily="2" charset="2"/>
              <a:buChar char="q"/>
            </a:pPr>
            <a:endParaRPr lang="fr-FR" dirty="0">
              <a:ea typeface="MS Mincho" pitchFamily="49" charset="-128"/>
            </a:endParaRPr>
          </a:p>
          <a:p>
            <a:pPr eaLnBrk="1" hangingPunct="1">
              <a:buFont typeface="Wingdings" pitchFamily="2" charset="2"/>
              <a:buChar char="q"/>
            </a:pPr>
            <a:r>
              <a:rPr lang="fr-FR" dirty="0">
                <a:ea typeface="MS Mincho" pitchFamily="49" charset="-128"/>
              </a:rPr>
              <a:t>Document XML valide</a:t>
            </a:r>
          </a:p>
          <a:p>
            <a:pPr eaLnBrk="1" hangingPunct="1">
              <a:buFont typeface="Wingdings" charset="2"/>
              <a:buNone/>
            </a:pPr>
            <a:r>
              <a:rPr lang="fr-FR" sz="1800" dirty="0">
                <a:cs typeface="Courier New" pitchFamily="49" charset="0"/>
              </a:rPr>
              <a:t>   - Un document valide est un document qui se conforme à des règles sémantiques précises définies par l’utilisateur ou contenues dans une DTD ou un schéma.</a:t>
            </a:r>
          </a:p>
          <a:p>
            <a:pPr eaLnBrk="1" hangingPunct="1">
              <a:buFont typeface="Wingdings" charset="2"/>
              <a:buNone/>
            </a:pPr>
            <a:r>
              <a:rPr lang="fr-FR" sz="1800" dirty="0">
                <a:cs typeface="Courier New" pitchFamily="49" charset="0"/>
              </a:rPr>
              <a:t>   -Il existe des éditeurs et des outils de validation de fichiers XML !</a:t>
            </a:r>
          </a:p>
        </p:txBody>
      </p:sp>
      <p:sp>
        <p:nvSpPr>
          <p:cNvPr id="6" name="Rectangle 13"/>
          <p:cNvSpPr>
            <a:spLocks noGrp="1" noChangeArrowheads="1"/>
          </p:cNvSpPr>
          <p:nvPr>
            <p:ph type="sldNum" sz="quarter" idx="12"/>
          </p:nvPr>
        </p:nvSpPr>
        <p:spPr>
          <a:ln/>
        </p:spPr>
        <p:txBody>
          <a:bodyPr>
            <a:normAutofit/>
          </a:bodyPr>
          <a:lstStyle/>
          <a:p>
            <a:pPr>
              <a:defRPr/>
            </a:pPr>
            <a:fld id="{26FD2A62-0526-41A3-88D0-FF2BE49C5638}" type="slidenum">
              <a:rPr lang="fr-FR"/>
              <a:pPr>
                <a:defRPr/>
              </a:pPr>
              <a:t>84</a:t>
            </a:fld>
            <a:endParaRPr lang="fr-F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 </a:t>
            </a:r>
            <a:r>
              <a:rPr lang="fr-FR" dirty="0" err="1"/>
              <a:t>well</a:t>
            </a:r>
            <a:r>
              <a:rPr lang="fr-FR" dirty="0"/>
              <a:t> </a:t>
            </a:r>
            <a:r>
              <a:rPr lang="fr-FR" dirty="0" err="1"/>
              <a:t>fordness</a:t>
            </a:r>
            <a:r>
              <a:rPr lang="fr-FR" dirty="0"/>
              <a:t>/ </a:t>
            </a:r>
            <a:r>
              <a:rPr lang="fr-FR" dirty="0" err="1"/>
              <a:t>Bienformité</a:t>
            </a:r>
            <a:r>
              <a:rPr lang="fr-FR" dirty="0"/>
              <a:t> »</a:t>
            </a:r>
          </a:p>
        </p:txBody>
      </p:sp>
      <p:sp>
        <p:nvSpPr>
          <p:cNvPr id="3" name="Espace réservé du contenu 2"/>
          <p:cNvSpPr>
            <a:spLocks noGrp="1"/>
          </p:cNvSpPr>
          <p:nvPr>
            <p:ph sz="half" idx="1"/>
          </p:nvPr>
        </p:nvSpPr>
        <p:spPr>
          <a:xfrm>
            <a:off x="457200" y="2643182"/>
            <a:ext cx="4038600" cy="3857652"/>
          </a:xfrm>
        </p:spPr>
        <p:txBody>
          <a:bodyPr>
            <a:normAutofit lnSpcReduction="10000"/>
          </a:bodyPr>
          <a:lstStyle/>
          <a:p>
            <a:pPr lvl="1"/>
            <a:endParaRPr lang="fr-FR" dirty="0"/>
          </a:p>
          <a:p>
            <a:pPr lvl="1">
              <a:buFont typeface="Wingdings" pitchFamily="2" charset="2"/>
              <a:buChar char="q"/>
            </a:pPr>
            <a:r>
              <a:rPr lang="fr-FR" dirty="0" err="1"/>
              <a:t>Processing</a:t>
            </a:r>
            <a:r>
              <a:rPr lang="fr-FR" dirty="0"/>
              <a:t> instruction XML en 1</a:t>
            </a:r>
            <a:r>
              <a:rPr lang="fr-FR" baseline="30000" dirty="0"/>
              <a:t>er</a:t>
            </a:r>
            <a:r>
              <a:rPr lang="fr-FR" dirty="0"/>
              <a:t> </a:t>
            </a:r>
            <a:r>
              <a:rPr lang="fr-FR" dirty="0" err="1"/>
              <a:t>caractere</a:t>
            </a:r>
            <a:endParaRPr lang="fr-FR" dirty="0"/>
          </a:p>
          <a:p>
            <a:pPr lvl="1">
              <a:buFont typeface="Wingdings" pitchFamily="2" charset="2"/>
              <a:buChar char="q"/>
            </a:pPr>
            <a:endParaRPr lang="fr-FR" dirty="0"/>
          </a:p>
          <a:p>
            <a:pPr lvl="1">
              <a:buFont typeface="Wingdings" pitchFamily="2" charset="2"/>
              <a:buChar char="q"/>
            </a:pPr>
            <a:r>
              <a:rPr lang="fr-FR" dirty="0"/>
              <a:t>Une seul balise racine</a:t>
            </a:r>
          </a:p>
          <a:p>
            <a:pPr lvl="1">
              <a:buFont typeface="Wingdings" pitchFamily="2" charset="2"/>
              <a:buChar char="q"/>
            </a:pPr>
            <a:endParaRPr lang="fr-FR" dirty="0"/>
          </a:p>
          <a:p>
            <a:pPr lvl="1">
              <a:buFont typeface="Wingdings" pitchFamily="2" charset="2"/>
              <a:buChar char="q"/>
            </a:pPr>
            <a:r>
              <a:rPr lang="fr-FR" dirty="0"/>
              <a:t>Pas de balise non fermé</a:t>
            </a:r>
          </a:p>
          <a:p>
            <a:pPr lvl="1">
              <a:buFont typeface="Wingdings" pitchFamily="2" charset="2"/>
              <a:buChar char="q"/>
            </a:pPr>
            <a:endParaRPr lang="fr-FR" dirty="0"/>
          </a:p>
          <a:p>
            <a:pPr lvl="1">
              <a:buFont typeface="Wingdings" pitchFamily="2" charset="2"/>
              <a:buChar char="q"/>
            </a:pPr>
            <a:r>
              <a:rPr lang="fr-FR" dirty="0"/>
              <a:t>Pas de balises croisées</a:t>
            </a:r>
          </a:p>
          <a:p>
            <a:pPr lvl="1">
              <a:buFont typeface="Wingdings" pitchFamily="2" charset="2"/>
              <a:buChar char="q"/>
            </a:pPr>
            <a:endParaRPr lang="fr-FR" dirty="0"/>
          </a:p>
          <a:p>
            <a:pPr lvl="1">
              <a:buFont typeface="Wingdings" pitchFamily="2" charset="2"/>
              <a:buChar char="q"/>
            </a:pPr>
            <a:r>
              <a:rPr lang="fr-FR" dirty="0"/>
              <a:t>Pas d’attribut sans valeur même </a:t>
            </a:r>
            <a:r>
              <a:rPr lang="fr-FR" dirty="0" err="1"/>
              <a:t>null</a:t>
            </a:r>
            <a:r>
              <a:rPr lang="fr-FR" dirty="0"/>
              <a:t> ( </a:t>
            </a:r>
            <a:r>
              <a:rPr lang="fr-FR" dirty="0" err="1"/>
              <a:t>attr</a:t>
            </a:r>
            <a:r>
              <a:rPr lang="fr-FR" dirty="0"/>
              <a:t>="" )</a:t>
            </a:r>
          </a:p>
        </p:txBody>
      </p:sp>
      <p:sp>
        <p:nvSpPr>
          <p:cNvPr id="6" name="Espace réservé du contenu 5"/>
          <p:cNvSpPr>
            <a:spLocks noGrp="1"/>
          </p:cNvSpPr>
          <p:nvPr>
            <p:ph sz="half" idx="2"/>
          </p:nvPr>
        </p:nvSpPr>
        <p:spPr>
          <a:xfrm>
            <a:off x="4648200" y="2643182"/>
            <a:ext cx="4038600" cy="3857652"/>
          </a:xfrm>
        </p:spPr>
        <p:txBody>
          <a:bodyPr>
            <a:normAutofit/>
          </a:bodyPr>
          <a:lstStyle/>
          <a:p>
            <a:pPr lvl="1"/>
            <a:endParaRPr lang="fr-FR" dirty="0"/>
          </a:p>
          <a:p>
            <a:pPr lvl="1">
              <a:buFont typeface="Wingdings" pitchFamily="2" charset="2"/>
              <a:buChar char="q"/>
            </a:pPr>
            <a:r>
              <a:rPr lang="fr-FR" dirty="0"/>
              <a:t>Le nom des balises commencent par une lettre ou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 nom des attributs commencent par une lettre ou un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Les valeurs d’ID commencent par une lettre ou un ‘_’ </a:t>
            </a:r>
            <a:r>
              <a:rPr lang="fr-FR" sz="1200" dirty="0"/>
              <a:t>(</a:t>
            </a:r>
            <a:r>
              <a:rPr lang="fr-FR" sz="1200" dirty="0" err="1"/>
              <a:t>underscore</a:t>
            </a:r>
            <a:r>
              <a:rPr lang="fr-FR" sz="1200" dirty="0"/>
              <a:t>)</a:t>
            </a:r>
            <a:r>
              <a:rPr lang="fr-FR" dirty="0"/>
              <a:t> </a:t>
            </a:r>
            <a:r>
              <a:rPr lang="fr-FR" dirty="0" err="1"/>
              <a:t>necessite</a:t>
            </a:r>
            <a:r>
              <a:rPr lang="fr-FR" dirty="0"/>
              <a:t> un </a:t>
            </a:r>
            <a:r>
              <a:rPr lang="fr-FR" dirty="0" err="1"/>
              <a:t>dtd</a:t>
            </a:r>
            <a:r>
              <a:rPr lang="fr-FR" dirty="0"/>
              <a:t>/</a:t>
            </a:r>
            <a:r>
              <a:rPr lang="fr-FR" dirty="0" err="1"/>
              <a:t>xsd</a:t>
            </a:r>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85</a:t>
            </a:fld>
            <a:endParaRPr lang="fr-FR"/>
          </a:p>
        </p:txBody>
      </p:sp>
      <p:sp>
        <p:nvSpPr>
          <p:cNvPr id="7" name="Espace réservé du contenu 6"/>
          <p:cNvSpPr>
            <a:spLocks noGrp="1"/>
          </p:cNvSpPr>
          <p:nvPr>
            <p:ph sz="half" idx="13"/>
          </p:nvPr>
        </p:nvSpPr>
        <p:spPr>
          <a:xfrm>
            <a:off x="467544" y="1571612"/>
            <a:ext cx="8280920" cy="936104"/>
          </a:xfrm>
        </p:spPr>
        <p:txBody>
          <a:bodyPr>
            <a:normAutofit fontScale="55000" lnSpcReduction="20000"/>
          </a:bodyPr>
          <a:lstStyle/>
          <a:p>
            <a:endParaRPr lang="fr-FR" dirty="0"/>
          </a:p>
          <a:p>
            <a:r>
              <a:rPr lang="fr-FR" dirty="0"/>
              <a:t>Les règles de « </a:t>
            </a:r>
            <a:r>
              <a:rPr lang="fr-FR" dirty="0" err="1"/>
              <a:t>bienformité</a:t>
            </a:r>
            <a:r>
              <a:rPr lang="fr-FR" dirty="0"/>
              <a:t> » sont les règles minimal de syntaxe pour qu’un fichier XML puisse être fonctionnel</a:t>
            </a:r>
          </a:p>
          <a:p>
            <a:r>
              <a:rPr lang="fr-FR" dirty="0"/>
              <a:t>Pour être valide le fichier doit avant le </a:t>
            </a:r>
            <a:r>
              <a:rPr lang="fr-FR" dirty="0" err="1"/>
              <a:t>dtd</a:t>
            </a:r>
            <a:r>
              <a:rPr lang="fr-FR" dirty="0"/>
              <a:t>/</a:t>
            </a:r>
            <a:r>
              <a:rPr lang="fr-FR" dirty="0" err="1"/>
              <a:t>xsd</a:t>
            </a:r>
            <a:r>
              <a:rPr lang="fr-FR" dirty="0"/>
              <a:t> </a:t>
            </a:r>
            <a:r>
              <a:rPr lang="fr-FR" dirty="0" err="1"/>
              <a:t>etre</a:t>
            </a:r>
            <a:r>
              <a:rPr lang="fr-FR" dirty="0"/>
              <a:t> bien formé</a:t>
            </a:r>
          </a:p>
          <a:p>
            <a:endParaRPr lang="fr-FR" dirty="0"/>
          </a:p>
          <a:p>
            <a:r>
              <a:rPr lang="fr-FR" dirty="0"/>
              <a:t>Il existe 8 </a:t>
            </a:r>
            <a:r>
              <a:rPr lang="fr-FR" dirty="0" err="1"/>
              <a:t>regles</a:t>
            </a:r>
            <a:r>
              <a:rPr lang="fr-FR" dirty="0"/>
              <a:t> en 1.0 et 6 en 1.1</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922" name="AutoShape 2"/>
          <p:cNvSpPr>
            <a:spLocks noGrp="1" noChangeArrowheads="1"/>
          </p:cNvSpPr>
          <p:nvPr>
            <p:ph type="title"/>
          </p:nvPr>
        </p:nvSpPr>
        <p:spPr/>
        <p:txBody>
          <a:bodyPr/>
          <a:lstStyle/>
          <a:p>
            <a:pPr eaLnBrk="1" hangingPunct="1"/>
            <a:r>
              <a:rPr lang="fr-FR"/>
              <a:t>Structure XML</a:t>
            </a:r>
          </a:p>
        </p:txBody>
      </p:sp>
      <p:sp>
        <p:nvSpPr>
          <p:cNvPr id="2257923" name="Rectangle 3"/>
          <p:cNvSpPr>
            <a:spLocks noGrp="1" noChangeArrowheads="1"/>
          </p:cNvSpPr>
          <p:nvPr>
            <p:ph idx="1"/>
          </p:nvPr>
        </p:nvSpPr>
        <p:spPr/>
        <p:txBody>
          <a:bodyPr>
            <a:normAutofit lnSpcReduction="10000"/>
          </a:bodyPr>
          <a:lstStyle/>
          <a:p>
            <a:r>
              <a:rPr lang="fr-FR" dirty="0"/>
              <a:t>Règles syntaxiques</a:t>
            </a:r>
          </a:p>
          <a:p>
            <a:pPr lvl="1" eaLnBrk="1" hangingPunct="1"/>
            <a:r>
              <a:rPr lang="fr-FR" dirty="0">
                <a:cs typeface="Courier New" pitchFamily="49" charset="0"/>
              </a:rPr>
              <a:t> les noms d’attributs (en XML1.0)</a:t>
            </a:r>
          </a:p>
          <a:p>
            <a:pPr lvl="2"/>
            <a:r>
              <a:rPr lang="fr-FR" dirty="0">
                <a:cs typeface="Courier New" pitchFamily="49" charset="0"/>
              </a:rPr>
              <a:t> 1 lettre ou "_" + lettres /   _   .   -   :</a:t>
            </a:r>
          </a:p>
          <a:p>
            <a:pPr lvl="1" eaLnBrk="1" hangingPunct="1"/>
            <a:r>
              <a:rPr lang="fr-FR" dirty="0">
                <a:cs typeface="Courier New" pitchFamily="49" charset="0"/>
              </a:rPr>
              <a:t> les valeurs d’attribut</a:t>
            </a:r>
          </a:p>
          <a:p>
            <a:pPr lvl="2"/>
            <a:r>
              <a:rPr lang="fr-FR" dirty="0">
                <a:cs typeface="Courier New" pitchFamily="49" charset="0"/>
              </a:rPr>
              <a:t> entre ‘ (</a:t>
            </a:r>
            <a:r>
              <a:rPr lang="fr-FR" dirty="0" err="1">
                <a:cs typeface="Courier New" pitchFamily="49" charset="0"/>
              </a:rPr>
              <a:t>quote</a:t>
            </a:r>
            <a:r>
              <a:rPr lang="fr-FR" dirty="0">
                <a:cs typeface="Courier New" pitchFamily="49" charset="0"/>
              </a:rPr>
              <a:t> simple) ou " (double </a:t>
            </a:r>
            <a:r>
              <a:rPr lang="fr-FR" dirty="0" err="1">
                <a:cs typeface="Courier New" pitchFamily="49" charset="0"/>
              </a:rPr>
              <a:t>quote</a:t>
            </a:r>
            <a:r>
              <a:rPr lang="fr-FR" dirty="0">
                <a:cs typeface="Courier New" pitchFamily="49" charset="0"/>
              </a:rPr>
              <a:t>)</a:t>
            </a:r>
          </a:p>
          <a:p>
            <a:pPr lvl="1" eaLnBrk="1" hangingPunct="1"/>
            <a:r>
              <a:rPr lang="fr-FR" dirty="0">
                <a:cs typeface="Courier New" pitchFamily="49" charset="0"/>
              </a:rPr>
              <a:t> le contenu</a:t>
            </a:r>
          </a:p>
          <a:p>
            <a:pPr lvl="2"/>
            <a:r>
              <a:rPr lang="fr-FR" dirty="0">
                <a:cs typeface="Courier New" pitchFamily="49" charset="0"/>
              </a:rPr>
              <a:t>UTF-8/16, PCDATA…</a:t>
            </a:r>
          </a:p>
          <a:p>
            <a:pPr lvl="1" eaLnBrk="1" hangingPunct="1"/>
            <a:r>
              <a:rPr lang="fr-FR" dirty="0">
                <a:cs typeface="Courier New" pitchFamily="49" charset="0"/>
              </a:rPr>
              <a:t> les éléments vides peuvent être notés &lt;</a:t>
            </a:r>
            <a:r>
              <a:rPr lang="fr-FR" b="1" i="1" dirty="0" err="1">
                <a:cs typeface="Courier New" pitchFamily="49" charset="0"/>
              </a:rPr>
              <a:t>name</a:t>
            </a:r>
            <a:r>
              <a:rPr lang="fr-FR" dirty="0">
                <a:cs typeface="Courier New" pitchFamily="49" charset="0"/>
              </a:rPr>
              <a:t> /&gt; </a:t>
            </a:r>
          </a:p>
          <a:p>
            <a:pPr lvl="2"/>
            <a:r>
              <a:rPr lang="fr-FR" dirty="0">
                <a:cs typeface="Courier New" pitchFamily="49" charset="0"/>
              </a:rPr>
              <a:t>(préférez l’espace devant le /)</a:t>
            </a:r>
          </a:p>
          <a:p>
            <a:pPr lvl="1" eaLnBrk="1" hangingPunct="1"/>
            <a:r>
              <a:rPr lang="fr-FR" dirty="0">
                <a:cs typeface="Courier New" pitchFamily="49" charset="0"/>
              </a:rPr>
              <a:t>ignore plus d’un espace blanc </a:t>
            </a:r>
          </a:p>
          <a:p>
            <a:pPr lvl="2"/>
            <a:r>
              <a:rPr lang="fr-FR" dirty="0">
                <a:cs typeface="Courier New" pitchFamily="49" charset="0"/>
              </a:rPr>
              <a:t>(</a:t>
            </a:r>
            <a:r>
              <a:rPr lang="fr-FR" dirty="0" err="1">
                <a:cs typeface="Courier New" pitchFamily="49" charset="0"/>
              </a:rPr>
              <a:t>whitespaces</a:t>
            </a:r>
            <a:r>
              <a:rPr lang="fr-FR" dirty="0">
                <a:cs typeface="Courier New" pitchFamily="49" charset="0"/>
              </a:rPr>
              <a:t> : espace, tab, saut/retour de ligne)</a:t>
            </a:r>
            <a:endParaRPr lang="fr-FR" dirty="0"/>
          </a:p>
          <a:p>
            <a:endParaRPr lang="fr-FR" dirty="0"/>
          </a:p>
        </p:txBody>
      </p:sp>
      <p:sp>
        <p:nvSpPr>
          <p:cNvPr id="5" name="Rectangle 13"/>
          <p:cNvSpPr>
            <a:spLocks noGrp="1" noChangeArrowheads="1"/>
          </p:cNvSpPr>
          <p:nvPr>
            <p:ph type="sldNum" sz="quarter" idx="12"/>
          </p:nvPr>
        </p:nvSpPr>
        <p:spPr>
          <a:ln/>
        </p:spPr>
        <p:txBody>
          <a:bodyPr>
            <a:normAutofit/>
          </a:bodyPr>
          <a:lstStyle/>
          <a:p>
            <a:pPr>
              <a:defRPr/>
            </a:pPr>
            <a:fld id="{80C259DE-7228-4229-B104-3AF9166ADEEE}" type="slidenum">
              <a:rPr lang="fr-FR"/>
              <a:pPr>
                <a:defRPr/>
              </a:pPr>
              <a:t>86</a:t>
            </a:fld>
            <a:endParaRPr lang="fr-F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274" name="AutoShape 2"/>
          <p:cNvSpPr>
            <a:spLocks noGrp="1" noChangeArrowheads="1"/>
          </p:cNvSpPr>
          <p:nvPr>
            <p:ph type="title"/>
          </p:nvPr>
        </p:nvSpPr>
        <p:spPr/>
        <p:txBody>
          <a:bodyPr/>
          <a:lstStyle/>
          <a:p>
            <a:pPr eaLnBrk="1" hangingPunct="1"/>
            <a:r>
              <a:rPr lang="fr-FR"/>
              <a:t>Langages de structuration</a:t>
            </a:r>
          </a:p>
        </p:txBody>
      </p:sp>
      <p:sp>
        <p:nvSpPr>
          <p:cNvPr id="1462275" name="Rectangle 3"/>
          <p:cNvSpPr>
            <a:spLocks noGrp="1" noChangeArrowheads="1"/>
          </p:cNvSpPr>
          <p:nvPr>
            <p:ph idx="1"/>
          </p:nvPr>
        </p:nvSpPr>
        <p:spPr/>
        <p:txBody>
          <a:bodyPr>
            <a:normAutofit lnSpcReduction="10000"/>
          </a:bodyPr>
          <a:lstStyle/>
          <a:p>
            <a:r>
              <a:rPr lang="fr-FR" dirty="0"/>
              <a:t>DTD (Document Type Définition)</a:t>
            </a:r>
          </a:p>
          <a:p>
            <a:pPr lvl="1"/>
            <a:r>
              <a:rPr lang="fr-FR" b="1" dirty="0">
                <a:solidFill>
                  <a:schemeClr val="tx2"/>
                </a:solidFill>
              </a:rPr>
              <a:t> &lt;!ELEMENT </a:t>
            </a:r>
            <a:r>
              <a:rPr lang="fr-FR" b="1" dirty="0" err="1">
                <a:solidFill>
                  <a:schemeClr val="tx2"/>
                </a:solidFill>
              </a:rPr>
              <a:t>element_racine</a:t>
            </a:r>
            <a:r>
              <a:rPr lang="fr-FR" b="1" dirty="0">
                <a:solidFill>
                  <a:schemeClr val="tx2"/>
                </a:solidFill>
              </a:rPr>
              <a:t> (…)&gt;</a:t>
            </a:r>
          </a:p>
          <a:p>
            <a:endParaRPr lang="fr-FR" dirty="0"/>
          </a:p>
          <a:p>
            <a:r>
              <a:rPr lang="fr-FR" dirty="0"/>
              <a:t>XML Schéma</a:t>
            </a:r>
          </a:p>
          <a:p>
            <a:pPr lvl="1"/>
            <a:r>
              <a:rPr lang="fr-FR" dirty="0">
                <a:solidFill>
                  <a:srgbClr val="003300"/>
                </a:solidFill>
              </a:rPr>
              <a:t> &lt;</a:t>
            </a:r>
            <a:r>
              <a:rPr lang="fr-FR" b="1" dirty="0" err="1">
                <a:solidFill>
                  <a:schemeClr val="tx2"/>
                </a:solidFill>
              </a:rPr>
              <a:t>element</a:t>
            </a:r>
            <a:r>
              <a:rPr lang="fr-FR" dirty="0"/>
              <a:t> </a:t>
            </a:r>
            <a:r>
              <a:rPr lang="fr-FR" dirty="0" err="1">
                <a:solidFill>
                  <a:srgbClr val="FF0000"/>
                </a:solidFill>
              </a:rPr>
              <a:t>name</a:t>
            </a:r>
            <a:r>
              <a:rPr lang="fr-FR" dirty="0"/>
              <a:t>="…"&gt;</a:t>
            </a:r>
          </a:p>
          <a:p>
            <a:endParaRPr lang="fr-FR" dirty="0"/>
          </a:p>
          <a:p>
            <a:r>
              <a:rPr lang="fr-FR" dirty="0" err="1"/>
              <a:t>Schematron</a:t>
            </a:r>
            <a:endParaRPr lang="fr-FR" dirty="0"/>
          </a:p>
          <a:p>
            <a:pPr lvl="1"/>
            <a:r>
              <a:rPr lang="fr-FR" dirty="0"/>
              <a:t> schéma XML contenant du XSLT</a:t>
            </a:r>
          </a:p>
          <a:p>
            <a:pPr lvl="1"/>
            <a:r>
              <a:rPr lang="fr-FR" dirty="0"/>
              <a:t> utilise des modèles de conception</a:t>
            </a:r>
          </a:p>
          <a:p>
            <a:pPr lvl="1"/>
            <a:r>
              <a:rPr lang="fr-FR" dirty="0"/>
              <a:t> alliance simple et puissante</a:t>
            </a:r>
          </a:p>
        </p:txBody>
      </p:sp>
      <p:sp>
        <p:nvSpPr>
          <p:cNvPr id="5" name="Rectangle 13"/>
          <p:cNvSpPr>
            <a:spLocks noGrp="1" noChangeArrowheads="1"/>
          </p:cNvSpPr>
          <p:nvPr>
            <p:ph type="sldNum" sz="quarter" idx="12"/>
          </p:nvPr>
        </p:nvSpPr>
        <p:spPr>
          <a:ln/>
        </p:spPr>
        <p:txBody>
          <a:bodyPr>
            <a:normAutofit/>
          </a:bodyPr>
          <a:lstStyle/>
          <a:p>
            <a:pPr>
              <a:defRPr/>
            </a:pPr>
            <a:fld id="{4AD1E03F-AADD-42C7-B72D-34C9482DB70B}" type="slidenum">
              <a:rPr lang="fr-FR"/>
              <a:pPr>
                <a:defRPr/>
              </a:pPr>
              <a:t>87</a:t>
            </a:fld>
            <a:endParaRPr lang="fr-F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22" name="AutoShape 2"/>
          <p:cNvSpPr>
            <a:spLocks noGrp="1" noChangeArrowheads="1"/>
          </p:cNvSpPr>
          <p:nvPr>
            <p:ph type="title"/>
          </p:nvPr>
        </p:nvSpPr>
        <p:spPr/>
        <p:txBody>
          <a:bodyPr/>
          <a:lstStyle/>
          <a:p>
            <a:pPr eaLnBrk="1" hangingPunct="1"/>
            <a:r>
              <a:rPr lang="fr-FR"/>
              <a:t>Langages de structuration</a:t>
            </a:r>
          </a:p>
        </p:txBody>
      </p:sp>
      <p:sp>
        <p:nvSpPr>
          <p:cNvPr id="1464323" name="Rectangle 3"/>
          <p:cNvSpPr>
            <a:spLocks noGrp="1" noChangeArrowheads="1"/>
          </p:cNvSpPr>
          <p:nvPr>
            <p:ph idx="1"/>
          </p:nvPr>
        </p:nvSpPr>
        <p:spPr/>
        <p:txBody>
          <a:bodyPr>
            <a:normAutofit fontScale="92500" lnSpcReduction="20000"/>
          </a:bodyPr>
          <a:lstStyle/>
          <a:p>
            <a:pPr eaLnBrk="1" hangingPunct="1"/>
            <a:r>
              <a:rPr lang="fr-FR">
                <a:ea typeface="MS Mincho" pitchFamily="49" charset="-128"/>
              </a:rPr>
              <a:t>ReLaX NG Compact</a:t>
            </a:r>
          </a:p>
          <a:p>
            <a:pPr lvl="1" eaLnBrk="1" hangingPunct="1"/>
            <a:endParaRPr lang="fr-FR">
              <a:ea typeface="MS Mincho" pitchFamily="49" charset="-128"/>
            </a:endParaRPr>
          </a:p>
          <a:p>
            <a:pPr lvl="1" eaLnBrk="1" hangingPunct="1"/>
            <a:r>
              <a:rPr lang="fr-FR">
                <a:ea typeface="MS Mincho" pitchFamily="49" charset="-128"/>
              </a:rPr>
              <a:t> </a:t>
            </a:r>
            <a:r>
              <a:rPr lang="fr-FR">
                <a:cs typeface="Courier New" pitchFamily="49" charset="0"/>
              </a:rPr>
              <a:t>ReLaX NG (</a:t>
            </a:r>
            <a:r>
              <a:rPr lang="en-US">
                <a:cs typeface="Courier New" pitchFamily="49" charset="0"/>
              </a:rPr>
              <a:t>REgular LAnguage for XML New Generation</a:t>
            </a:r>
            <a:r>
              <a:rPr lang="fr-FR">
                <a:cs typeface="Courier New" pitchFamily="49" charset="0"/>
              </a:rPr>
              <a:t>) est en language de définition de schéma pour XML basé sur RELAX et TREX</a:t>
            </a:r>
          </a:p>
          <a:p>
            <a:pPr lvl="1" eaLnBrk="1" hangingPunct="1"/>
            <a:endParaRPr lang="fr-FR">
              <a:cs typeface="Courier New" pitchFamily="49" charset="0"/>
            </a:endParaRPr>
          </a:p>
          <a:p>
            <a:pPr lvl="1" eaLnBrk="1" hangingPunct="1"/>
            <a:r>
              <a:rPr lang="fr-FR">
                <a:cs typeface="Courier New" pitchFamily="49" charset="0"/>
              </a:rPr>
              <a:t> Version normale basée sur XML (cf. DTD)</a:t>
            </a:r>
          </a:p>
          <a:p>
            <a:pPr lvl="1" eaLnBrk="1" hangingPunct="1"/>
            <a:endParaRPr lang="fr-FR">
              <a:cs typeface="Courier New" pitchFamily="49" charset="0"/>
            </a:endParaRPr>
          </a:p>
          <a:p>
            <a:pPr lvl="1" eaLnBrk="1" hangingPunct="1"/>
            <a:r>
              <a:rPr lang="fr-FR">
                <a:cs typeface="Courier New" pitchFamily="49" charset="0"/>
              </a:rPr>
              <a:t> Version compact proche de la syntaxe de JS est très populaire et peut être extraite et traduite sans ambiguïté d’un fragment XML</a:t>
            </a:r>
          </a:p>
          <a:p>
            <a:pPr lvl="1" eaLnBrk="1" hangingPunct="1"/>
            <a:endParaRPr lang="fr-FR">
              <a:cs typeface="Courier New" pitchFamily="49" charset="0"/>
            </a:endParaRPr>
          </a:p>
          <a:p>
            <a:pPr lvl="1" eaLnBrk="1" hangingPunct="1"/>
            <a:r>
              <a:rPr lang="fr-FR">
                <a:cs typeface="Courier New" pitchFamily="49" charset="0"/>
              </a:rPr>
              <a:t> cf. exemple en commentaires ci-dessous !</a:t>
            </a:r>
          </a:p>
        </p:txBody>
      </p:sp>
      <p:sp>
        <p:nvSpPr>
          <p:cNvPr id="5" name="Rectangle 13"/>
          <p:cNvSpPr>
            <a:spLocks noGrp="1" noChangeArrowheads="1"/>
          </p:cNvSpPr>
          <p:nvPr>
            <p:ph type="sldNum" sz="quarter" idx="12"/>
          </p:nvPr>
        </p:nvSpPr>
        <p:spPr>
          <a:ln/>
        </p:spPr>
        <p:txBody>
          <a:bodyPr/>
          <a:lstStyle/>
          <a:p>
            <a:pPr>
              <a:defRPr/>
            </a:pPr>
            <a:fld id="{9B2AE258-42C0-486D-8DDA-9293E0DDDA5D}" type="slidenum">
              <a:rPr lang="fr-FR"/>
              <a:pPr>
                <a:defRPr/>
              </a:pPr>
              <a:t>88</a:t>
            </a:fld>
            <a:endParaRPr lang="fr-F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370" name="AutoShape 2"/>
          <p:cNvSpPr>
            <a:spLocks noGrp="1" noChangeArrowheads="1"/>
          </p:cNvSpPr>
          <p:nvPr>
            <p:ph type="title"/>
          </p:nvPr>
        </p:nvSpPr>
        <p:spPr/>
        <p:txBody>
          <a:bodyPr/>
          <a:lstStyle/>
          <a:p>
            <a:pPr eaLnBrk="1" hangingPunct="1"/>
            <a:r>
              <a:rPr lang="fr-FR"/>
              <a:t>Langages de structuration</a:t>
            </a:r>
          </a:p>
        </p:txBody>
      </p:sp>
      <p:sp>
        <p:nvSpPr>
          <p:cNvPr id="1466371" name="Rectangle 3"/>
          <p:cNvSpPr>
            <a:spLocks noGrp="1" noChangeArrowheads="1"/>
          </p:cNvSpPr>
          <p:nvPr>
            <p:ph idx="1"/>
          </p:nvPr>
        </p:nvSpPr>
        <p:spPr/>
        <p:txBody>
          <a:bodyPr>
            <a:normAutofit lnSpcReduction="10000"/>
          </a:bodyPr>
          <a:lstStyle/>
          <a:p>
            <a:r>
              <a:rPr lang="fr-FR" dirty="0"/>
              <a:t>Objectifs des langages de structuration</a:t>
            </a:r>
          </a:p>
          <a:p>
            <a:pPr lvl="1"/>
            <a:r>
              <a:rPr lang="fr-FR" dirty="0"/>
              <a:t> créer une </a:t>
            </a:r>
            <a:r>
              <a:rPr lang="fr-FR" sz="3200" b="1" dirty="0"/>
              <a:t>grammaire</a:t>
            </a:r>
            <a:r>
              <a:rPr lang="fr-FR" sz="3200" dirty="0"/>
              <a:t> </a:t>
            </a:r>
            <a:r>
              <a:rPr lang="fr-FR" dirty="0"/>
              <a:t>à l'attention des documents XML</a:t>
            </a:r>
          </a:p>
          <a:p>
            <a:pPr lvl="1"/>
            <a:r>
              <a:rPr lang="fr-FR" dirty="0"/>
              <a:t> </a:t>
            </a:r>
            <a:r>
              <a:rPr lang="fr-FR" sz="3200" b="1" dirty="0"/>
              <a:t>structurer</a:t>
            </a:r>
            <a:r>
              <a:rPr lang="fr-FR" sz="3200" dirty="0"/>
              <a:t> </a:t>
            </a:r>
            <a:r>
              <a:rPr lang="fr-FR" dirty="0"/>
              <a:t>le contenu (ex: </a:t>
            </a:r>
            <a:r>
              <a:rPr lang="fr-FR" i="1" dirty="0"/>
              <a:t>adaptation BDD</a:t>
            </a:r>
            <a:r>
              <a:rPr lang="fr-FR" dirty="0"/>
              <a:t>)</a:t>
            </a:r>
          </a:p>
          <a:p>
            <a:pPr lvl="1"/>
            <a:r>
              <a:rPr lang="fr-FR" dirty="0"/>
              <a:t> aider à assurer </a:t>
            </a:r>
            <a:r>
              <a:rPr lang="fr-FR" sz="3200" b="1" dirty="0"/>
              <a:t>l'intégrité</a:t>
            </a:r>
            <a:r>
              <a:rPr lang="fr-FR" sz="3200" dirty="0"/>
              <a:t> </a:t>
            </a:r>
            <a:r>
              <a:rPr lang="fr-FR" dirty="0"/>
              <a:t>des données (ex : </a:t>
            </a:r>
            <a:r>
              <a:rPr lang="fr-FR" i="1" dirty="0"/>
              <a:t>contrôle des erreurs de saisie</a:t>
            </a:r>
            <a:r>
              <a:rPr lang="fr-FR" dirty="0"/>
              <a:t>)</a:t>
            </a:r>
          </a:p>
          <a:p>
            <a:pPr lvl="1"/>
            <a:r>
              <a:rPr lang="fr-FR" dirty="0"/>
              <a:t> ainsi que leur </a:t>
            </a:r>
            <a:r>
              <a:rPr lang="fr-FR" sz="3200" b="1" dirty="0"/>
              <a:t>unicité</a:t>
            </a:r>
            <a:r>
              <a:rPr lang="fr-FR" sz="3200" dirty="0"/>
              <a:t> </a:t>
            </a:r>
            <a:r>
              <a:rPr lang="fr-FR" dirty="0"/>
              <a:t>si nécessaire (pas de doublons)</a:t>
            </a:r>
          </a:p>
          <a:p>
            <a:pPr lvl="1"/>
            <a:r>
              <a:rPr lang="fr-FR" dirty="0"/>
              <a:t> </a:t>
            </a:r>
            <a:r>
              <a:rPr lang="fr-FR" b="1" dirty="0"/>
              <a:t>faciliter</a:t>
            </a:r>
            <a:r>
              <a:rPr lang="fr-FR" dirty="0"/>
              <a:t> l'échange de données entre systèmes hétérogènes (</a:t>
            </a:r>
            <a:r>
              <a:rPr lang="fr-FR" i="1" dirty="0"/>
              <a:t>CSV</a:t>
            </a:r>
            <a:r>
              <a:rPr lang="fr-FR" dirty="0"/>
              <a:t>…)</a:t>
            </a:r>
          </a:p>
          <a:p>
            <a:pPr lvl="1"/>
            <a:r>
              <a:rPr lang="fr-FR" dirty="0"/>
              <a:t> aider à l'</a:t>
            </a:r>
            <a:r>
              <a:rPr lang="fr-FR" b="1" dirty="0"/>
              <a:t>automatisation </a:t>
            </a:r>
            <a:r>
              <a:rPr lang="fr-FR" dirty="0"/>
              <a:t>des </a:t>
            </a:r>
            <a:r>
              <a:rPr lang="fr-FR" b="1" dirty="0"/>
              <a:t>traitements</a:t>
            </a:r>
          </a:p>
        </p:txBody>
      </p:sp>
      <p:sp>
        <p:nvSpPr>
          <p:cNvPr id="5" name="Rectangle 13"/>
          <p:cNvSpPr>
            <a:spLocks noGrp="1" noChangeArrowheads="1"/>
          </p:cNvSpPr>
          <p:nvPr>
            <p:ph type="sldNum" sz="quarter" idx="12"/>
          </p:nvPr>
        </p:nvSpPr>
        <p:spPr>
          <a:ln/>
        </p:spPr>
        <p:txBody>
          <a:bodyPr>
            <a:normAutofit/>
          </a:bodyPr>
          <a:lstStyle/>
          <a:p>
            <a:pPr>
              <a:defRPr/>
            </a:pPr>
            <a:fld id="{9B90A225-719D-41CE-B18B-F814746B2B1B}" type="slidenum">
              <a:rPr lang="fr-FR"/>
              <a:pPr>
                <a:defRPr/>
              </a:pPr>
              <a:t>89</a:t>
            </a:fld>
            <a:endParaRPr lang="fr-F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Serveur</a:t>
            </a:r>
          </a:p>
        </p:txBody>
      </p:sp>
      <p:sp>
        <p:nvSpPr>
          <p:cNvPr id="3" name="Espace réservé du contenu 2"/>
          <p:cNvSpPr>
            <a:spLocks noGrp="1"/>
          </p:cNvSpPr>
          <p:nvPr>
            <p:ph idx="1"/>
          </p:nvPr>
        </p:nvSpPr>
        <p:spPr/>
        <p:txBody>
          <a:bodyPr>
            <a:normAutofit fontScale="92500" lnSpcReduction="20000"/>
          </a:bodyPr>
          <a:lstStyle/>
          <a:p>
            <a:r>
              <a:rPr lang="fr-FR" b="1" u="sng" dirty="0"/>
              <a:t>Une machine </a:t>
            </a:r>
            <a:r>
              <a:rPr lang="fr-FR" dirty="0"/>
              <a:t>avec </a:t>
            </a:r>
          </a:p>
          <a:p>
            <a:pPr lvl="1"/>
            <a:r>
              <a:rPr lang="fr-FR" dirty="0"/>
              <a:t>Un logiciel serveur</a:t>
            </a:r>
          </a:p>
          <a:p>
            <a:pPr lvl="2"/>
            <a:r>
              <a:rPr lang="fr-FR" dirty="0"/>
              <a:t>ex : REST, SOAP, …</a:t>
            </a:r>
          </a:p>
          <a:p>
            <a:pPr lvl="1"/>
            <a:endParaRPr lang="fr-FR" dirty="0"/>
          </a:p>
          <a:p>
            <a:pPr lvl="1"/>
            <a:r>
              <a:rPr lang="fr-FR" dirty="0"/>
              <a:t>Les 3</a:t>
            </a:r>
            <a:r>
              <a:rPr lang="fr-FR" sz="2200" dirty="0"/>
              <a:t>*</a:t>
            </a:r>
            <a:r>
              <a:rPr lang="fr-FR" dirty="0"/>
              <a:t> logiciels serveurs actif </a:t>
            </a:r>
          </a:p>
          <a:p>
            <a:pPr lvl="1">
              <a:buNone/>
            </a:pPr>
            <a:r>
              <a:rPr lang="fr-FR" dirty="0"/>
              <a:t>pour un site web</a:t>
            </a:r>
          </a:p>
          <a:p>
            <a:pPr lvl="2"/>
            <a:r>
              <a:rPr lang="fr-FR" dirty="0"/>
              <a:t>Apache / IIS / …</a:t>
            </a:r>
          </a:p>
          <a:p>
            <a:pPr lvl="2"/>
            <a:r>
              <a:rPr lang="fr-FR" dirty="0"/>
              <a:t>PHP / asp.</a:t>
            </a:r>
          </a:p>
          <a:p>
            <a:pPr lvl="2"/>
            <a:r>
              <a:rPr lang="fr-FR" dirty="0"/>
              <a:t>MySQL/mysqli/pgsql</a:t>
            </a:r>
          </a:p>
          <a:p>
            <a:pPr lvl="2"/>
            <a:endParaRPr lang="fr-FR" dirty="0"/>
          </a:p>
          <a:p>
            <a:pPr lvl="1"/>
            <a:endParaRPr lang="fr-FR" dirty="0"/>
          </a:p>
          <a:p>
            <a:pPr lvl="1"/>
            <a:r>
              <a:rPr lang="fr-FR" dirty="0"/>
              <a:t>Répondant a une IP </a:t>
            </a:r>
          </a:p>
          <a:p>
            <a:pPr lvl="1">
              <a:buNone/>
            </a:pPr>
            <a:r>
              <a:rPr lang="fr-FR" dirty="0"/>
              <a:t>ou une adresse</a:t>
            </a:r>
            <a:endParaRPr lang="fr-FR" dirty="0">
              <a:hlinkClick r:id="rId3"/>
            </a:endParaRPr>
          </a:p>
          <a:p>
            <a:pPr lvl="3">
              <a:buNone/>
            </a:pPr>
            <a:endParaRPr lang="fr-FR" dirty="0"/>
          </a:p>
          <a:p>
            <a:endParaRPr lang="fr-FR" dirty="0"/>
          </a:p>
        </p:txBody>
      </p:sp>
      <p:graphicFrame>
        <p:nvGraphicFramePr>
          <p:cNvPr id="4" name="Tableau 3"/>
          <p:cNvGraphicFramePr>
            <a:graphicFrameLocks noGrp="1"/>
          </p:cNvGraphicFramePr>
          <p:nvPr/>
        </p:nvGraphicFramePr>
        <p:xfrm>
          <a:off x="4572000" y="4857760"/>
          <a:ext cx="4214842" cy="1483360"/>
        </p:xfrm>
        <a:graphic>
          <a:graphicData uri="http://schemas.openxmlformats.org/drawingml/2006/table">
            <a:tbl>
              <a:tblPr firstRow="1" bandRow="1">
                <a:tableStyleId>{5C22544A-7EE6-4342-B048-85BDC9FD1C3A}</a:tableStyleId>
              </a:tblPr>
              <a:tblGrid>
                <a:gridCol w="2107421">
                  <a:extLst>
                    <a:ext uri="{9D8B030D-6E8A-4147-A177-3AD203B41FA5}">
                      <a16:colId xmlns:a16="http://schemas.microsoft.com/office/drawing/2014/main" val="20000"/>
                    </a:ext>
                  </a:extLst>
                </a:gridCol>
                <a:gridCol w="2107421">
                  <a:extLst>
                    <a:ext uri="{9D8B030D-6E8A-4147-A177-3AD203B41FA5}">
                      <a16:colId xmlns:a16="http://schemas.microsoft.com/office/drawing/2014/main" val="20001"/>
                    </a:ext>
                  </a:extLst>
                </a:gridCol>
              </a:tblGrid>
              <a:tr h="370840">
                <a:tc>
                  <a:txBody>
                    <a:bodyPr/>
                    <a:lstStyle/>
                    <a:p>
                      <a:pPr algn="ctr"/>
                      <a:r>
                        <a:rPr lang="fr-FR" sz="1400" dirty="0"/>
                        <a:t>En interne</a:t>
                      </a:r>
                    </a:p>
                  </a:txBody>
                  <a:tcPr/>
                </a:tc>
                <a:tc>
                  <a:txBody>
                    <a:bodyPr/>
                    <a:lstStyle/>
                    <a:p>
                      <a:pPr algn="ctr"/>
                      <a:r>
                        <a:rPr lang="fr-FR" sz="1400" dirty="0"/>
                        <a:t>Sur le net </a:t>
                      </a:r>
                    </a:p>
                  </a:txBody>
                  <a:tcPr/>
                </a:tc>
                <a:extLst>
                  <a:ext uri="{0D108BD9-81ED-4DB2-BD59-A6C34878D82A}">
                    <a16:rowId xmlns:a16="http://schemas.microsoft.com/office/drawing/2014/main" val="10000"/>
                  </a:ext>
                </a:extLst>
              </a:tr>
              <a:tr h="370840">
                <a:tc>
                  <a:txBody>
                    <a:bodyPr/>
                    <a:lstStyle/>
                    <a:p>
                      <a:r>
                        <a:rPr lang="fr-FR" sz="1400" dirty="0"/>
                        <a:t>http://localhost/</a:t>
                      </a:r>
                    </a:p>
                  </a:txBody>
                  <a:tcPr/>
                </a:tc>
                <a:tc>
                  <a:txBody>
                    <a:bodyPr/>
                    <a:lstStyle/>
                    <a:p>
                      <a:r>
                        <a:rPr lang="fr-FR" sz="1400" dirty="0"/>
                        <a:t>http://83.23.43.56/</a:t>
                      </a:r>
                    </a:p>
                  </a:txBody>
                  <a:tcPr/>
                </a:tc>
                <a:extLst>
                  <a:ext uri="{0D108BD9-81ED-4DB2-BD59-A6C34878D82A}">
                    <a16:rowId xmlns:a16="http://schemas.microsoft.com/office/drawing/2014/main" val="10001"/>
                  </a:ext>
                </a:extLst>
              </a:tr>
              <a:tr h="370840">
                <a:tc>
                  <a:txBody>
                    <a:bodyPr/>
                    <a:lstStyle/>
                    <a:p>
                      <a:r>
                        <a:rPr lang="fr-FR" sz="1400" dirty="0"/>
                        <a:t>http://192.168.54.100/</a:t>
                      </a:r>
                    </a:p>
                  </a:txBody>
                  <a:tcPr/>
                </a:tc>
                <a:tc>
                  <a:txBody>
                    <a:bodyPr/>
                    <a:lstStyle/>
                    <a:p>
                      <a:r>
                        <a:rPr lang="fr-FR" sz="1400" dirty="0"/>
                        <a:t>http://qqch.free.fr/</a:t>
                      </a:r>
                    </a:p>
                  </a:txBody>
                  <a:tcPr/>
                </a:tc>
                <a:extLst>
                  <a:ext uri="{0D108BD9-81ED-4DB2-BD59-A6C34878D82A}">
                    <a16:rowId xmlns:a16="http://schemas.microsoft.com/office/drawing/2014/main" val="10002"/>
                  </a:ext>
                </a:extLst>
              </a:tr>
              <a:tr h="370840">
                <a:tc>
                  <a:txBody>
                    <a:bodyPr/>
                    <a:lstStyle/>
                    <a:p>
                      <a:r>
                        <a:rPr lang="fr-FR" sz="1400" dirty="0">
                          <a:hlinkClick r:id="" action="ppaction://noaction"/>
                        </a:rPr>
                        <a:t>http://mamachine:2345</a:t>
                      </a:r>
                      <a:endParaRPr lang="fr-FR" sz="1400" dirty="0"/>
                    </a:p>
                  </a:txBody>
                  <a:tcPr/>
                </a:tc>
                <a:tc>
                  <a:txBody>
                    <a:bodyPr/>
                    <a:lstStyle/>
                    <a:p>
                      <a:r>
                        <a:rPr lang="fr-FR" sz="1400" dirty="0"/>
                        <a:t>http://www.qqch.free.fr</a:t>
                      </a:r>
                    </a:p>
                  </a:txBody>
                  <a:tcPr/>
                </a:tc>
                <a:extLst>
                  <a:ext uri="{0D108BD9-81ED-4DB2-BD59-A6C34878D82A}">
                    <a16:rowId xmlns:a16="http://schemas.microsoft.com/office/drawing/2014/main" val="10003"/>
                  </a:ext>
                </a:extLst>
              </a:tr>
            </a:tbl>
          </a:graphicData>
        </a:graphic>
      </p:graphicFrame>
      <p:pic>
        <p:nvPicPr>
          <p:cNvPr id="20482" name="Picture 2" descr="C:\Users\Alex\Desktop\apache_software_foundation_logo_3074.gif"/>
          <p:cNvPicPr>
            <a:picLocks noChangeAspect="1" noChangeArrowheads="1"/>
          </p:cNvPicPr>
          <p:nvPr/>
        </p:nvPicPr>
        <p:blipFill>
          <a:blip r:embed="rId4"/>
          <a:srcRect/>
          <a:stretch>
            <a:fillRect/>
          </a:stretch>
        </p:blipFill>
        <p:spPr bwMode="auto">
          <a:xfrm>
            <a:off x="5357818" y="2141075"/>
            <a:ext cx="2571768" cy="1359363"/>
          </a:xfrm>
          <a:prstGeom prst="rect">
            <a:avLst/>
          </a:prstGeom>
          <a:noFill/>
        </p:spPr>
      </p:pic>
      <p:pic>
        <p:nvPicPr>
          <p:cNvPr id="20483" name="Picture 3" descr="C:\Users\Alex\Desktop\php-logo-ADE513E748-seeklogo.com.png"/>
          <p:cNvPicPr>
            <a:picLocks noChangeAspect="1" noChangeArrowheads="1"/>
          </p:cNvPicPr>
          <p:nvPr/>
        </p:nvPicPr>
        <p:blipFill>
          <a:blip r:embed="rId5"/>
          <a:srcRect/>
          <a:stretch>
            <a:fillRect/>
          </a:stretch>
        </p:blipFill>
        <p:spPr bwMode="auto">
          <a:xfrm>
            <a:off x="4714886" y="3537593"/>
            <a:ext cx="1714502" cy="1177291"/>
          </a:xfrm>
          <a:prstGeom prst="rect">
            <a:avLst/>
          </a:prstGeom>
          <a:noFill/>
        </p:spPr>
      </p:pic>
      <p:pic>
        <p:nvPicPr>
          <p:cNvPr id="20484" name="Picture 4" descr="C:\Users\Alex\Desktop\logo-mysql-170x115.png"/>
          <p:cNvPicPr>
            <a:picLocks noChangeAspect="1" noChangeArrowheads="1"/>
          </p:cNvPicPr>
          <p:nvPr/>
        </p:nvPicPr>
        <p:blipFill>
          <a:blip r:embed="rId6"/>
          <a:srcRect/>
          <a:stretch>
            <a:fillRect/>
          </a:stretch>
        </p:blipFill>
        <p:spPr bwMode="auto">
          <a:xfrm>
            <a:off x="6786578" y="3581409"/>
            <a:ext cx="1676400" cy="1133475"/>
          </a:xfrm>
          <a:prstGeom prst="rect">
            <a:avLst/>
          </a:prstGeom>
          <a:noFill/>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418" name="AutoShape 2"/>
          <p:cNvSpPr>
            <a:spLocks noGrp="1" noChangeArrowheads="1"/>
          </p:cNvSpPr>
          <p:nvPr>
            <p:ph type="title"/>
          </p:nvPr>
        </p:nvSpPr>
        <p:spPr/>
        <p:txBody>
          <a:bodyPr/>
          <a:lstStyle/>
          <a:p>
            <a:pPr eaLnBrk="1" hangingPunct="1"/>
            <a:r>
              <a:rPr lang="fr-FR"/>
              <a:t>Langages de structuration</a:t>
            </a:r>
          </a:p>
        </p:txBody>
      </p:sp>
      <p:sp>
        <p:nvSpPr>
          <p:cNvPr id="1468419" name="Rectangle 3"/>
          <p:cNvSpPr>
            <a:spLocks noGrp="1" noChangeArrowheads="1"/>
          </p:cNvSpPr>
          <p:nvPr>
            <p:ph idx="1"/>
          </p:nvPr>
        </p:nvSpPr>
        <p:spPr/>
        <p:txBody>
          <a:bodyPr>
            <a:normAutofit fontScale="92500" lnSpcReduction="10000"/>
          </a:bodyPr>
          <a:lstStyle/>
          <a:p>
            <a:r>
              <a:rPr lang="fr-FR" dirty="0"/>
              <a:t>Pourquoi un schéma est-il nécessaire ?</a:t>
            </a:r>
          </a:p>
          <a:p>
            <a:pPr lvl="1">
              <a:buFontTx/>
              <a:buNone/>
            </a:pPr>
            <a:r>
              <a:rPr lang="fr-FR" dirty="0"/>
              <a:t>les schémas, au sens général (DTD, XSD, Relax NG), sont indispensables car :</a:t>
            </a:r>
          </a:p>
          <a:p>
            <a:pPr lvl="1"/>
            <a:r>
              <a:rPr lang="fr-FR" dirty="0"/>
              <a:t> </a:t>
            </a:r>
            <a:r>
              <a:rPr lang="fr-FR" b="1" dirty="0"/>
              <a:t>manque de portabilité </a:t>
            </a:r>
            <a:r>
              <a:rPr lang="fr-FR" dirty="0"/>
              <a:t>des documents</a:t>
            </a:r>
          </a:p>
          <a:p>
            <a:pPr lvl="1"/>
            <a:r>
              <a:rPr lang="fr-FR" dirty="0"/>
              <a:t> sans eux impossible d'échanger des données de BDD </a:t>
            </a:r>
            <a:r>
              <a:rPr lang="fr-FR" b="1" dirty="0"/>
              <a:t>hétérogènes</a:t>
            </a:r>
          </a:p>
          <a:p>
            <a:pPr lvl="1"/>
            <a:r>
              <a:rPr lang="fr-FR" dirty="0"/>
              <a:t> </a:t>
            </a:r>
            <a:r>
              <a:rPr lang="fr-FR" b="1" dirty="0"/>
              <a:t>risque de confusion</a:t>
            </a:r>
            <a:r>
              <a:rPr lang="fr-FR" dirty="0"/>
              <a:t> entre attributs et éléments</a:t>
            </a:r>
          </a:p>
          <a:p>
            <a:pPr lvl="1"/>
            <a:r>
              <a:rPr lang="fr-FR" dirty="0"/>
              <a:t> les mêmes données, issues de la même </a:t>
            </a:r>
            <a:r>
              <a:rPr lang="fr-FR" dirty="0" err="1"/>
              <a:t>BdD</a:t>
            </a:r>
            <a:r>
              <a:rPr lang="fr-FR" dirty="0"/>
              <a:t>, peuvent être exprimées de manières différentes en XML (le schéma lève les incertitudes)</a:t>
            </a:r>
          </a:p>
          <a:p>
            <a:pPr lvl="1"/>
            <a:r>
              <a:rPr lang="fr-FR" dirty="0"/>
              <a:t> sans eux l'automatisation de traitement fait peser un risque sur l'intégrité des données</a:t>
            </a:r>
          </a:p>
        </p:txBody>
      </p:sp>
      <p:sp>
        <p:nvSpPr>
          <p:cNvPr id="5" name="Rectangle 13"/>
          <p:cNvSpPr>
            <a:spLocks noGrp="1" noChangeArrowheads="1"/>
          </p:cNvSpPr>
          <p:nvPr>
            <p:ph type="sldNum" sz="quarter" idx="12"/>
          </p:nvPr>
        </p:nvSpPr>
        <p:spPr>
          <a:ln/>
        </p:spPr>
        <p:txBody>
          <a:bodyPr>
            <a:normAutofit/>
          </a:bodyPr>
          <a:lstStyle/>
          <a:p>
            <a:pPr>
              <a:defRPr/>
            </a:pPr>
            <a:fld id="{70F7A128-1DE9-44FD-BE42-7EBF974F8832}" type="slidenum">
              <a:rPr lang="fr-FR"/>
              <a:pPr>
                <a:defRPr/>
              </a:pPr>
              <a:t>90</a:t>
            </a:fld>
            <a:endParaRPr lang="fr-F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0466" name="AutoShape 2"/>
          <p:cNvSpPr>
            <a:spLocks noGrp="1" noChangeArrowheads="1"/>
          </p:cNvSpPr>
          <p:nvPr>
            <p:ph type="title"/>
          </p:nvPr>
        </p:nvSpPr>
        <p:spPr/>
        <p:txBody>
          <a:bodyPr/>
          <a:lstStyle/>
          <a:p>
            <a:pPr eaLnBrk="1" hangingPunct="1"/>
            <a:r>
              <a:rPr lang="fr-FR"/>
              <a:t>Langages de structuration</a:t>
            </a:r>
          </a:p>
        </p:txBody>
      </p:sp>
      <p:sp>
        <p:nvSpPr>
          <p:cNvPr id="1470467" name="Rectangle 3"/>
          <p:cNvSpPr>
            <a:spLocks noGrp="1" noChangeArrowheads="1"/>
          </p:cNvSpPr>
          <p:nvPr>
            <p:ph idx="1"/>
          </p:nvPr>
        </p:nvSpPr>
        <p:spPr/>
        <p:txBody>
          <a:bodyPr/>
          <a:lstStyle/>
          <a:p>
            <a:r>
              <a:rPr lang="fr-FR" dirty="0"/>
              <a:t>Comment utiliser les schémas ?</a:t>
            </a:r>
          </a:p>
          <a:p>
            <a:pPr lvl="1"/>
            <a:endParaRPr lang="fr-FR" dirty="0"/>
          </a:p>
          <a:p>
            <a:pPr lvl="1"/>
            <a:r>
              <a:rPr lang="fr-FR" dirty="0"/>
              <a:t>pour importer des données</a:t>
            </a:r>
          </a:p>
          <a:p>
            <a:pPr lvl="1"/>
            <a:endParaRPr lang="fr-FR" dirty="0"/>
          </a:p>
          <a:p>
            <a:pPr lvl="1"/>
            <a:r>
              <a:rPr lang="fr-FR" dirty="0"/>
              <a:t> pour les exporter</a:t>
            </a:r>
          </a:p>
          <a:p>
            <a:pPr lvl="1"/>
            <a:endParaRPr lang="fr-FR" dirty="0"/>
          </a:p>
          <a:p>
            <a:pPr lvl="1"/>
            <a:r>
              <a:rPr lang="fr-FR" dirty="0"/>
              <a:t> pour valider un document</a:t>
            </a:r>
          </a:p>
          <a:p>
            <a:pPr lvl="1"/>
            <a:endParaRPr lang="fr-FR" dirty="0"/>
          </a:p>
          <a:p>
            <a:pPr lvl="1"/>
            <a:r>
              <a:rPr lang="fr-FR" dirty="0"/>
              <a:t> pour valider directement des données (ex: </a:t>
            </a:r>
            <a:r>
              <a:rPr lang="fr-FR" dirty="0" err="1"/>
              <a:t>XForms</a:t>
            </a:r>
            <a:r>
              <a:rPr lang="fr-FR" dirty="0"/>
              <a:t>)</a:t>
            </a:r>
          </a:p>
        </p:txBody>
      </p:sp>
      <p:sp>
        <p:nvSpPr>
          <p:cNvPr id="5" name="Rectangle 13"/>
          <p:cNvSpPr>
            <a:spLocks noGrp="1" noChangeArrowheads="1"/>
          </p:cNvSpPr>
          <p:nvPr>
            <p:ph type="sldNum" sz="quarter" idx="12"/>
          </p:nvPr>
        </p:nvSpPr>
        <p:spPr>
          <a:ln/>
        </p:spPr>
        <p:txBody>
          <a:bodyPr>
            <a:normAutofit/>
          </a:bodyPr>
          <a:lstStyle/>
          <a:p>
            <a:pPr>
              <a:defRPr/>
            </a:pPr>
            <a:fld id="{91D389BF-649D-41FB-A4FF-B5E4DB0A5195}" type="slidenum">
              <a:rPr lang="fr-FR"/>
              <a:pPr>
                <a:defRPr/>
              </a:pPr>
              <a:t>91</a:t>
            </a:fld>
            <a:endParaRPr lang="fr-F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0466" name="AutoShape 2"/>
          <p:cNvSpPr>
            <a:spLocks noGrp="1" noChangeArrowheads="1"/>
          </p:cNvSpPr>
          <p:nvPr>
            <p:ph type="title"/>
          </p:nvPr>
        </p:nvSpPr>
        <p:spPr/>
        <p:txBody>
          <a:bodyPr/>
          <a:lstStyle/>
          <a:p>
            <a:pPr eaLnBrk="1" hangingPunct="1"/>
            <a:r>
              <a:rPr lang="fr-FR"/>
              <a:t>Langages de structuration</a:t>
            </a:r>
          </a:p>
        </p:txBody>
      </p:sp>
      <p:sp>
        <p:nvSpPr>
          <p:cNvPr id="1470467" name="Rectangle 3"/>
          <p:cNvSpPr>
            <a:spLocks noGrp="1" noChangeArrowheads="1"/>
          </p:cNvSpPr>
          <p:nvPr>
            <p:ph idx="1"/>
          </p:nvPr>
        </p:nvSpPr>
        <p:spPr/>
        <p:txBody>
          <a:bodyPr/>
          <a:lstStyle/>
          <a:p>
            <a:r>
              <a:rPr lang="fr-FR" dirty="0"/>
              <a:t>Comment utiliser les schémas ?</a:t>
            </a:r>
          </a:p>
          <a:p>
            <a:pPr lvl="1"/>
            <a:endParaRPr lang="fr-FR" dirty="0"/>
          </a:p>
          <a:p>
            <a:pPr lvl="1"/>
            <a:r>
              <a:rPr lang="fr-FR" dirty="0"/>
              <a:t>Automatiser les contrôles</a:t>
            </a:r>
          </a:p>
          <a:p>
            <a:pPr lvl="2"/>
            <a:endParaRPr lang="fr-FR" dirty="0"/>
          </a:p>
          <a:p>
            <a:pPr lvl="2"/>
            <a:r>
              <a:rPr lang="fr-FR" dirty="0"/>
              <a:t> lors de production de document </a:t>
            </a:r>
          </a:p>
          <a:p>
            <a:pPr lvl="2"/>
            <a:endParaRPr lang="fr-FR" dirty="0"/>
          </a:p>
          <a:p>
            <a:pPr lvl="2"/>
            <a:r>
              <a:rPr lang="fr-FR" dirty="0"/>
              <a:t> lors de lecture de flux extérieurs</a:t>
            </a:r>
          </a:p>
        </p:txBody>
      </p:sp>
      <p:sp>
        <p:nvSpPr>
          <p:cNvPr id="5" name="Rectangle 13"/>
          <p:cNvSpPr>
            <a:spLocks noGrp="1" noChangeArrowheads="1"/>
          </p:cNvSpPr>
          <p:nvPr>
            <p:ph type="sldNum" sz="quarter" idx="12"/>
          </p:nvPr>
        </p:nvSpPr>
        <p:spPr>
          <a:ln/>
        </p:spPr>
        <p:txBody>
          <a:bodyPr>
            <a:normAutofit/>
          </a:bodyPr>
          <a:lstStyle/>
          <a:p>
            <a:pPr>
              <a:defRPr/>
            </a:pPr>
            <a:fld id="{91D389BF-649D-41FB-A4FF-B5E4DB0A5195}" type="slidenum">
              <a:rPr lang="fr-FR"/>
              <a:pPr>
                <a:defRPr/>
              </a:pPr>
              <a:t>92</a:t>
            </a:fld>
            <a:endParaRPr lang="fr-FR"/>
          </a:p>
        </p:txBody>
      </p:sp>
    </p:spTree>
    <p:extLst>
      <p:ext uri="{BB962C8B-B14F-4D97-AF65-F5344CB8AC3E}">
        <p14:creationId xmlns:p14="http://schemas.microsoft.com/office/powerpoint/2010/main" val="30415043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AutoShape 2050"/>
          <p:cNvSpPr>
            <a:spLocks noGrp="1" noChangeArrowheads="1"/>
          </p:cNvSpPr>
          <p:nvPr>
            <p:ph type="title"/>
          </p:nvPr>
        </p:nvSpPr>
        <p:spPr/>
        <p:txBody>
          <a:bodyPr/>
          <a:lstStyle/>
          <a:p>
            <a:pPr eaLnBrk="1" hangingPunct="1"/>
            <a:r>
              <a:rPr lang="fr-FR"/>
              <a:t>Langages de structuration</a:t>
            </a:r>
          </a:p>
        </p:txBody>
      </p:sp>
      <p:sp>
        <p:nvSpPr>
          <p:cNvPr id="1472515" name="Rectangle 2051"/>
          <p:cNvSpPr>
            <a:spLocks noGrp="1" noChangeArrowheads="1"/>
          </p:cNvSpPr>
          <p:nvPr>
            <p:ph idx="1"/>
          </p:nvPr>
        </p:nvSpPr>
        <p:spPr/>
        <p:txBody>
          <a:bodyPr>
            <a:normAutofit fontScale="92500" lnSpcReduction="10000"/>
          </a:bodyPr>
          <a:lstStyle/>
          <a:p>
            <a:r>
              <a:rPr lang="fr-FR" dirty="0"/>
              <a:t>Les principales caractéristiques des grammaires :</a:t>
            </a:r>
          </a:p>
          <a:p>
            <a:pPr lvl="1"/>
            <a:r>
              <a:rPr lang="fr-FR" dirty="0"/>
              <a:t> </a:t>
            </a:r>
            <a:r>
              <a:rPr lang="fr-FR" b="1" dirty="0"/>
              <a:t>définition</a:t>
            </a:r>
            <a:r>
              <a:rPr lang="fr-FR" dirty="0"/>
              <a:t> des </a:t>
            </a:r>
            <a:r>
              <a:rPr lang="fr-FR" b="1" dirty="0"/>
              <a:t>éléments</a:t>
            </a:r>
          </a:p>
          <a:p>
            <a:pPr lvl="2"/>
            <a:r>
              <a:rPr lang="fr-FR" dirty="0"/>
              <a:t> noms</a:t>
            </a:r>
          </a:p>
          <a:p>
            <a:pPr lvl="2"/>
            <a:r>
              <a:rPr lang="fr-FR" dirty="0"/>
              <a:t> types et restrictions</a:t>
            </a:r>
          </a:p>
          <a:p>
            <a:pPr lvl="2"/>
            <a:r>
              <a:rPr lang="fr-FR" dirty="0"/>
              <a:t> imbrication des éléments</a:t>
            </a:r>
          </a:p>
          <a:p>
            <a:pPr lvl="1"/>
            <a:r>
              <a:rPr lang="fr-FR" dirty="0"/>
              <a:t> </a:t>
            </a:r>
            <a:r>
              <a:rPr lang="fr-FR" sz="3000" b="1" dirty="0"/>
              <a:t>définition</a:t>
            </a:r>
            <a:r>
              <a:rPr lang="fr-FR" sz="3000" dirty="0"/>
              <a:t> </a:t>
            </a:r>
            <a:r>
              <a:rPr lang="fr-FR" dirty="0"/>
              <a:t>des </a:t>
            </a:r>
            <a:r>
              <a:rPr lang="fr-FR" sz="3000" b="1" dirty="0"/>
              <a:t>attributs</a:t>
            </a:r>
            <a:endParaRPr lang="fr-FR" b="1" dirty="0"/>
          </a:p>
          <a:p>
            <a:pPr lvl="2"/>
            <a:r>
              <a:rPr lang="fr-FR" dirty="0"/>
              <a:t> noms</a:t>
            </a:r>
          </a:p>
          <a:p>
            <a:pPr lvl="2"/>
            <a:r>
              <a:rPr lang="fr-FR" dirty="0"/>
              <a:t> types et restrictions</a:t>
            </a:r>
          </a:p>
          <a:p>
            <a:pPr lvl="2"/>
            <a:r>
              <a:rPr lang="fr-FR" dirty="0"/>
              <a:t> unicité</a:t>
            </a:r>
          </a:p>
          <a:p>
            <a:pPr lvl="1"/>
            <a:r>
              <a:rPr lang="fr-FR" dirty="0"/>
              <a:t> </a:t>
            </a:r>
            <a:r>
              <a:rPr lang="fr-FR" b="1" dirty="0"/>
              <a:t>définition</a:t>
            </a:r>
            <a:r>
              <a:rPr lang="fr-FR" dirty="0"/>
              <a:t> des </a:t>
            </a:r>
            <a:r>
              <a:rPr lang="fr-FR" b="1" dirty="0"/>
              <a:t>annexes</a:t>
            </a:r>
          </a:p>
          <a:p>
            <a:pPr lvl="2"/>
            <a:r>
              <a:rPr lang="fr-FR" dirty="0"/>
              <a:t> entités</a:t>
            </a:r>
          </a:p>
          <a:p>
            <a:pPr lvl="2"/>
            <a:r>
              <a:rPr lang="fr-FR" dirty="0"/>
              <a:t> CDATA</a:t>
            </a:r>
          </a:p>
          <a:p>
            <a:pPr lvl="1"/>
            <a:r>
              <a:rPr lang="fr-FR" dirty="0"/>
              <a:t> définition du niveau de souplesse</a:t>
            </a:r>
          </a:p>
        </p:txBody>
      </p:sp>
      <p:sp>
        <p:nvSpPr>
          <p:cNvPr id="5" name="Rectangle 13"/>
          <p:cNvSpPr>
            <a:spLocks noGrp="1" noChangeArrowheads="1"/>
          </p:cNvSpPr>
          <p:nvPr>
            <p:ph type="sldNum" sz="quarter" idx="12"/>
          </p:nvPr>
        </p:nvSpPr>
        <p:spPr>
          <a:ln/>
        </p:spPr>
        <p:txBody>
          <a:bodyPr>
            <a:normAutofit/>
          </a:bodyPr>
          <a:lstStyle/>
          <a:p>
            <a:pPr>
              <a:defRPr/>
            </a:pPr>
            <a:fld id="{2BD4C384-C33C-477B-A8B8-14DE81FA27EF}" type="slidenum">
              <a:rPr lang="fr-FR"/>
              <a:pPr>
                <a:defRPr/>
              </a:pPr>
              <a:t>93</a:t>
            </a:fld>
            <a:endParaRPr lang="fr-F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AutoShape 2"/>
          <p:cNvSpPr>
            <a:spLocks noGrp="1" noChangeArrowheads="1"/>
          </p:cNvSpPr>
          <p:nvPr>
            <p:ph type="title"/>
          </p:nvPr>
        </p:nvSpPr>
        <p:spPr/>
        <p:txBody>
          <a:bodyPr/>
          <a:lstStyle/>
          <a:p>
            <a:pPr eaLnBrk="1" hangingPunct="1"/>
            <a:r>
              <a:rPr lang="fr-FR"/>
              <a:t>Langages de structuration</a:t>
            </a:r>
          </a:p>
        </p:txBody>
      </p:sp>
      <p:sp>
        <p:nvSpPr>
          <p:cNvPr id="1474563" name="Rectangle 3"/>
          <p:cNvSpPr>
            <a:spLocks noGrp="1" noChangeArrowheads="1"/>
          </p:cNvSpPr>
          <p:nvPr>
            <p:ph idx="1"/>
          </p:nvPr>
        </p:nvSpPr>
        <p:spPr/>
        <p:txBody>
          <a:bodyPr>
            <a:normAutofit/>
          </a:bodyPr>
          <a:lstStyle/>
          <a:p>
            <a:r>
              <a:rPr lang="fr-FR" dirty="0"/>
              <a:t>Les différentes parties d'un schéma</a:t>
            </a:r>
          </a:p>
          <a:p>
            <a:pPr lvl="1"/>
            <a:r>
              <a:rPr lang="fr-FR" dirty="0"/>
              <a:t> type de schéma </a:t>
            </a:r>
            <a:r>
              <a:rPr lang="fr-FR" b="1" dirty="0">
                <a:solidFill>
                  <a:schemeClr val="tx2"/>
                </a:solidFill>
              </a:rPr>
              <a:t>DTD</a:t>
            </a:r>
            <a:r>
              <a:rPr lang="fr-FR" dirty="0"/>
              <a:t> / </a:t>
            </a:r>
            <a:r>
              <a:rPr lang="fr-FR" b="1" dirty="0">
                <a:solidFill>
                  <a:srgbClr val="C00000"/>
                </a:solidFill>
              </a:rPr>
              <a:t>XSD</a:t>
            </a:r>
            <a:r>
              <a:rPr lang="fr-FR" dirty="0"/>
              <a:t>…</a:t>
            </a:r>
          </a:p>
          <a:p>
            <a:pPr lvl="1"/>
            <a:r>
              <a:rPr lang="fr-FR" dirty="0"/>
              <a:t> Version, </a:t>
            </a:r>
            <a:r>
              <a:rPr lang="fr-FR" dirty="0" err="1"/>
              <a:t>encoding</a:t>
            </a:r>
            <a:r>
              <a:rPr lang="fr-FR" dirty="0"/>
              <a:t>, entités caractères</a:t>
            </a:r>
          </a:p>
          <a:p>
            <a:pPr lvl="1"/>
            <a:r>
              <a:rPr lang="fr-FR" dirty="0"/>
              <a:t> Les entités paramétrables </a:t>
            </a:r>
            <a:r>
              <a:rPr lang="fr-FR" b="1" dirty="0">
                <a:solidFill>
                  <a:schemeClr val="tx2"/>
                </a:solidFill>
              </a:rPr>
              <a:t>&lt;!ENTITY %</a:t>
            </a:r>
          </a:p>
          <a:p>
            <a:pPr lvl="1"/>
            <a:r>
              <a:rPr lang="fr-FR" dirty="0"/>
              <a:t> L'élément racine</a:t>
            </a:r>
          </a:p>
          <a:p>
            <a:pPr lvl="2"/>
            <a:r>
              <a:rPr lang="fr-FR" dirty="0"/>
              <a:t> élément principal</a:t>
            </a:r>
          </a:p>
          <a:p>
            <a:pPr lvl="2"/>
            <a:r>
              <a:rPr lang="fr-FR" dirty="0"/>
              <a:t> unique</a:t>
            </a:r>
          </a:p>
          <a:p>
            <a:pPr lvl="2"/>
            <a:r>
              <a:rPr lang="fr-FR" dirty="0"/>
              <a:t> à définir en premier</a:t>
            </a:r>
          </a:p>
          <a:p>
            <a:pPr lvl="1"/>
            <a:r>
              <a:rPr lang="fr-FR" dirty="0"/>
              <a:t> Les autres éléments</a:t>
            </a:r>
          </a:p>
          <a:p>
            <a:pPr lvl="1"/>
            <a:r>
              <a:rPr lang="fr-FR" dirty="0"/>
              <a:t> Les attributs (ou listes d'attributs)</a:t>
            </a:r>
          </a:p>
        </p:txBody>
      </p:sp>
      <p:sp>
        <p:nvSpPr>
          <p:cNvPr id="5" name="Rectangle 13"/>
          <p:cNvSpPr>
            <a:spLocks noGrp="1" noChangeArrowheads="1"/>
          </p:cNvSpPr>
          <p:nvPr>
            <p:ph type="sldNum" sz="quarter" idx="12"/>
          </p:nvPr>
        </p:nvSpPr>
        <p:spPr>
          <a:ln/>
        </p:spPr>
        <p:txBody>
          <a:bodyPr>
            <a:normAutofit/>
          </a:bodyPr>
          <a:lstStyle/>
          <a:p>
            <a:pPr>
              <a:defRPr/>
            </a:pPr>
            <a:fld id="{6C594457-0847-4385-9004-D0A1202C710A}" type="slidenum">
              <a:rPr lang="fr-FR"/>
              <a:pPr>
                <a:defRPr/>
              </a:pPr>
              <a:t>94</a:t>
            </a:fld>
            <a:endParaRPr lang="fr-F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42" name="AutoShape 2"/>
          <p:cNvSpPr>
            <a:spLocks noGrp="1" noChangeArrowheads="1"/>
          </p:cNvSpPr>
          <p:nvPr>
            <p:ph type="title"/>
          </p:nvPr>
        </p:nvSpPr>
        <p:spPr/>
        <p:txBody>
          <a:bodyPr/>
          <a:lstStyle/>
          <a:p>
            <a:pPr eaLnBrk="1" hangingPunct="1"/>
            <a:r>
              <a:rPr lang="fr-FR"/>
              <a:t>La DTD</a:t>
            </a:r>
          </a:p>
        </p:txBody>
      </p:sp>
      <p:sp>
        <p:nvSpPr>
          <p:cNvPr id="1495043"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Définition et déclaration</a:t>
            </a:r>
          </a:p>
          <a:p>
            <a:pPr lvl="1" eaLnBrk="1" hangingPunct="1"/>
            <a:endParaRPr lang="fr-FR" dirty="0">
              <a:ea typeface="MS Mincho" pitchFamily="49" charset="-128"/>
            </a:endParaRPr>
          </a:p>
          <a:p>
            <a:pPr lvl="1" eaLnBrk="1" hangingPunct="1"/>
            <a:r>
              <a:rPr lang="fr-FR" dirty="0">
                <a:ea typeface="MS Mincho" pitchFamily="49" charset="-128"/>
              </a:rPr>
              <a:t> </a:t>
            </a:r>
            <a:r>
              <a:rPr lang="fr-FR" dirty="0">
                <a:cs typeface="Courier New" pitchFamily="49" charset="0"/>
              </a:rPr>
              <a:t>La DTD (Document Type </a:t>
            </a:r>
            <a:r>
              <a:rPr lang="fr-FR" dirty="0" err="1">
                <a:cs typeface="Courier New" pitchFamily="49" charset="0"/>
              </a:rPr>
              <a:t>Definition</a:t>
            </a:r>
            <a:r>
              <a:rPr lang="fr-FR" dirty="0">
                <a:cs typeface="Courier New" pitchFamily="49" charset="0"/>
              </a:rPr>
              <a:t>) est un jeu de règles simples</a:t>
            </a:r>
          </a:p>
          <a:p>
            <a:pPr lvl="1" eaLnBrk="1" hangingPunct="1"/>
            <a:endParaRPr lang="fr-FR" dirty="0">
              <a:cs typeface="Courier New" pitchFamily="49" charset="0"/>
            </a:endParaRPr>
          </a:p>
          <a:p>
            <a:pPr lvl="1" eaLnBrk="1" hangingPunct="1"/>
            <a:r>
              <a:rPr lang="fr-FR" dirty="0">
                <a:cs typeface="Courier New" pitchFamily="49" charset="0"/>
              </a:rPr>
              <a:t> Elle peut être déclarée en </a:t>
            </a:r>
            <a:r>
              <a:rPr lang="fr-FR" i="1" dirty="0" err="1">
                <a:cs typeface="Courier New" pitchFamily="49" charset="0"/>
              </a:rPr>
              <a:t>standalone</a:t>
            </a:r>
            <a:r>
              <a:rPr lang="fr-FR" dirty="0">
                <a:cs typeface="Courier New" pitchFamily="49" charset="0"/>
              </a:rPr>
              <a:t> ou dans un fichier « .</a:t>
            </a:r>
            <a:r>
              <a:rPr lang="fr-FR" dirty="0" err="1">
                <a:cs typeface="Courier New" pitchFamily="49" charset="0"/>
              </a:rPr>
              <a:t>dtd</a:t>
            </a:r>
            <a:r>
              <a:rPr lang="fr-FR" dirty="0">
                <a:cs typeface="Courier New" pitchFamily="49" charset="0"/>
              </a:rPr>
              <a:t> »</a:t>
            </a:r>
          </a:p>
          <a:p>
            <a:pPr lvl="1" eaLnBrk="1" hangingPunct="1"/>
            <a:endParaRPr lang="fr-FR" dirty="0">
              <a:cs typeface="Courier New" pitchFamily="49" charset="0"/>
            </a:endParaRPr>
          </a:p>
          <a:p>
            <a:pPr lvl="1" eaLnBrk="1" hangingPunct="1"/>
            <a:r>
              <a:rPr lang="fr-FR" dirty="0">
                <a:cs typeface="Courier New" pitchFamily="49" charset="0"/>
              </a:rPr>
              <a:t> On y fait référence par :</a:t>
            </a:r>
            <a:br>
              <a:rPr lang="fr-FR" dirty="0">
                <a:cs typeface="Courier New" pitchFamily="49" charset="0"/>
              </a:rPr>
            </a:br>
            <a:r>
              <a:rPr lang="fr-FR" sz="2600" b="1" dirty="0">
                <a:solidFill>
                  <a:schemeClr val="tx2"/>
                </a:solidFill>
                <a:cs typeface="Courier New" pitchFamily="49" charset="0"/>
              </a:rPr>
              <a:t>&lt;!DOCTYPE + </a:t>
            </a:r>
            <a:r>
              <a:rPr lang="fr-FR" sz="2600" b="1" i="1" dirty="0" err="1">
                <a:solidFill>
                  <a:schemeClr val="tx2"/>
                </a:solidFill>
                <a:cs typeface="Courier New" pitchFamily="49" charset="0"/>
              </a:rPr>
              <a:t>emtRoot</a:t>
            </a:r>
            <a:r>
              <a:rPr lang="fr-FR" sz="2600" b="1" dirty="0">
                <a:solidFill>
                  <a:schemeClr val="tx2"/>
                </a:solidFill>
                <a:cs typeface="Courier New" pitchFamily="49" charset="0"/>
              </a:rPr>
              <a:t> + PUBLIC|SYSTEM + "</a:t>
            </a:r>
            <a:r>
              <a:rPr lang="fr-FR" sz="2600" b="1" i="1" dirty="0">
                <a:solidFill>
                  <a:schemeClr val="tx2"/>
                </a:solidFill>
                <a:cs typeface="Courier New" pitchFamily="49" charset="0"/>
              </a:rPr>
              <a:t>fichier</a:t>
            </a:r>
            <a:r>
              <a:rPr lang="fr-FR" sz="2600" b="1" dirty="0">
                <a:solidFill>
                  <a:schemeClr val="tx2"/>
                </a:solidFill>
                <a:cs typeface="Courier New" pitchFamily="49" charset="0"/>
              </a:rPr>
              <a:t>.dtd"&gt;</a:t>
            </a:r>
            <a:br>
              <a:rPr lang="fr-FR" sz="2600" b="1" dirty="0">
                <a:solidFill>
                  <a:schemeClr val="tx2"/>
                </a:solidFill>
                <a:cs typeface="Courier New" pitchFamily="49" charset="0"/>
              </a:rPr>
            </a:br>
            <a:r>
              <a:rPr lang="fr-FR" sz="2600" b="1" dirty="0">
                <a:solidFill>
                  <a:schemeClr val="tx2"/>
                </a:solidFill>
                <a:cs typeface="Courier New" pitchFamily="49" charset="0"/>
              </a:rPr>
              <a:t>&lt;!DOCTYPE + </a:t>
            </a:r>
            <a:r>
              <a:rPr lang="fr-FR" sz="2600" b="1" i="1" dirty="0" err="1">
                <a:solidFill>
                  <a:schemeClr val="tx2"/>
                </a:solidFill>
                <a:cs typeface="Courier New" pitchFamily="49" charset="0"/>
              </a:rPr>
              <a:t>emtRoot</a:t>
            </a:r>
            <a:r>
              <a:rPr lang="fr-FR" sz="2600" b="1" dirty="0">
                <a:solidFill>
                  <a:schemeClr val="tx2"/>
                </a:solidFill>
                <a:cs typeface="Courier New" pitchFamily="49" charset="0"/>
              </a:rPr>
              <a:t> + [</a:t>
            </a:r>
            <a:r>
              <a:rPr lang="fr-FR" sz="2600" b="1" i="1" dirty="0">
                <a:solidFill>
                  <a:schemeClr val="tx2"/>
                </a:solidFill>
                <a:cs typeface="Courier New" pitchFamily="49" charset="0"/>
              </a:rPr>
              <a:t>définition</a:t>
            </a:r>
            <a:r>
              <a:rPr lang="fr-FR" sz="2600" b="1" dirty="0">
                <a:solidFill>
                  <a:schemeClr val="tx2"/>
                </a:solidFill>
                <a:cs typeface="Courier New" pitchFamily="49" charset="0"/>
              </a:rPr>
              <a:t>]&gt; </a:t>
            </a:r>
            <a:r>
              <a:rPr lang="fr-FR" dirty="0">
                <a:cs typeface="Courier New" pitchFamily="49" charset="0"/>
              </a:rPr>
              <a:t>(mettre </a:t>
            </a:r>
            <a:r>
              <a:rPr lang="fr-FR" b="1" dirty="0">
                <a:cs typeface="Courier New" pitchFamily="49" charset="0"/>
              </a:rPr>
              <a:t>standalone="yes"</a:t>
            </a:r>
            <a:r>
              <a:rPr lang="fr-FR" dirty="0">
                <a:cs typeface="Courier New" pitchFamily="49" charset="0"/>
              </a:rPr>
              <a:t> dans le .xml)</a:t>
            </a:r>
          </a:p>
        </p:txBody>
      </p:sp>
      <p:sp>
        <p:nvSpPr>
          <p:cNvPr id="5" name="Rectangle 13"/>
          <p:cNvSpPr>
            <a:spLocks noGrp="1" noChangeArrowheads="1"/>
          </p:cNvSpPr>
          <p:nvPr>
            <p:ph type="sldNum" sz="quarter" idx="12"/>
          </p:nvPr>
        </p:nvSpPr>
        <p:spPr>
          <a:ln/>
        </p:spPr>
        <p:txBody>
          <a:bodyPr>
            <a:normAutofit/>
          </a:bodyPr>
          <a:lstStyle/>
          <a:p>
            <a:pPr>
              <a:defRPr/>
            </a:pPr>
            <a:fld id="{B1B82973-4FC4-447E-8EA4-C52825B91C0C}" type="slidenum">
              <a:rPr lang="fr-FR"/>
              <a:pPr>
                <a:defRPr/>
              </a:pPr>
              <a:t>95</a:t>
            </a:fld>
            <a:endParaRPr lang="fr-F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090" name="AutoShape 2"/>
          <p:cNvSpPr>
            <a:spLocks noGrp="1" noChangeArrowheads="1"/>
          </p:cNvSpPr>
          <p:nvPr>
            <p:ph type="title"/>
          </p:nvPr>
        </p:nvSpPr>
        <p:spPr/>
        <p:txBody>
          <a:bodyPr/>
          <a:lstStyle/>
          <a:p>
            <a:pPr eaLnBrk="1" hangingPunct="1"/>
            <a:r>
              <a:rPr lang="fr-FR"/>
              <a:t>La DTD</a:t>
            </a:r>
          </a:p>
        </p:txBody>
      </p:sp>
      <p:sp>
        <p:nvSpPr>
          <p:cNvPr id="1497091" name="Rectangle 3"/>
          <p:cNvSpPr>
            <a:spLocks noGrp="1" noChangeArrowheads="1"/>
          </p:cNvSpPr>
          <p:nvPr>
            <p:ph idx="1"/>
          </p:nvPr>
        </p:nvSpPr>
        <p:spPr/>
        <p:txBody>
          <a:bodyPr>
            <a:normAutofit fontScale="85000" lnSpcReduction="10000"/>
          </a:bodyPr>
          <a:lstStyle/>
          <a:p>
            <a:pPr eaLnBrk="1" hangingPunct="1"/>
            <a:r>
              <a:rPr lang="fr-FR" dirty="0">
                <a:ea typeface="MS Mincho" pitchFamily="49" charset="-128"/>
              </a:rPr>
              <a:t>ELEMENT</a:t>
            </a:r>
          </a:p>
          <a:p>
            <a:pPr eaLnBrk="1" hangingPunct="1">
              <a:buFont typeface="Wingdings" charset="2"/>
              <a:buNone/>
            </a:pPr>
            <a:r>
              <a:rPr lang="fr-FR" sz="1800" dirty="0">
                <a:cs typeface="Courier New" pitchFamily="49" charset="0"/>
              </a:rPr>
              <a:t>On déclare chaque élément qu’on compte utiliser par :</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   </a:t>
            </a:r>
            <a:r>
              <a:rPr lang="fr-FR" sz="1800" b="1" dirty="0">
                <a:solidFill>
                  <a:schemeClr val="tx2"/>
                </a:solidFill>
                <a:cs typeface="Courier New" pitchFamily="49" charset="0"/>
              </a:rPr>
              <a:t>&lt;!ELEMENT </a:t>
            </a:r>
            <a:r>
              <a:rPr lang="fr-FR" sz="1800" b="1" i="1" dirty="0" err="1">
                <a:solidFill>
                  <a:schemeClr val="tx2"/>
                </a:solidFill>
                <a:cs typeface="Courier New" pitchFamily="49" charset="0"/>
              </a:rPr>
              <a:t>emtRoot</a:t>
            </a:r>
            <a:r>
              <a:rPr lang="fr-FR" sz="1800" b="1" dirty="0">
                <a:solidFill>
                  <a:schemeClr val="tx2"/>
                </a:solidFill>
                <a:cs typeface="Courier New" pitchFamily="49" charset="0"/>
              </a:rPr>
              <a:t> + </a:t>
            </a:r>
            <a:r>
              <a:rPr lang="fr-FR" sz="1800" b="1" i="1" dirty="0">
                <a:solidFill>
                  <a:schemeClr val="tx2"/>
                </a:solidFill>
                <a:cs typeface="Courier New" pitchFamily="49" charset="0"/>
              </a:rPr>
              <a:t>contenu</a:t>
            </a:r>
            <a:r>
              <a:rPr lang="fr-FR" sz="1800" b="1" dirty="0">
                <a:solidFill>
                  <a:schemeClr val="tx2"/>
                </a:solidFill>
                <a:cs typeface="Courier New" pitchFamily="49" charset="0"/>
              </a:rPr>
              <a:t>&gt; </a:t>
            </a:r>
            <a:r>
              <a:rPr lang="fr-FR" sz="1800" dirty="0">
                <a:cs typeface="Courier New" pitchFamily="49" charset="0"/>
              </a:rPr>
              <a:t>(pour la racine) ou</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   </a:t>
            </a:r>
            <a:r>
              <a:rPr lang="fr-FR" sz="1800" b="1" dirty="0">
                <a:solidFill>
                  <a:schemeClr val="tx2"/>
                </a:solidFill>
                <a:cs typeface="Courier New" pitchFamily="49" charset="0"/>
              </a:rPr>
              <a:t>&lt;!ELEMENT </a:t>
            </a:r>
            <a:r>
              <a:rPr lang="fr-FR" sz="1800" b="1" i="1" dirty="0" err="1">
                <a:solidFill>
                  <a:schemeClr val="tx2"/>
                </a:solidFill>
                <a:cs typeface="Courier New" pitchFamily="49" charset="0"/>
              </a:rPr>
              <a:t>emtNom</a:t>
            </a:r>
            <a:r>
              <a:rPr lang="fr-FR" sz="1800" b="1" dirty="0">
                <a:solidFill>
                  <a:schemeClr val="tx2"/>
                </a:solidFill>
                <a:cs typeface="Courier New" pitchFamily="49" charset="0"/>
              </a:rPr>
              <a:t> + </a:t>
            </a:r>
            <a:r>
              <a:rPr lang="fr-FR" sz="1800" b="1" i="1" dirty="0">
                <a:solidFill>
                  <a:schemeClr val="tx2"/>
                </a:solidFill>
                <a:cs typeface="Courier New" pitchFamily="49" charset="0"/>
              </a:rPr>
              <a:t>contenu</a:t>
            </a:r>
            <a:r>
              <a:rPr lang="fr-FR" sz="1800" b="1" dirty="0">
                <a:solidFill>
                  <a:schemeClr val="tx2"/>
                </a:solidFill>
                <a:cs typeface="Courier New" pitchFamily="49" charset="0"/>
              </a:rPr>
              <a:t>&gt; </a:t>
            </a:r>
            <a:r>
              <a:rPr lang="fr-FR" sz="1800" dirty="0">
                <a:cs typeface="Courier New" pitchFamily="49" charset="0"/>
              </a:rPr>
              <a:t>(pour un autre élément)</a:t>
            </a:r>
          </a:p>
          <a:p>
            <a:pPr lvl="1" eaLnBrk="1" hangingPunct="1"/>
            <a:endParaRPr lang="fr-FR" dirty="0">
              <a:ea typeface="MS Mincho" pitchFamily="49" charset="-128"/>
            </a:endParaRPr>
          </a:p>
          <a:p>
            <a:pPr lvl="1" eaLnBrk="1" hangingPunct="1"/>
            <a:r>
              <a:rPr lang="fr-FR" dirty="0">
                <a:ea typeface="MS Mincho" pitchFamily="49" charset="-128"/>
              </a:rPr>
              <a:t> </a:t>
            </a:r>
            <a:r>
              <a:rPr lang="fr-FR" dirty="0">
                <a:cs typeface="Courier New" pitchFamily="49" charset="0"/>
              </a:rPr>
              <a:t>où contenu est une combinaison d’autres éléments (emt1, emt2…) de</a:t>
            </a:r>
            <a:br>
              <a:rPr lang="fr-FR" dirty="0">
                <a:cs typeface="Courier New" pitchFamily="49" charset="0"/>
              </a:rPr>
            </a:br>
            <a:r>
              <a:rPr lang="fr-FR" dirty="0">
                <a:cs typeface="Courier New" pitchFamily="49" charset="0"/>
              </a:rPr>
              <a:t>« </a:t>
            </a:r>
            <a:r>
              <a:rPr lang="fr-FR" b="1" dirty="0">
                <a:solidFill>
                  <a:schemeClr val="tx2"/>
                </a:solidFill>
                <a:cs typeface="Courier New" pitchFamily="49" charset="0"/>
              </a:rPr>
              <a:t>#PCDATA</a:t>
            </a:r>
            <a:r>
              <a:rPr lang="fr-FR" dirty="0">
                <a:cs typeface="Courier New" pitchFamily="49" charset="0"/>
              </a:rPr>
              <a:t>, </a:t>
            </a:r>
            <a:r>
              <a:rPr lang="fr-FR" b="1" dirty="0">
                <a:solidFill>
                  <a:schemeClr val="tx2"/>
                </a:solidFill>
                <a:cs typeface="Courier New" pitchFamily="49" charset="0"/>
              </a:rPr>
              <a:t>ANY</a:t>
            </a:r>
            <a:r>
              <a:rPr lang="fr-FR" dirty="0">
                <a:cs typeface="Courier New" pitchFamily="49" charset="0"/>
              </a:rPr>
              <a:t> ou </a:t>
            </a:r>
            <a:r>
              <a:rPr lang="fr-FR" b="1" dirty="0">
                <a:solidFill>
                  <a:schemeClr val="tx2"/>
                </a:solidFill>
                <a:cs typeface="Courier New" pitchFamily="49" charset="0"/>
              </a:rPr>
              <a:t>EMPTY</a:t>
            </a:r>
            <a:r>
              <a:rPr lang="fr-FR" dirty="0">
                <a:cs typeface="Courier New" pitchFamily="49" charset="0"/>
              </a:rPr>
              <a:t> » *</a:t>
            </a:r>
            <a:r>
              <a:rPr lang="fr-FR" sz="1900" dirty="0">
                <a:cs typeface="Courier New" pitchFamily="49" charset="0"/>
              </a:rPr>
              <a:t>(pour les types natifs)</a:t>
            </a:r>
            <a:br>
              <a:rPr lang="fr-FR" dirty="0">
                <a:cs typeface="Courier New" pitchFamily="49" charset="0"/>
              </a:rPr>
            </a:br>
            <a:endParaRPr lang="fr-FR" dirty="0">
              <a:cs typeface="Courier New" pitchFamily="49" charset="0"/>
            </a:endParaRPr>
          </a:p>
          <a:p>
            <a:pPr lvl="1" eaLnBrk="1" hangingPunct="1"/>
            <a:r>
              <a:rPr lang="fr-FR" dirty="0">
                <a:cs typeface="Courier New" pitchFamily="49" charset="0"/>
              </a:rPr>
              <a:t>« </a:t>
            </a:r>
            <a:r>
              <a:rPr lang="fr-FR" b="1" dirty="0">
                <a:solidFill>
                  <a:schemeClr val="tx2"/>
                </a:solidFill>
                <a:cs typeface="Courier New" pitchFamily="49" charset="0"/>
              </a:rPr>
              <a:t>? + * | , ()</a:t>
            </a:r>
            <a:r>
              <a:rPr lang="fr-FR" dirty="0">
                <a:cs typeface="Courier New" pitchFamily="49" charset="0"/>
              </a:rPr>
              <a:t> » pour indiquer la relation entre un élément et son/ses fils</a:t>
            </a:r>
          </a:p>
        </p:txBody>
      </p:sp>
      <p:sp>
        <p:nvSpPr>
          <p:cNvPr id="5" name="Rectangle 13"/>
          <p:cNvSpPr>
            <a:spLocks noGrp="1" noChangeArrowheads="1"/>
          </p:cNvSpPr>
          <p:nvPr>
            <p:ph type="sldNum" sz="quarter" idx="12"/>
          </p:nvPr>
        </p:nvSpPr>
        <p:spPr>
          <a:ln/>
        </p:spPr>
        <p:txBody>
          <a:bodyPr>
            <a:normAutofit/>
          </a:bodyPr>
          <a:lstStyle/>
          <a:p>
            <a:pPr>
              <a:defRPr/>
            </a:pPr>
            <a:fld id="{11DAB4DF-5C71-4B90-A65C-ECC19BE3FB99}" type="slidenum">
              <a:rPr lang="fr-FR"/>
              <a:pPr>
                <a:defRPr/>
              </a:pPr>
              <a:t>96</a:t>
            </a:fld>
            <a:endParaRPr lang="fr-FR"/>
          </a:p>
        </p:txBody>
      </p:sp>
      <p:sp>
        <p:nvSpPr>
          <p:cNvPr id="11" name="Espace réservé du contenu 10"/>
          <p:cNvSpPr>
            <a:spLocks noGrp="1"/>
          </p:cNvSpPr>
          <p:nvPr>
            <p:ph sz="quarter" idx="14"/>
          </p:nvPr>
        </p:nvSpPr>
        <p:spPr>
          <a:xfrm>
            <a:off x="5359726" y="2214554"/>
            <a:ext cx="3498553" cy="2857520"/>
          </a:xfrm>
        </p:spPr>
        <p:txBody>
          <a:bodyPr>
            <a:normAutofit fontScale="85000" lnSpcReduction="20000"/>
          </a:bodyPr>
          <a:lstStyle/>
          <a:p>
            <a:pPr algn="ctr">
              <a:buNone/>
            </a:pPr>
            <a:r>
              <a:rPr lang="fr-FR" sz="4800" u="sng" dirty="0"/>
              <a:t>Cardinalités</a:t>
            </a:r>
          </a:p>
          <a:p>
            <a:endParaRPr lang="fr-FR" dirty="0"/>
          </a:p>
          <a:p>
            <a:endParaRPr lang="fr-FR" dirty="0"/>
          </a:p>
          <a:p>
            <a:endParaRPr lang="fr-FR" dirty="0"/>
          </a:p>
          <a:p>
            <a:endParaRPr lang="fr-FR" dirty="0"/>
          </a:p>
          <a:p>
            <a:endParaRPr lang="fr-FR" dirty="0"/>
          </a:p>
          <a:p>
            <a:endParaRPr lang="fr-FR" dirty="0"/>
          </a:p>
          <a:p>
            <a:endParaRPr lang="fr-FR" dirty="0"/>
          </a:p>
          <a:p>
            <a:r>
              <a:rPr lang="fr-FR" sz="2800" dirty="0"/>
              <a:t>ex :balise 1,3</a:t>
            </a:r>
          </a:p>
          <a:p>
            <a:pPr algn="ctr">
              <a:buNone/>
            </a:pPr>
            <a:r>
              <a:rPr lang="fr-FR" sz="2800" b="1" dirty="0">
                <a:solidFill>
                  <a:schemeClr val="tx2"/>
                </a:solidFill>
              </a:rPr>
              <a:t>(balise, balise?, balise?)</a:t>
            </a:r>
          </a:p>
          <a:p>
            <a:r>
              <a:rPr lang="fr-FR" sz="2800" dirty="0"/>
              <a:t>ex :balise 2,3</a:t>
            </a:r>
          </a:p>
          <a:p>
            <a:pPr algn="ctr">
              <a:buNone/>
            </a:pPr>
            <a:r>
              <a:rPr lang="fr-FR" sz="2800" b="1" dirty="0">
                <a:solidFill>
                  <a:schemeClr val="tx2"/>
                </a:solidFill>
              </a:rPr>
              <a:t>(balise, balise, balise?)</a:t>
            </a:r>
          </a:p>
          <a:p>
            <a:endParaRPr lang="fr-FR" b="1" dirty="0">
              <a:solidFill>
                <a:schemeClr val="tx2"/>
              </a:solidFill>
            </a:endParaRPr>
          </a:p>
        </p:txBody>
      </p:sp>
      <p:graphicFrame>
        <p:nvGraphicFramePr>
          <p:cNvPr id="12" name="Espace réservé du contenu 9"/>
          <p:cNvGraphicFramePr>
            <a:graphicFrameLocks/>
          </p:cNvGraphicFramePr>
          <p:nvPr/>
        </p:nvGraphicFramePr>
        <p:xfrm>
          <a:off x="5359400" y="2500306"/>
          <a:ext cx="3498850" cy="1371600"/>
        </p:xfrm>
        <a:graphic>
          <a:graphicData uri="http://schemas.openxmlformats.org/drawingml/2006/table">
            <a:tbl>
              <a:tblPr firstRow="1" bandRow="1">
                <a:tableStyleId>{2D5ABB26-0587-4C30-8999-92F81FD0307C}</a:tableStyleId>
              </a:tblPr>
              <a:tblGrid>
                <a:gridCol w="1749425">
                  <a:extLst>
                    <a:ext uri="{9D8B030D-6E8A-4147-A177-3AD203B41FA5}">
                      <a16:colId xmlns:a16="http://schemas.microsoft.com/office/drawing/2014/main" val="20000"/>
                    </a:ext>
                  </a:extLst>
                </a:gridCol>
                <a:gridCol w="1749425">
                  <a:extLst>
                    <a:ext uri="{9D8B030D-6E8A-4147-A177-3AD203B41FA5}">
                      <a16:colId xmlns:a16="http://schemas.microsoft.com/office/drawing/2014/main" val="20001"/>
                    </a:ext>
                  </a:extLst>
                </a:gridCol>
              </a:tblGrid>
              <a:tr h="406519">
                <a:tc>
                  <a:txBody>
                    <a:bodyPr/>
                    <a:lstStyle/>
                    <a:p>
                      <a:pPr algn="ctr"/>
                      <a:r>
                        <a:rPr lang="fr-FR" sz="2400" dirty="0">
                          <a:latin typeface="Permanent Marker" pitchFamily="2" charset="0"/>
                          <a:ea typeface="Permanent Marker" pitchFamily="2" charset="0"/>
                        </a:rPr>
                        <a:t>+</a:t>
                      </a:r>
                    </a:p>
                  </a:txBody>
                  <a:tcPr/>
                </a:tc>
                <a:tc>
                  <a:txBody>
                    <a:bodyPr/>
                    <a:lstStyle/>
                    <a:p>
                      <a:pPr algn="ctr"/>
                      <a:r>
                        <a:rPr lang="fr-FR" sz="2400" dirty="0">
                          <a:latin typeface="Permanent Marker" pitchFamily="2" charset="0"/>
                          <a:ea typeface="Permanent Marker" pitchFamily="2" charset="0"/>
                        </a:rPr>
                        <a:t>1</a:t>
                      </a:r>
                      <a:r>
                        <a:rPr lang="fr-FR" sz="2400" dirty="0">
                          <a:latin typeface="Permanent Marker" pitchFamily="2" charset="0"/>
                          <a:ea typeface="Permanent Marker" pitchFamily="2" charset="0"/>
                          <a:sym typeface="Wingdings" pitchFamily="2" charset="2"/>
                        </a:rPr>
                        <a:t>n</a:t>
                      </a:r>
                      <a:endParaRPr lang="fr-FR" sz="2400" dirty="0">
                        <a:latin typeface="Permanent Marker" pitchFamily="2" charset="0"/>
                        <a:ea typeface="Permanent Marker" pitchFamily="2" charset="0"/>
                      </a:endParaRPr>
                    </a:p>
                  </a:txBody>
                  <a:tcPr/>
                </a:tc>
                <a:extLst>
                  <a:ext uri="{0D108BD9-81ED-4DB2-BD59-A6C34878D82A}">
                    <a16:rowId xmlns:a16="http://schemas.microsoft.com/office/drawing/2014/main" val="10000"/>
                  </a:ext>
                </a:extLst>
              </a:tr>
              <a:tr h="406519">
                <a:tc>
                  <a:txBody>
                    <a:bodyPr/>
                    <a:lstStyle/>
                    <a:p>
                      <a:pPr algn="ctr"/>
                      <a:r>
                        <a:rPr lang="fr-FR" sz="2400" dirty="0">
                          <a:latin typeface="Permanent Marker" pitchFamily="2" charset="0"/>
                          <a:ea typeface="Permanent Marker" pitchFamily="2" charset="0"/>
                        </a:rPr>
                        <a:t>*</a:t>
                      </a:r>
                    </a:p>
                  </a:txBody>
                  <a:tcPr/>
                </a:tc>
                <a:tc>
                  <a:txBody>
                    <a:bodyPr/>
                    <a:lstStyle/>
                    <a:p>
                      <a:pPr algn="ctr"/>
                      <a:r>
                        <a:rPr lang="fr-FR" sz="2400" dirty="0">
                          <a:latin typeface="Permanent Marker" pitchFamily="2" charset="0"/>
                          <a:ea typeface="Permanent Marker" pitchFamily="2" charset="0"/>
                        </a:rPr>
                        <a:t>0</a:t>
                      </a:r>
                      <a:r>
                        <a:rPr lang="fr-FR" sz="2400" dirty="0">
                          <a:latin typeface="Permanent Marker" pitchFamily="2" charset="0"/>
                          <a:ea typeface="Permanent Marker" pitchFamily="2" charset="0"/>
                          <a:sym typeface="Wingdings" pitchFamily="2" charset="2"/>
                        </a:rPr>
                        <a:t>n</a:t>
                      </a:r>
                      <a:endParaRPr lang="fr-FR" sz="2400"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06519">
                <a:tc>
                  <a:txBody>
                    <a:bodyPr/>
                    <a:lstStyle/>
                    <a:p>
                      <a:pPr algn="ctr"/>
                      <a:r>
                        <a:rPr lang="fr-FR" sz="2400" dirty="0">
                          <a:latin typeface="Permanent Marker" pitchFamily="2" charset="0"/>
                          <a:ea typeface="Permanent Marker" pitchFamily="2" charset="0"/>
                        </a:rPr>
                        <a:t>?</a:t>
                      </a:r>
                    </a:p>
                  </a:txBody>
                  <a:tcPr/>
                </a:tc>
                <a:tc>
                  <a:txBody>
                    <a:bodyPr/>
                    <a:lstStyle/>
                    <a:p>
                      <a:pPr algn="ctr"/>
                      <a:r>
                        <a:rPr lang="fr-FR" sz="2400" dirty="0">
                          <a:latin typeface="Permanent Marker" pitchFamily="2" charset="0"/>
                          <a:ea typeface="Permanent Marker" pitchFamily="2" charset="0"/>
                        </a:rPr>
                        <a:t>0 </a:t>
                      </a:r>
                      <a:r>
                        <a:rPr lang="fr-FR" sz="2400" dirty="0">
                          <a:latin typeface="Permanent Marker" pitchFamily="2" charset="0"/>
                          <a:ea typeface="Permanent Marker" pitchFamily="2" charset="0"/>
                          <a:sym typeface="Wingdings" pitchFamily="2" charset="2"/>
                        </a:rPr>
                        <a:t> 1</a:t>
                      </a:r>
                      <a:endParaRPr lang="fr-FR" sz="2400"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9138" name="AutoShape 2"/>
          <p:cNvSpPr>
            <a:spLocks noGrp="1" noChangeArrowheads="1"/>
          </p:cNvSpPr>
          <p:nvPr>
            <p:ph type="title"/>
          </p:nvPr>
        </p:nvSpPr>
        <p:spPr/>
        <p:txBody>
          <a:bodyPr/>
          <a:lstStyle/>
          <a:p>
            <a:pPr eaLnBrk="1" hangingPunct="1"/>
            <a:r>
              <a:rPr lang="fr-FR"/>
              <a:t>La DTD</a:t>
            </a:r>
          </a:p>
        </p:txBody>
      </p:sp>
      <p:sp>
        <p:nvSpPr>
          <p:cNvPr id="1499139"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ATTLIST</a:t>
            </a:r>
          </a:p>
          <a:p>
            <a:pPr eaLnBrk="1" hangingPunct="1">
              <a:buFont typeface="Wingdings" charset="2"/>
              <a:buNone/>
            </a:pPr>
            <a:r>
              <a:rPr lang="fr-FR" sz="1800" dirty="0">
                <a:cs typeface="Courier New" pitchFamily="49" charset="0"/>
              </a:rPr>
              <a:t>On déclare les attributs des éléments par :</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3000" b="1" dirty="0">
                <a:solidFill>
                  <a:schemeClr val="tx2"/>
                </a:solidFill>
                <a:cs typeface="Courier New" pitchFamily="49" charset="0"/>
              </a:rPr>
              <a:t>   &lt;!ATTLIST </a:t>
            </a:r>
            <a:r>
              <a:rPr lang="fr-FR" sz="3000" b="1" i="1" dirty="0" err="1">
                <a:solidFill>
                  <a:schemeClr val="tx2"/>
                </a:solidFill>
                <a:cs typeface="Courier New" pitchFamily="49" charset="0"/>
              </a:rPr>
              <a:t>emtCible</a:t>
            </a:r>
            <a:r>
              <a:rPr lang="fr-FR" sz="3000" b="1" i="1" dirty="0">
                <a:solidFill>
                  <a:schemeClr val="tx2"/>
                </a:solidFill>
                <a:cs typeface="Courier New" pitchFamily="49" charset="0"/>
              </a:rPr>
              <a:t> </a:t>
            </a:r>
            <a:r>
              <a:rPr lang="fr-FR" sz="3000" b="1" i="1" dirty="0" err="1">
                <a:solidFill>
                  <a:schemeClr val="tx2"/>
                </a:solidFill>
                <a:cs typeface="Courier New" pitchFamily="49" charset="0"/>
              </a:rPr>
              <a:t>atrNom</a:t>
            </a:r>
            <a:r>
              <a:rPr lang="fr-FR" sz="3000" b="1" i="1" dirty="0">
                <a:solidFill>
                  <a:schemeClr val="tx2"/>
                </a:solidFill>
                <a:cs typeface="Courier New" pitchFamily="49" charset="0"/>
              </a:rPr>
              <a:t> </a:t>
            </a:r>
            <a:r>
              <a:rPr lang="fr-FR" sz="3000" b="1" i="1" dirty="0" err="1">
                <a:solidFill>
                  <a:schemeClr val="tx2"/>
                </a:solidFill>
                <a:cs typeface="Courier New" pitchFamily="49" charset="0"/>
              </a:rPr>
              <a:t>atrType</a:t>
            </a:r>
            <a:r>
              <a:rPr lang="fr-FR" sz="3000" b="1" i="1" dirty="0">
                <a:solidFill>
                  <a:schemeClr val="tx2"/>
                </a:solidFill>
                <a:cs typeface="Courier New" pitchFamily="49" charset="0"/>
              </a:rPr>
              <a:t> </a:t>
            </a:r>
            <a:r>
              <a:rPr lang="fr-FR" sz="3000" b="1" i="1" dirty="0" err="1">
                <a:solidFill>
                  <a:schemeClr val="tx2"/>
                </a:solidFill>
                <a:cs typeface="Courier New" pitchFamily="49" charset="0"/>
              </a:rPr>
              <a:t>atrObl</a:t>
            </a:r>
            <a:r>
              <a:rPr lang="fr-FR" sz="3000" b="1" i="1" dirty="0">
                <a:solidFill>
                  <a:schemeClr val="tx2"/>
                </a:solidFill>
                <a:cs typeface="Courier New" pitchFamily="49" charset="0"/>
              </a:rPr>
              <a:t> </a:t>
            </a:r>
            <a:r>
              <a:rPr lang="fr-FR" sz="3000" b="1" i="1" dirty="0" err="1">
                <a:solidFill>
                  <a:schemeClr val="tx2"/>
                </a:solidFill>
                <a:cs typeface="Courier New" pitchFamily="49" charset="0"/>
              </a:rPr>
              <a:t>valDefaut</a:t>
            </a:r>
            <a:r>
              <a:rPr lang="fr-FR" sz="3000" b="1" dirty="0">
                <a:solidFill>
                  <a:schemeClr val="tx2"/>
                </a:solidFill>
                <a:cs typeface="Courier New" pitchFamily="49" charset="0"/>
              </a:rPr>
              <a:t>&gt;</a:t>
            </a:r>
          </a:p>
          <a:p>
            <a:pPr lvl="1" eaLnBrk="1" hangingPunct="1"/>
            <a:endParaRPr lang="fr-FR" dirty="0">
              <a:ea typeface="MS Mincho" pitchFamily="49" charset="-128"/>
            </a:endParaRPr>
          </a:p>
          <a:p>
            <a:pPr lvl="1" eaLnBrk="1" hangingPunct="1"/>
            <a:r>
              <a:rPr lang="fr-FR" dirty="0">
                <a:ea typeface="MS Mincho" pitchFamily="49" charset="-128"/>
              </a:rPr>
              <a:t> </a:t>
            </a:r>
            <a:r>
              <a:rPr lang="fr-FR" dirty="0">
                <a:cs typeface="Courier New" pitchFamily="49" charset="0"/>
              </a:rPr>
              <a:t>où </a:t>
            </a:r>
            <a:r>
              <a:rPr lang="fr-FR" dirty="0" err="1">
                <a:cs typeface="Courier New" pitchFamily="49" charset="0"/>
              </a:rPr>
              <a:t>emtCible</a:t>
            </a:r>
            <a:r>
              <a:rPr lang="fr-FR" dirty="0">
                <a:cs typeface="Courier New" pitchFamily="49" charset="0"/>
              </a:rPr>
              <a:t> est l’élément auquel s’applique l’attribut</a:t>
            </a:r>
            <a:br>
              <a:rPr lang="fr-FR" dirty="0">
                <a:cs typeface="Courier New" pitchFamily="49" charset="0"/>
              </a:rPr>
            </a:br>
            <a:r>
              <a:rPr lang="fr-FR" dirty="0" err="1">
                <a:cs typeface="Courier New" pitchFamily="49" charset="0"/>
              </a:rPr>
              <a:t>atrNom</a:t>
            </a:r>
            <a:r>
              <a:rPr lang="fr-FR" dirty="0">
                <a:cs typeface="Courier New" pitchFamily="49" charset="0"/>
              </a:rPr>
              <a:t> est le nom de l’attribut (fixé selon les règles XML)</a:t>
            </a:r>
            <a:br>
              <a:rPr lang="fr-FR" dirty="0">
                <a:cs typeface="Courier New" pitchFamily="49" charset="0"/>
              </a:rPr>
            </a:br>
            <a:r>
              <a:rPr lang="fr-FR" dirty="0" err="1">
                <a:cs typeface="Courier New" pitchFamily="49" charset="0"/>
              </a:rPr>
              <a:t>atrType</a:t>
            </a:r>
            <a:r>
              <a:rPr lang="fr-FR" dirty="0">
                <a:cs typeface="Courier New" pitchFamily="49" charset="0"/>
              </a:rPr>
              <a:t> est le type de donnée de l’attribut (</a:t>
            </a:r>
            <a:r>
              <a:rPr lang="fr-FR" b="1" dirty="0">
                <a:solidFill>
                  <a:schemeClr val="tx2"/>
                </a:solidFill>
                <a:cs typeface="Courier New" pitchFamily="49" charset="0"/>
              </a:rPr>
              <a:t>ID</a:t>
            </a:r>
            <a:r>
              <a:rPr lang="fr-FR" dirty="0">
                <a:cs typeface="Courier New" pitchFamily="49" charset="0"/>
              </a:rPr>
              <a:t>, </a:t>
            </a:r>
            <a:r>
              <a:rPr lang="fr-FR" b="1" dirty="0">
                <a:solidFill>
                  <a:schemeClr val="tx2"/>
                </a:solidFill>
                <a:cs typeface="Courier New" pitchFamily="49" charset="0"/>
              </a:rPr>
              <a:t>IDREF[S]</a:t>
            </a:r>
            <a:r>
              <a:rPr lang="fr-FR" dirty="0">
                <a:cs typeface="Courier New" pitchFamily="49" charset="0"/>
              </a:rPr>
              <a:t>, | énuméré, </a:t>
            </a:r>
            <a:r>
              <a:rPr lang="fr-FR" b="1" dirty="0">
                <a:solidFill>
                  <a:schemeClr val="tx2"/>
                </a:solidFill>
                <a:cs typeface="Courier New" pitchFamily="49" charset="0"/>
              </a:rPr>
              <a:t>CDATA</a:t>
            </a:r>
            <a:r>
              <a:rPr lang="fr-FR" dirty="0">
                <a:cs typeface="Courier New" pitchFamily="49" charset="0"/>
              </a:rPr>
              <a:t>…)</a:t>
            </a:r>
            <a:br>
              <a:rPr lang="fr-FR" dirty="0">
                <a:cs typeface="Courier New" pitchFamily="49" charset="0"/>
              </a:rPr>
            </a:br>
            <a:r>
              <a:rPr lang="fr-FR" dirty="0" err="1">
                <a:cs typeface="Courier New" pitchFamily="49" charset="0"/>
              </a:rPr>
              <a:t>atrObl</a:t>
            </a:r>
            <a:r>
              <a:rPr lang="fr-FR" dirty="0">
                <a:cs typeface="Courier New" pitchFamily="49" charset="0"/>
              </a:rPr>
              <a:t> définit si l’attribut est </a:t>
            </a:r>
            <a:r>
              <a:rPr lang="fr-FR" b="1" dirty="0">
                <a:solidFill>
                  <a:schemeClr val="tx2"/>
                </a:solidFill>
                <a:cs typeface="Courier New" pitchFamily="49" charset="0"/>
              </a:rPr>
              <a:t>#IMPLIED</a:t>
            </a:r>
            <a:r>
              <a:rPr lang="fr-FR" dirty="0">
                <a:cs typeface="Courier New" pitchFamily="49" charset="0"/>
              </a:rPr>
              <a:t> (</a:t>
            </a:r>
            <a:r>
              <a:rPr lang="fr-FR" dirty="0" err="1">
                <a:cs typeface="Courier New" pitchFamily="49" charset="0"/>
              </a:rPr>
              <a:t>opt</a:t>
            </a:r>
            <a:r>
              <a:rPr lang="fr-FR" dirty="0">
                <a:cs typeface="Courier New" pitchFamily="49" charset="0"/>
              </a:rPr>
              <a:t>), </a:t>
            </a:r>
            <a:r>
              <a:rPr lang="fr-FR" b="1" dirty="0">
                <a:solidFill>
                  <a:schemeClr val="tx2"/>
                </a:solidFill>
                <a:cs typeface="Courier New" pitchFamily="49" charset="0"/>
              </a:rPr>
              <a:t>#REQUIRED</a:t>
            </a:r>
            <a:r>
              <a:rPr lang="fr-FR" dirty="0">
                <a:cs typeface="Courier New" pitchFamily="49" charset="0"/>
              </a:rPr>
              <a:t> (</a:t>
            </a:r>
            <a:r>
              <a:rPr lang="fr-FR" dirty="0" err="1">
                <a:cs typeface="Courier New" pitchFamily="49" charset="0"/>
              </a:rPr>
              <a:t>obl</a:t>
            </a:r>
            <a:r>
              <a:rPr lang="fr-FR" dirty="0">
                <a:cs typeface="Courier New" pitchFamily="49" charset="0"/>
              </a:rPr>
              <a:t>), </a:t>
            </a:r>
            <a:r>
              <a:rPr lang="fr-FR" b="1" dirty="0">
                <a:solidFill>
                  <a:schemeClr val="tx2"/>
                </a:solidFill>
                <a:cs typeface="Courier New" pitchFamily="49" charset="0"/>
              </a:rPr>
              <a:t>#FIXED</a:t>
            </a:r>
            <a:r>
              <a:rPr lang="fr-FR" dirty="0">
                <a:cs typeface="Courier New" pitchFamily="49" charset="0"/>
              </a:rPr>
              <a:t> (fixe)</a:t>
            </a:r>
            <a:br>
              <a:rPr lang="fr-FR" dirty="0">
                <a:cs typeface="Courier New" pitchFamily="49" charset="0"/>
              </a:rPr>
            </a:br>
            <a:r>
              <a:rPr lang="fr-FR" dirty="0" err="1">
                <a:cs typeface="Courier New" pitchFamily="49" charset="0"/>
              </a:rPr>
              <a:t>valDefaut</a:t>
            </a:r>
            <a:r>
              <a:rPr lang="fr-FR" dirty="0">
                <a:cs typeface="Courier New" pitchFamily="49" charset="0"/>
              </a:rPr>
              <a:t> définit la valeur par défaut entre "</a:t>
            </a:r>
          </a:p>
        </p:txBody>
      </p:sp>
      <p:sp>
        <p:nvSpPr>
          <p:cNvPr id="5" name="Rectangle 13"/>
          <p:cNvSpPr>
            <a:spLocks noGrp="1" noChangeArrowheads="1"/>
          </p:cNvSpPr>
          <p:nvPr>
            <p:ph type="sldNum" sz="quarter" idx="12"/>
          </p:nvPr>
        </p:nvSpPr>
        <p:spPr>
          <a:ln/>
        </p:spPr>
        <p:txBody>
          <a:bodyPr>
            <a:normAutofit/>
          </a:bodyPr>
          <a:lstStyle/>
          <a:p>
            <a:pPr>
              <a:defRPr/>
            </a:pPr>
            <a:fld id="{F3CA9ED2-19EA-49B6-BF38-B93F8D09B529}" type="slidenum">
              <a:rPr lang="fr-FR"/>
              <a:pPr>
                <a:defRPr/>
              </a:pPr>
              <a:t>97</a:t>
            </a:fld>
            <a:endParaRPr lang="fr-F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186" name="AutoShape 2"/>
          <p:cNvSpPr>
            <a:spLocks noGrp="1" noChangeArrowheads="1"/>
          </p:cNvSpPr>
          <p:nvPr>
            <p:ph type="title"/>
          </p:nvPr>
        </p:nvSpPr>
        <p:spPr/>
        <p:txBody>
          <a:bodyPr/>
          <a:lstStyle/>
          <a:p>
            <a:pPr eaLnBrk="1" hangingPunct="1"/>
            <a:r>
              <a:rPr lang="fr-FR"/>
              <a:t>La DTD</a:t>
            </a:r>
          </a:p>
        </p:txBody>
      </p:sp>
      <p:sp>
        <p:nvSpPr>
          <p:cNvPr id="1501187"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Entité XML</a:t>
            </a:r>
          </a:p>
          <a:p>
            <a:pPr lvl="1" eaLnBrk="1" hangingPunct="1"/>
            <a:r>
              <a:rPr lang="fr-FR" dirty="0">
                <a:ea typeface="MS Mincho" pitchFamily="49" charset="-128"/>
              </a:rPr>
              <a:t> </a:t>
            </a:r>
            <a:r>
              <a:rPr lang="fr-FR" dirty="0">
                <a:cs typeface="Courier New" pitchFamily="49" charset="0"/>
              </a:rPr>
              <a:t>Une entité XML est un corps nommé de donnés (habituellement texte / </a:t>
            </a:r>
            <a:r>
              <a:rPr lang="fr-FR" dirty="0" err="1">
                <a:cs typeface="Courier New" pitchFamily="49" charset="0"/>
              </a:rPr>
              <a:t>bin</a:t>
            </a:r>
            <a:r>
              <a:rPr lang="fr-FR" dirty="0">
                <a:cs typeface="Courier New" pitchFamily="49" charset="0"/>
              </a:rPr>
              <a:t> OK !)</a:t>
            </a:r>
          </a:p>
          <a:p>
            <a:pPr lvl="1" eaLnBrk="1" hangingPunct="1"/>
            <a:r>
              <a:rPr lang="fr-FR" dirty="0">
                <a:cs typeface="Courier New" pitchFamily="49" charset="0"/>
              </a:rPr>
              <a:t> Elle est utilisée pour préciser un caractère spécial ou se substituer à un texte qui apparaît souvent et peut/doit être remplacé (au moins de temps en temps)</a:t>
            </a:r>
          </a:p>
          <a:p>
            <a:pPr lvl="1" eaLnBrk="1" hangingPunct="1"/>
            <a:r>
              <a:rPr lang="fr-FR" dirty="0">
                <a:cs typeface="Courier New" pitchFamily="49" charset="0"/>
              </a:rPr>
              <a:t> Par exemple, dans les DTD, elle permet de faire référence à des blocs de règles</a:t>
            </a:r>
          </a:p>
          <a:p>
            <a:pPr lvl="1" eaLnBrk="1" hangingPunct="1"/>
            <a:r>
              <a:rPr lang="fr-FR" dirty="0">
                <a:cs typeface="Courier New" pitchFamily="49" charset="0"/>
              </a:rPr>
              <a:t> On peut utiliser leur référence d’entité (dans la DTD) ou leur notation numérique</a:t>
            </a:r>
          </a:p>
          <a:p>
            <a:pPr lvl="1" eaLnBrk="1" hangingPunct="1"/>
            <a:r>
              <a:rPr lang="fr-FR" dirty="0">
                <a:cs typeface="Courier New" pitchFamily="49" charset="0"/>
              </a:rPr>
              <a:t> Une entité générale ne peut qu’être définie dans le contenu du document</a:t>
            </a:r>
          </a:p>
          <a:p>
            <a:pPr lvl="1" eaLnBrk="1" hangingPunct="1"/>
            <a:r>
              <a:rPr lang="fr-FR" dirty="0">
                <a:cs typeface="Courier New" pitchFamily="49" charset="0"/>
              </a:rPr>
              <a:t> Elle peut être « </a:t>
            </a:r>
            <a:r>
              <a:rPr lang="fr-FR" dirty="0" err="1">
                <a:cs typeface="Courier New" pitchFamily="49" charset="0"/>
              </a:rPr>
              <a:t>parsable</a:t>
            </a:r>
            <a:r>
              <a:rPr lang="fr-FR" dirty="0">
                <a:cs typeface="Courier New" pitchFamily="49" charset="0"/>
              </a:rPr>
              <a:t> » (</a:t>
            </a:r>
            <a:r>
              <a:rPr lang="fr-FR" dirty="0" err="1">
                <a:cs typeface="Courier New" pitchFamily="49" charset="0"/>
              </a:rPr>
              <a:t>parsed</a:t>
            </a:r>
            <a:r>
              <a:rPr lang="fr-FR" dirty="0">
                <a:cs typeface="Courier New" pitchFamily="49" charset="0"/>
              </a:rPr>
              <a:t>) ou non (</a:t>
            </a:r>
            <a:r>
              <a:rPr lang="fr-FR" dirty="0" err="1">
                <a:cs typeface="Courier New" pitchFamily="49" charset="0"/>
              </a:rPr>
              <a:t>unparsed</a:t>
            </a:r>
            <a:r>
              <a:rPr lang="fr-FR" dirty="0">
                <a:cs typeface="Courier New" pitchFamily="49" charset="0"/>
              </a:rPr>
              <a:t>) (interprété ou notifiée)</a:t>
            </a:r>
          </a:p>
          <a:p>
            <a:pPr lvl="1" eaLnBrk="1" hangingPunct="1"/>
            <a:r>
              <a:rPr lang="fr-FR" dirty="0">
                <a:cs typeface="Courier New" pitchFamily="49" charset="0"/>
              </a:rPr>
              <a:t> Une entité paramètre (</a:t>
            </a:r>
            <a:r>
              <a:rPr lang="fr-FR" dirty="0" err="1">
                <a:cs typeface="Courier New" pitchFamily="49" charset="0"/>
              </a:rPr>
              <a:t>parameter</a:t>
            </a:r>
            <a:r>
              <a:rPr lang="fr-FR" dirty="0">
                <a:cs typeface="Courier New" pitchFamily="49" charset="0"/>
              </a:rPr>
              <a:t>) doit être définie dans la DTD « &lt;!ENTITY »,</a:t>
            </a:r>
            <a:br>
              <a:rPr lang="fr-FR" dirty="0">
                <a:cs typeface="Courier New" pitchFamily="49" charset="0"/>
              </a:rPr>
            </a:br>
            <a:r>
              <a:rPr lang="fr-FR" dirty="0">
                <a:cs typeface="Courier New" pitchFamily="49" charset="0"/>
              </a:rPr>
              <a:t>elle est forcément </a:t>
            </a:r>
            <a:r>
              <a:rPr lang="fr-FR" dirty="0" err="1">
                <a:cs typeface="Courier New" pitchFamily="49" charset="0"/>
              </a:rPr>
              <a:t>parsable</a:t>
            </a:r>
            <a:endParaRPr lang="fr-FR" dirty="0">
              <a:cs typeface="Courier New" pitchFamily="49" charset="0"/>
            </a:endParaRPr>
          </a:p>
          <a:p>
            <a:pPr lvl="1" eaLnBrk="1" hangingPunct="1"/>
            <a:r>
              <a:rPr lang="fr-FR" dirty="0">
                <a:cs typeface="Courier New" pitchFamily="49" charset="0"/>
              </a:rPr>
              <a:t> Elle peut être externe ou interne (portée limitée au document courant ou </a:t>
            </a:r>
            <a:r>
              <a:rPr lang="fr-FR" dirty="0" err="1">
                <a:cs typeface="Courier New" pitchFamily="49" charset="0"/>
              </a:rPr>
              <a:t>ext</a:t>
            </a:r>
            <a:r>
              <a:rPr lang="fr-FR" dirty="0">
                <a:cs typeface="Courier New" pitchFamily="49" charset="0"/>
              </a:rPr>
              <a:t>)</a:t>
            </a:r>
          </a:p>
        </p:txBody>
      </p:sp>
      <p:sp>
        <p:nvSpPr>
          <p:cNvPr id="5" name="Rectangle 13"/>
          <p:cNvSpPr>
            <a:spLocks noGrp="1" noChangeArrowheads="1"/>
          </p:cNvSpPr>
          <p:nvPr>
            <p:ph type="sldNum" sz="quarter" idx="12"/>
          </p:nvPr>
        </p:nvSpPr>
        <p:spPr>
          <a:ln/>
        </p:spPr>
        <p:txBody>
          <a:bodyPr>
            <a:normAutofit/>
          </a:bodyPr>
          <a:lstStyle/>
          <a:p>
            <a:pPr>
              <a:defRPr/>
            </a:pPr>
            <a:fld id="{71DED7F2-6466-457D-A157-9CA0960171F6}" type="slidenum">
              <a:rPr lang="fr-FR"/>
              <a:pPr>
                <a:defRPr/>
              </a:pPr>
              <a:t>98</a:t>
            </a:fld>
            <a:endParaRPr lang="fr-FR"/>
          </a:p>
        </p:txBody>
      </p:sp>
      <p:sp>
        <p:nvSpPr>
          <p:cNvPr id="6" name="Espace réservé du contenu 5"/>
          <p:cNvSpPr>
            <a:spLocks noGrp="1"/>
          </p:cNvSpPr>
          <p:nvPr>
            <p:ph sz="quarter" idx="14"/>
          </p:nvPr>
        </p:nvSpPr>
        <p:spPr/>
        <p:txBody>
          <a:bodyPr>
            <a:normAutofit fontScale="85000" lnSpcReduction="20000"/>
          </a:bodyPr>
          <a:lstStyle/>
          <a:p>
            <a:pPr marL="342900" lvl="1" indent="-342900">
              <a:buFont typeface="Arial" pitchFamily="34" charset="0"/>
              <a:buChar char="•"/>
            </a:pPr>
            <a:r>
              <a:rPr lang="fr-FR" dirty="0">
                <a:cs typeface="Courier New" pitchFamily="49" charset="0"/>
              </a:rPr>
              <a:t> XML contient 5 références d’entités prédéfinies :</a:t>
            </a:r>
          </a:p>
          <a:p>
            <a:pPr marL="342900" lvl="1" indent="-342900">
              <a:buFont typeface="Arial" pitchFamily="34" charset="0"/>
              <a:buChar char="•"/>
            </a:pPr>
            <a:endParaRPr lang="fr-FR" b="1" i="1" dirty="0">
              <a:latin typeface="Aharoni" pitchFamily="2" charset="-79"/>
              <a:cs typeface="Aharoni" pitchFamily="2" charset="-79"/>
            </a:endParaRPr>
          </a:p>
          <a:p>
            <a:pPr marL="342900" lvl="1" indent="-342900">
              <a:buFont typeface="Arial" pitchFamily="34" charset="0"/>
              <a:buChar char="•"/>
            </a:pPr>
            <a:endParaRPr lang="fr-FR" b="1" i="1" dirty="0">
              <a:latin typeface="Aharoni" pitchFamily="2" charset="-79"/>
              <a:cs typeface="Aharoni" pitchFamily="2" charset="-79"/>
            </a:endParaRPr>
          </a:p>
          <a:p>
            <a:pPr marL="728663" lvl="2" indent="-166688">
              <a:buNone/>
            </a:pPr>
            <a:r>
              <a:rPr lang="fr-FR" sz="1900" b="1" i="1" dirty="0">
                <a:latin typeface="Aharoni" pitchFamily="2" charset="-79"/>
                <a:cs typeface="Aharoni" pitchFamily="2" charset="-79"/>
              </a:rPr>
              <a:t>&amp;</a:t>
            </a:r>
            <a:r>
              <a:rPr lang="fr-FR" sz="1900" b="1" i="1" dirty="0" err="1">
                <a:cs typeface="Courier New" pitchFamily="49" charset="0"/>
              </a:rPr>
              <a:t>amp</a:t>
            </a:r>
            <a:r>
              <a:rPr lang="fr-FR" sz="1900" b="1" i="1" dirty="0">
                <a:cs typeface="Courier New" pitchFamily="49" charset="0"/>
              </a:rPr>
              <a:t>;</a:t>
            </a:r>
            <a:r>
              <a:rPr lang="fr-FR" sz="1900" dirty="0">
                <a:cs typeface="Courier New" pitchFamily="49" charset="0"/>
              </a:rPr>
              <a:t> = </a:t>
            </a:r>
            <a:r>
              <a:rPr lang="fr-FR" sz="1900" dirty="0">
                <a:latin typeface="Aharoni" pitchFamily="2" charset="-79"/>
                <a:cs typeface="Aharoni" pitchFamily="2" charset="-79"/>
              </a:rPr>
              <a:t>&amp;</a:t>
            </a:r>
            <a:endParaRPr lang="fr-FR" sz="1900" dirty="0">
              <a:cs typeface="Courier New" pitchFamily="49" charset="0"/>
            </a:endParaRPr>
          </a:p>
          <a:p>
            <a:pPr marL="728663" lvl="1" indent="-166688">
              <a:buNone/>
            </a:pPr>
            <a:endParaRPr lang="fr-FR" sz="2200" b="1" i="1" dirty="0">
              <a:latin typeface="Aharoni" pitchFamily="2" charset="-79"/>
              <a:cs typeface="Aharoni" pitchFamily="2" charset="-79"/>
            </a:endParaRPr>
          </a:p>
          <a:p>
            <a:pPr marL="728663" lvl="1" indent="-166688">
              <a:buNone/>
            </a:pPr>
            <a:r>
              <a:rPr lang="fr-FR" sz="2200" b="1" i="1" dirty="0">
                <a:latin typeface="Aharoni" pitchFamily="2" charset="-79"/>
                <a:cs typeface="Aharoni" pitchFamily="2" charset="-79"/>
              </a:rPr>
              <a:t>&amp;</a:t>
            </a:r>
            <a:r>
              <a:rPr lang="fr-FR" sz="2200" b="1" i="1" dirty="0" err="1">
                <a:cs typeface="Courier New" pitchFamily="49" charset="0"/>
              </a:rPr>
              <a:t>lt</a:t>
            </a:r>
            <a:r>
              <a:rPr lang="fr-FR" sz="2200" b="1" i="1" dirty="0">
                <a:cs typeface="Courier New" pitchFamily="49" charset="0"/>
              </a:rPr>
              <a:t>;</a:t>
            </a:r>
            <a:r>
              <a:rPr lang="fr-FR" sz="2200" dirty="0">
                <a:cs typeface="Courier New" pitchFamily="49" charset="0"/>
              </a:rPr>
              <a:t> = &lt;</a:t>
            </a:r>
          </a:p>
          <a:p>
            <a:pPr marL="728663" lvl="1" indent="-166688">
              <a:buNone/>
            </a:pPr>
            <a:endParaRPr lang="fr-FR" sz="2200" b="1" i="1" dirty="0">
              <a:latin typeface="Aharoni" pitchFamily="2" charset="-79"/>
              <a:cs typeface="Aharoni" pitchFamily="2" charset="-79"/>
            </a:endParaRPr>
          </a:p>
          <a:p>
            <a:pPr marL="728663" lvl="1" indent="-166688">
              <a:buNone/>
            </a:pPr>
            <a:r>
              <a:rPr lang="fr-FR" sz="2200" b="1" i="1" dirty="0">
                <a:latin typeface="Aharoni" pitchFamily="2" charset="-79"/>
                <a:cs typeface="Aharoni" pitchFamily="2" charset="-79"/>
              </a:rPr>
              <a:t>&amp;</a:t>
            </a:r>
            <a:r>
              <a:rPr lang="fr-FR" sz="2200" b="1" i="1" dirty="0">
                <a:cs typeface="Courier New" pitchFamily="49" charset="0"/>
              </a:rPr>
              <a:t>gt;</a:t>
            </a:r>
            <a:r>
              <a:rPr lang="fr-FR" sz="2200" dirty="0">
                <a:cs typeface="Courier New" pitchFamily="49" charset="0"/>
              </a:rPr>
              <a:t> = &gt;</a:t>
            </a:r>
          </a:p>
          <a:p>
            <a:pPr marL="728663" lvl="1" indent="-166688">
              <a:buNone/>
            </a:pPr>
            <a:endParaRPr lang="fr-FR" sz="2200" b="1" i="1" dirty="0">
              <a:latin typeface="Aharoni" pitchFamily="2" charset="-79"/>
              <a:cs typeface="Aharoni" pitchFamily="2" charset="-79"/>
            </a:endParaRPr>
          </a:p>
          <a:p>
            <a:pPr marL="728663" lvl="1" indent="-166688">
              <a:buNone/>
            </a:pPr>
            <a:r>
              <a:rPr lang="fr-FR" sz="2200" b="1" i="1" dirty="0">
                <a:latin typeface="Aharoni" pitchFamily="2" charset="-79"/>
                <a:cs typeface="Aharoni" pitchFamily="2" charset="-79"/>
              </a:rPr>
              <a:t>&amp;</a:t>
            </a:r>
            <a:r>
              <a:rPr lang="fr-FR" sz="2200" b="1" i="1" dirty="0" err="1">
                <a:cs typeface="Courier New" pitchFamily="49" charset="0"/>
              </a:rPr>
              <a:t>apos</a:t>
            </a:r>
            <a:r>
              <a:rPr lang="fr-FR" sz="2200" b="1" i="1" dirty="0">
                <a:cs typeface="Courier New" pitchFamily="49" charset="0"/>
              </a:rPr>
              <a:t>;</a:t>
            </a:r>
            <a:r>
              <a:rPr lang="fr-FR" sz="2200" dirty="0">
                <a:cs typeface="Courier New" pitchFamily="49" charset="0"/>
              </a:rPr>
              <a:t> = ‘ </a:t>
            </a:r>
          </a:p>
          <a:p>
            <a:pPr marL="728663" lvl="1" indent="-166688">
              <a:buNone/>
            </a:pPr>
            <a:endParaRPr lang="fr-FR" sz="2200" b="1" i="1" dirty="0">
              <a:latin typeface="Aharoni" pitchFamily="2" charset="-79"/>
              <a:cs typeface="Aharoni" pitchFamily="2" charset="-79"/>
            </a:endParaRPr>
          </a:p>
          <a:p>
            <a:pPr marL="728663" lvl="1" indent="-166688">
              <a:buNone/>
            </a:pPr>
            <a:r>
              <a:rPr lang="fr-FR" sz="2200" b="1" i="1" dirty="0">
                <a:latin typeface="Aharoni" pitchFamily="2" charset="-79"/>
                <a:cs typeface="Aharoni" pitchFamily="2" charset="-79"/>
              </a:rPr>
              <a:t>&amp;</a:t>
            </a:r>
            <a:r>
              <a:rPr lang="fr-FR" sz="2200" b="1" i="1" dirty="0" err="1">
                <a:cs typeface="Courier New" pitchFamily="49" charset="0"/>
              </a:rPr>
              <a:t>quot</a:t>
            </a:r>
            <a:r>
              <a:rPr lang="fr-FR" sz="2200" b="1" i="1" dirty="0">
                <a:cs typeface="Courier New" pitchFamily="49" charset="0"/>
              </a:rPr>
              <a:t>;</a:t>
            </a:r>
            <a:r>
              <a:rPr lang="fr-FR" sz="2200" dirty="0">
                <a:cs typeface="Courier New" pitchFamily="49" charset="0"/>
              </a:rPr>
              <a:t> = "</a:t>
            </a:r>
          </a:p>
          <a:p>
            <a:endParaRPr lang="fr-FR"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234" name="AutoShape 2"/>
          <p:cNvSpPr>
            <a:spLocks noGrp="1" noChangeArrowheads="1"/>
          </p:cNvSpPr>
          <p:nvPr>
            <p:ph type="title"/>
          </p:nvPr>
        </p:nvSpPr>
        <p:spPr/>
        <p:txBody>
          <a:bodyPr/>
          <a:lstStyle/>
          <a:p>
            <a:pPr eaLnBrk="1" hangingPunct="1"/>
            <a:r>
              <a:rPr lang="fr-FR"/>
              <a:t>La DTD</a:t>
            </a:r>
          </a:p>
        </p:txBody>
      </p:sp>
      <p:sp>
        <p:nvSpPr>
          <p:cNvPr id="1503235"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Elément ou attribut ?</a:t>
            </a:r>
          </a:p>
          <a:p>
            <a:pPr lvl="1" eaLnBrk="1" hangingPunct="1"/>
            <a:r>
              <a:rPr lang="fr-FR" dirty="0">
                <a:ea typeface="MS Mincho" pitchFamily="49" charset="-128"/>
              </a:rPr>
              <a:t> </a:t>
            </a:r>
            <a:r>
              <a:rPr lang="fr-FR" dirty="0">
                <a:cs typeface="Courier New" pitchFamily="49" charset="0"/>
              </a:rPr>
              <a:t>Il faut plutôt utiliser un élément :</a:t>
            </a:r>
            <a:br>
              <a:rPr lang="fr-FR" dirty="0">
                <a:cs typeface="Courier New" pitchFamily="49" charset="0"/>
              </a:rPr>
            </a:br>
            <a:endParaRPr lang="fr-FR" dirty="0">
              <a:cs typeface="Courier New" pitchFamily="49" charset="0"/>
            </a:endParaRPr>
          </a:p>
          <a:p>
            <a:pPr lvl="2"/>
            <a:r>
              <a:rPr lang="fr-FR" dirty="0">
                <a:cs typeface="Courier New" pitchFamily="49" charset="0"/>
              </a:rPr>
              <a:t>quand </a:t>
            </a:r>
            <a:r>
              <a:rPr lang="fr-FR" b="1" dirty="0">
                <a:cs typeface="Courier New" pitchFamily="49" charset="0"/>
              </a:rPr>
              <a:t>l'ordre est important </a:t>
            </a:r>
            <a:r>
              <a:rPr lang="fr-FR" dirty="0">
                <a:cs typeface="Courier New" pitchFamily="49" charset="0"/>
              </a:rPr>
              <a:t>(les attributs ne sont pas ordonnés)</a:t>
            </a:r>
            <a:br>
              <a:rPr lang="fr-FR" dirty="0">
                <a:cs typeface="Courier New" pitchFamily="49" charset="0"/>
              </a:rPr>
            </a:br>
            <a:endParaRPr lang="fr-FR" dirty="0">
              <a:cs typeface="Courier New" pitchFamily="49" charset="0"/>
            </a:endParaRPr>
          </a:p>
          <a:p>
            <a:pPr lvl="2"/>
            <a:r>
              <a:rPr lang="fr-FR" dirty="0">
                <a:cs typeface="Courier New" pitchFamily="49" charset="0"/>
              </a:rPr>
              <a:t>quand on veut </a:t>
            </a:r>
            <a:r>
              <a:rPr lang="fr-FR" b="1" dirty="0">
                <a:cs typeface="Courier New" pitchFamily="49" charset="0"/>
              </a:rPr>
              <a:t>réutiliser</a:t>
            </a:r>
            <a:r>
              <a:rPr lang="fr-FR" dirty="0">
                <a:cs typeface="Courier New" pitchFamily="49" charset="0"/>
              </a:rPr>
              <a:t> un élément </a:t>
            </a:r>
            <a:r>
              <a:rPr lang="fr-FR" b="1" dirty="0">
                <a:cs typeface="Courier New" pitchFamily="49" charset="0"/>
              </a:rPr>
              <a:t>plusieurs fois avec le même parent</a:t>
            </a:r>
            <a:br>
              <a:rPr lang="fr-FR" dirty="0">
                <a:cs typeface="Courier New" pitchFamily="49" charset="0"/>
              </a:rPr>
            </a:br>
            <a:endParaRPr lang="fr-FR" dirty="0">
              <a:cs typeface="Courier New" pitchFamily="49" charset="0"/>
            </a:endParaRPr>
          </a:p>
          <a:p>
            <a:pPr lvl="2"/>
            <a:r>
              <a:rPr lang="fr-FR" dirty="0">
                <a:cs typeface="Courier New" pitchFamily="49" charset="0"/>
              </a:rPr>
              <a:t>quand on veut </a:t>
            </a:r>
            <a:r>
              <a:rPr lang="fr-FR" b="1" dirty="0">
                <a:cs typeface="Courier New" pitchFamily="49" charset="0"/>
              </a:rPr>
              <a:t>spécifier</a:t>
            </a:r>
            <a:r>
              <a:rPr lang="fr-FR" dirty="0">
                <a:cs typeface="Courier New" pitchFamily="49" charset="0"/>
              </a:rPr>
              <a:t> des </a:t>
            </a:r>
            <a:r>
              <a:rPr lang="fr-FR" b="1" dirty="0">
                <a:cs typeface="Courier New" pitchFamily="49" charset="0"/>
              </a:rPr>
              <a:t>descendants</a:t>
            </a:r>
            <a:r>
              <a:rPr lang="fr-FR" dirty="0">
                <a:cs typeface="Courier New" pitchFamily="49" charset="0"/>
              </a:rPr>
              <a:t> ou une structure interne pour un type de données (objet) plutôt que son usage</a:t>
            </a:r>
            <a:br>
              <a:rPr lang="fr-FR" dirty="0">
                <a:cs typeface="Courier New" pitchFamily="49" charset="0"/>
              </a:rPr>
            </a:br>
            <a:r>
              <a:rPr lang="fr-FR" dirty="0">
                <a:cs typeface="Courier New" pitchFamily="49" charset="0"/>
              </a:rPr>
              <a:t>quand XML sert de balisage pour du texte à publier (l’information essentielle est le contenu de l’élément, ses attributs la méta-information)</a:t>
            </a:r>
          </a:p>
          <a:p>
            <a:pPr lvl="1" eaLnBrk="1" hangingPunct="1"/>
            <a:endParaRPr lang="fr-FR" dirty="0">
              <a:cs typeface="Courier New" pitchFamily="49" charset="0"/>
            </a:endParaRPr>
          </a:p>
          <a:p>
            <a:pPr lvl="1" eaLnBrk="1" hangingPunct="1"/>
            <a:r>
              <a:rPr lang="fr-FR" dirty="0">
                <a:cs typeface="Courier New" pitchFamily="49" charset="0"/>
              </a:rPr>
              <a:t> Il faut plutôt utiliser un attribut :</a:t>
            </a:r>
            <a:br>
              <a:rPr lang="fr-FR" dirty="0">
                <a:cs typeface="Courier New" pitchFamily="49" charset="0"/>
              </a:rPr>
            </a:br>
            <a:r>
              <a:rPr lang="fr-FR" dirty="0">
                <a:cs typeface="Courier New" pitchFamily="49" charset="0"/>
              </a:rPr>
              <a:t>quand on désire faire </a:t>
            </a:r>
            <a:r>
              <a:rPr lang="fr-FR" b="1" dirty="0">
                <a:cs typeface="Courier New" pitchFamily="49" charset="0"/>
              </a:rPr>
              <a:t>référence</a:t>
            </a:r>
            <a:r>
              <a:rPr lang="fr-FR" dirty="0">
                <a:cs typeface="Courier New" pitchFamily="49" charset="0"/>
              </a:rPr>
              <a:t> à un autre élément</a:t>
            </a:r>
            <a:br>
              <a:rPr lang="fr-FR" dirty="0">
                <a:cs typeface="Courier New" pitchFamily="49" charset="0"/>
              </a:rPr>
            </a:br>
            <a:r>
              <a:rPr lang="fr-FR" dirty="0">
                <a:cs typeface="Courier New" pitchFamily="49" charset="0"/>
              </a:rPr>
              <a:t>quand on veut préciser des </a:t>
            </a:r>
            <a:r>
              <a:rPr lang="fr-FR" b="1" dirty="0">
                <a:cs typeface="Courier New" pitchFamily="49" charset="0"/>
              </a:rPr>
              <a:t>valeurs par défaut</a:t>
            </a:r>
            <a:br>
              <a:rPr lang="fr-FR" dirty="0">
                <a:cs typeface="Courier New" pitchFamily="49" charset="0"/>
              </a:rPr>
            </a:br>
            <a:r>
              <a:rPr lang="fr-FR" dirty="0">
                <a:cs typeface="Courier New" pitchFamily="49" charset="0"/>
              </a:rPr>
              <a:t>quand veut préciser le </a:t>
            </a:r>
            <a:r>
              <a:rPr lang="fr-FR" b="1" dirty="0">
                <a:cs typeface="Courier New" pitchFamily="49" charset="0"/>
              </a:rPr>
              <a:t>type de données</a:t>
            </a:r>
          </a:p>
        </p:txBody>
      </p:sp>
      <p:sp>
        <p:nvSpPr>
          <p:cNvPr id="5" name="Rectangle 13"/>
          <p:cNvSpPr>
            <a:spLocks noGrp="1" noChangeArrowheads="1"/>
          </p:cNvSpPr>
          <p:nvPr>
            <p:ph type="sldNum" sz="quarter" idx="12"/>
          </p:nvPr>
        </p:nvSpPr>
        <p:spPr>
          <a:ln/>
        </p:spPr>
        <p:txBody>
          <a:bodyPr>
            <a:normAutofit/>
          </a:bodyPr>
          <a:lstStyle/>
          <a:p>
            <a:pPr>
              <a:defRPr/>
            </a:pPr>
            <a:fld id="{5977A69C-34E4-4E65-B190-1A7376392A6E}" type="slidenum">
              <a:rPr lang="fr-FR"/>
              <a:pPr>
                <a:defRPr/>
              </a:pPr>
              <a:t>99</a:t>
            </a:fld>
            <a:endParaRPr lang="fr-FR"/>
          </a:p>
        </p:txBody>
      </p:sp>
    </p:spTree>
  </p:cSld>
  <p:clrMapOvr>
    <a:masterClrMapping/>
  </p:clrMapOvr>
</p:sld>
</file>

<file path=ppt/theme/theme1.xml><?xml version="1.0" encoding="utf-8"?>
<a:theme xmlns:a="http://schemas.openxmlformats.org/drawingml/2006/main" name="LFR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LFR4</Template>
  <TotalTime>3326</TotalTime>
  <Words>32680</Words>
  <Application>Microsoft Office PowerPoint</Application>
  <PresentationFormat>Affichage à l'écran (4:3)</PresentationFormat>
  <Paragraphs>4133</Paragraphs>
  <Slides>266</Slides>
  <Notes>255</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266</vt:i4>
      </vt:variant>
    </vt:vector>
  </HeadingPairs>
  <TitlesOfParts>
    <vt:vector size="279" baseType="lpstr">
      <vt:lpstr>Arial Unicode MS</vt:lpstr>
      <vt:lpstr>Aharoni</vt:lpstr>
      <vt:lpstr>mono-space</vt:lpstr>
      <vt:lpstr>Calibri</vt:lpstr>
      <vt:lpstr>Permanent Marker</vt:lpstr>
      <vt:lpstr>inherit</vt:lpstr>
      <vt:lpstr>Wingdings</vt:lpstr>
      <vt:lpstr>verdana</vt:lpstr>
      <vt:lpstr>Consolas</vt:lpstr>
      <vt:lpstr>Arial</vt:lpstr>
      <vt:lpstr>Monaco</vt:lpstr>
      <vt:lpstr>Times New Roman</vt:lpstr>
      <vt:lpstr>LFR4</vt:lpstr>
      <vt:lpstr>XML &amp; JSON</vt:lpstr>
      <vt:lpstr>Orsys &amp; vous</vt:lpstr>
      <vt:lpstr>Bienvenue chez Orsys  Présentation</vt:lpstr>
      <vt:lpstr>Bienvenue chez Orsys  logistique</vt:lpstr>
      <vt:lpstr>Présentation PowerPoint</vt:lpstr>
      <vt:lpstr>Concepts de base</vt:lpstr>
      <vt:lpstr>Concepts de base</vt:lpstr>
      <vt:lpstr>Client</vt:lpstr>
      <vt:lpstr>Serveur</vt:lpstr>
      <vt:lpstr>protocoles d’internet</vt:lpstr>
      <vt:lpstr>internet mais qu’est ce qui a changé ?</vt:lpstr>
      <vt:lpstr>Internet, mais qu’est ce qui a changé ?</vt:lpstr>
      <vt:lpstr>Le Web 2.0</vt:lpstr>
      <vt:lpstr>Le Web 2.0</vt:lpstr>
      <vt:lpstr>Web 2.0, bonnes pratiques</vt:lpstr>
      <vt:lpstr>Web 2.0, bonnes pratiques</vt:lpstr>
      <vt:lpstr>Web 2.0, Rich Internet Application</vt:lpstr>
      <vt:lpstr>Web 2.0, bonnes pratiques</vt:lpstr>
      <vt:lpstr>Html</vt:lpstr>
      <vt:lpstr>css</vt:lpstr>
      <vt:lpstr>Flux de données</vt:lpstr>
      <vt:lpstr>XML vs HTML</vt:lpstr>
      <vt:lpstr>XML et pages Web classiques</vt:lpstr>
      <vt:lpstr>Présentations des données</vt:lpstr>
      <vt:lpstr>Langage de scripts</vt:lpstr>
      <vt:lpstr>Async</vt:lpstr>
      <vt:lpstr>introduction XML &amp; JSON</vt:lpstr>
      <vt:lpstr>introduction XML &amp; JSON</vt:lpstr>
      <vt:lpstr>Qu'est-ce que le XML ?</vt:lpstr>
      <vt:lpstr>Qu'est-ce que le XML ?</vt:lpstr>
      <vt:lpstr>Qu'est-ce que le XML ?</vt:lpstr>
      <vt:lpstr>La galaxie XML</vt:lpstr>
      <vt:lpstr>Syntaxe XML</vt:lpstr>
      <vt:lpstr>Qu'est-ce que le XML ?</vt:lpstr>
      <vt:lpstr>Représentation DOM</vt:lpstr>
      <vt:lpstr>« well fordness/ Bienformité »</vt:lpstr>
      <vt:lpstr>Pourquoi XML est-il incontournable ?</vt:lpstr>
      <vt:lpstr>Pourquoi XML est-il incontournable ?</vt:lpstr>
      <vt:lpstr>Langages de requêtes pour XML</vt:lpstr>
      <vt:lpstr>Infoset XML</vt:lpstr>
      <vt:lpstr>XML et schéma directeur du SI</vt:lpstr>
      <vt:lpstr>XML et schéma directeur du SI</vt:lpstr>
      <vt:lpstr>XML &amp; les suite bureautiques</vt:lpstr>
      <vt:lpstr>Présentation PowerPoint</vt:lpstr>
      <vt:lpstr>XML et l'offre bureautique</vt:lpstr>
      <vt:lpstr>XML et l'offre bureautique</vt:lpstr>
      <vt:lpstr>XML et l'offre bureautique</vt:lpstr>
      <vt:lpstr>XML et l'offre bureautique</vt:lpstr>
      <vt:lpstr>XML et l'offre bureautique</vt:lpstr>
      <vt:lpstr>XML et l'offre bureautique</vt:lpstr>
      <vt:lpstr>XML et l'offre bureautique</vt:lpstr>
      <vt:lpstr>Exercice de compréhension</vt:lpstr>
      <vt:lpstr>XML et l'offre bureautique</vt:lpstr>
      <vt:lpstr>XSL pour Ms Word ©  OpenXML SDK &amp; .NET (C#/VB)</vt:lpstr>
      <vt:lpstr>XSL pour Office  Structure Word</vt:lpstr>
      <vt:lpstr>XSL pour Ms Office  Logique de transformation XML / docx</vt:lpstr>
      <vt:lpstr>XSL pour Excel XML</vt:lpstr>
      <vt:lpstr>XSL pour Excel XML</vt:lpstr>
      <vt:lpstr>XSL pour Excel XML</vt:lpstr>
      <vt:lpstr>XSL pour Excel XML</vt:lpstr>
      <vt:lpstr>Les parseurs</vt:lpstr>
      <vt:lpstr>Les parseurs XML du marché</vt:lpstr>
      <vt:lpstr>2 familles de parseur</vt:lpstr>
      <vt:lpstr>Techniques et technologies XML orientées métier</vt:lpstr>
      <vt:lpstr>Techniques et technologies XML orientées métier</vt:lpstr>
      <vt:lpstr>JSON</vt:lpstr>
      <vt:lpstr>JSON</vt:lpstr>
      <vt:lpstr>Avantages</vt:lpstr>
      <vt:lpstr>Inconvénients </vt:lpstr>
      <vt:lpstr>JSON</vt:lpstr>
      <vt:lpstr>Intégration JavaScript</vt:lpstr>
      <vt:lpstr>Intégration PHP</vt:lpstr>
      <vt:lpstr>JSON vs XML</vt:lpstr>
      <vt:lpstr>Langages de requêtes pour JSON</vt:lpstr>
      <vt:lpstr>Les éditeurs XML / json</vt:lpstr>
      <vt:lpstr>Les outils</vt:lpstr>
      <vt:lpstr>L’IDE eclipse</vt:lpstr>
      <vt:lpstr>Panorama des éditeurs XML</vt:lpstr>
      <vt:lpstr>Définition des données </vt:lpstr>
      <vt:lpstr>Définition des données dtd &amp; xsd </vt:lpstr>
      <vt:lpstr>Structure XML</vt:lpstr>
      <vt:lpstr>Structure XML</vt:lpstr>
      <vt:lpstr>Structure XML</vt:lpstr>
      <vt:lpstr>Structure XML</vt:lpstr>
      <vt:lpstr> « well fordness/ Bienformité »</vt:lpstr>
      <vt:lpstr>Structure XML</vt:lpstr>
      <vt:lpstr>Langages de structuration</vt:lpstr>
      <vt:lpstr>Langages de structuration</vt:lpstr>
      <vt:lpstr>Langages de structuration</vt:lpstr>
      <vt:lpstr>Langages de structuration</vt:lpstr>
      <vt:lpstr>Langages de structuration</vt:lpstr>
      <vt:lpstr>Langages de structuration</vt:lpstr>
      <vt:lpstr>Langages de structuration</vt:lpstr>
      <vt:lpstr>Langages de structuration</vt:lpstr>
      <vt:lpstr>La DTD</vt:lpstr>
      <vt:lpstr>La DTD</vt:lpstr>
      <vt:lpstr>La DTD</vt:lpstr>
      <vt:lpstr>La DTD</vt:lpstr>
      <vt:lpstr>La DTD</vt:lpstr>
      <vt:lpstr>La DTD</vt:lpstr>
      <vt:lpstr>La DTD</vt:lpstr>
      <vt:lpstr>La DTD</vt:lpstr>
      <vt:lpstr>La DTD</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Les espaces de nom</vt:lpstr>
      <vt:lpstr>Les espaces de nom</vt:lpstr>
      <vt:lpstr>Les espaces de nom</vt:lpstr>
      <vt:lpstr>Les espaces de nom</vt:lpstr>
      <vt:lpstr>Les espaces de nom</vt:lpstr>
      <vt:lpstr>Les espaces de nom</vt:lpstr>
      <vt:lpstr>Les espaces de nom</vt:lpstr>
      <vt:lpstr>Les espaces de nom</vt:lpstr>
      <vt:lpstr>Les espaces de nom</vt:lpstr>
      <vt:lpstr>définition des données  JSON SCHEMA</vt:lpstr>
      <vt:lpstr>définition des données  JSON SCHEMA</vt:lpstr>
      <vt:lpstr>syntaxe</vt:lpstr>
      <vt:lpstr>une propriété</vt:lpstr>
      <vt:lpstr>types</vt:lpstr>
      <vt:lpstr>types</vt:lpstr>
      <vt:lpstr>types</vt:lpstr>
      <vt:lpstr>Les schémas existants</vt:lpstr>
      <vt:lpstr>Les outils </vt:lpstr>
      <vt:lpstr>YAML</vt:lpstr>
      <vt:lpstr>Navigation dans les arbres</vt:lpstr>
      <vt:lpstr>Navigation dans les arbres xml</vt:lpstr>
      <vt:lpstr>XPath définition</vt:lpstr>
      <vt:lpstr>XPATH XPath definition</vt:lpstr>
      <vt:lpstr>XPATH Syntaxe sélection</vt:lpstr>
      <vt:lpstr>XPATH Syntaxe  sélection</vt:lpstr>
      <vt:lpstr>XPATH Syntaxe  Axes</vt:lpstr>
      <vt:lpstr>XPATH Syntaxe Axes</vt:lpstr>
      <vt:lpstr>XPATH Syntaxe calcul &amp; Operateurs</vt:lpstr>
      <vt:lpstr>XPATH  Fonctions</vt:lpstr>
      <vt:lpstr> XPATH  Fonctions</vt:lpstr>
      <vt:lpstr>Le langage XSL-T Définition</vt:lpstr>
      <vt:lpstr>Le langage XSL-T Compatibilité</vt:lpstr>
      <vt:lpstr>Le langage XSL-T Compatibilité</vt:lpstr>
      <vt:lpstr>Le langage XSL-T  Outils</vt:lpstr>
      <vt:lpstr>Le langage XSL-T Liaison XML</vt:lpstr>
      <vt:lpstr>Le langage XSL-T  Template</vt:lpstr>
      <vt:lpstr>Le langage XSL-T  Variables globales &amp; constantes</vt:lpstr>
      <vt:lpstr>Le langage XSL-T  xsl:output, format de sortie</vt:lpstr>
      <vt:lpstr>Le langage XSL-T  xsl:Value-of, valeur de nœud</vt:lpstr>
      <vt:lpstr>Le langage XSL-T  xsl:if, xsl:choose, test</vt:lpstr>
      <vt:lpstr>Le langage XSL-T  xsl:for-each, boucles &amp; traitement itératif</vt:lpstr>
      <vt:lpstr>Le langage XSL-T  Xsl:sort, trie de branches</vt:lpstr>
      <vt:lpstr>Le langage XSL-T  xsl:import, xsl:include</vt:lpstr>
      <vt:lpstr>Le langage XSL-T Fonctions</vt:lpstr>
      <vt:lpstr>Le langage XSL-T   XSL Applications courante</vt:lpstr>
      <vt:lpstr>Le langage XSL-T  XSL Applications courante conversion de base</vt:lpstr>
      <vt:lpstr>Le langage XSL-T</vt:lpstr>
      <vt:lpstr>Exploitation XML Côté client</vt:lpstr>
      <vt:lpstr>Exploitation XML Côté client</vt:lpstr>
      <vt:lpstr>Exploitation XML Côté serveur</vt:lpstr>
      <vt:lpstr>XSL en C#</vt:lpstr>
      <vt:lpstr>XSL 2.0, 3.0, les évolutions     XSL2.0 Nouveautées</vt:lpstr>
      <vt:lpstr>XSL 2.0, 3.0, les évolutions     XSL2.0 Nouveautées</vt:lpstr>
      <vt:lpstr>XSL 2.0, 3.0, les évolutions     XSL2.0 Nouveautées</vt:lpstr>
      <vt:lpstr>XSL 2.0, 3.0, les évolutions     XSL3.0 Nouveautées</vt:lpstr>
      <vt:lpstr>XSL 2.0, 3.0, les évolutions      XSL3.0 Processeurs &amp; éditeurs</vt:lpstr>
      <vt:lpstr>XSL 2.0, 3.0, les évolutions     XSL3.0 Nouveautées</vt:lpstr>
      <vt:lpstr>XSL 2.0, 3.0, les évolutions     XSL3.0       xsl:stream</vt:lpstr>
      <vt:lpstr>XSL 2.0, 3.0, les évolutions     XSL3.0 xsl:iterate</vt:lpstr>
      <vt:lpstr>XSL 2.0, 3.0, les évolutions     XSL3.0 xsl:iterate</vt:lpstr>
      <vt:lpstr>XSL 2.0, 3.0, les évolutions     XSL3.0 xsl:accumulator</vt:lpstr>
      <vt:lpstr>Le langage XSL-Fo Définition</vt:lpstr>
      <vt:lpstr>XSL FO</vt:lpstr>
      <vt:lpstr>Le langage XSL-Fo Syntaxe</vt:lpstr>
      <vt:lpstr>Le langage XSL-Fo structure</vt:lpstr>
      <vt:lpstr>Le langage XSL-Fo Régions</vt:lpstr>
      <vt:lpstr>Exemple XSL-FO</vt:lpstr>
      <vt:lpstr> Intégration SVG + XSL génération graphique</vt:lpstr>
      <vt:lpstr>Traitement de XML avec SAX et DOM </vt:lpstr>
      <vt:lpstr>Traitement de XML avec SAX et DOM</vt:lpstr>
      <vt:lpstr>fonctionnement sax </vt:lpstr>
      <vt:lpstr>sax en java </vt:lpstr>
      <vt:lpstr>exemple custom handler </vt:lpstr>
      <vt:lpstr>DOM en java</vt:lpstr>
      <vt:lpstr>DOM en java</vt:lpstr>
      <vt:lpstr>DOM fonctions</vt:lpstr>
      <vt:lpstr>exemple DOM</vt:lpstr>
      <vt:lpstr>Bases de données XML et JSON </vt:lpstr>
      <vt:lpstr>Bases de données XML et JSON </vt:lpstr>
      <vt:lpstr>Stockage XML</vt:lpstr>
      <vt:lpstr>Base données Orienté document</vt:lpstr>
      <vt:lpstr>SGBD &amp; XML</vt:lpstr>
      <vt:lpstr>SGBD &amp; XML</vt:lpstr>
      <vt:lpstr>SGBD &amp; XML</vt:lpstr>
      <vt:lpstr>Enterprise Information Integration</vt:lpstr>
      <vt:lpstr>Architecture SOA et Web Services </vt:lpstr>
      <vt:lpstr>Architecture SOA et Web Services</vt:lpstr>
      <vt:lpstr>Un web service </vt:lpstr>
      <vt:lpstr>Les services Web</vt:lpstr>
      <vt:lpstr>SOA</vt:lpstr>
      <vt:lpstr>SOAP, WSDL, UDDI</vt:lpstr>
      <vt:lpstr>SOAP</vt:lpstr>
      <vt:lpstr>SOAP, WSDL, UDDI</vt:lpstr>
      <vt:lpstr>SOAP, WSDL, UDDI</vt:lpstr>
      <vt:lpstr>REST</vt:lpstr>
      <vt:lpstr>REST</vt:lpstr>
      <vt:lpstr>REST</vt:lpstr>
      <vt:lpstr>REST</vt:lpstr>
      <vt:lpstr>REST</vt:lpstr>
      <vt:lpstr>Laquelle choisir ?</vt:lpstr>
      <vt:lpstr>Intégration CLIENT .NET C# JAVA</vt:lpstr>
      <vt:lpstr>Intégration serveur RPC/SOAP java</vt:lpstr>
      <vt:lpstr>Sécurité des échanges XML</vt:lpstr>
      <vt:lpstr>Sécurité des services Web</vt:lpstr>
      <vt:lpstr>Sécurité des services Web</vt:lpstr>
      <vt:lpstr>Sécurité des services Web</vt:lpstr>
      <vt:lpstr>Protocoles de sécurisation XML</vt:lpstr>
      <vt:lpstr>Protocoles de sécurisation XML</vt:lpstr>
      <vt:lpstr>Protocoles de sécurisation XML</vt:lpstr>
      <vt:lpstr>Protocoles de sécurisation XML</vt:lpstr>
      <vt:lpstr>Protocoles de sécurisation XML</vt:lpstr>
      <vt:lpstr>Protocoles de sécurisation XML</vt:lpstr>
      <vt:lpstr>Protocoles de sécurisation XML</vt:lpstr>
      <vt:lpstr>Protocoles de sécurisation XML</vt:lpstr>
      <vt:lpstr>Protocoles de sécurisation XML</vt:lpstr>
      <vt:lpstr>BPM</vt:lpstr>
      <vt:lpstr>BPMN (Business Process Model notation)</vt:lpstr>
      <vt:lpstr>BPEL</vt:lpstr>
      <vt:lpstr>EAI vers ESB</vt:lpstr>
      <vt:lpstr>Les outils de l'EII</vt:lpstr>
      <vt:lpstr>EII</vt:lpstr>
      <vt:lpstr>Références</vt:lpstr>
      <vt:lpstr>Conclusion</vt:lpstr>
      <vt:lpstr>Conclusion finale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XML &amp; JSON</dc:title>
  <dc:creator>Alex</dc:creator>
  <cp:lastModifiedBy>Champix</cp:lastModifiedBy>
  <cp:revision>71</cp:revision>
  <dcterms:created xsi:type="dcterms:W3CDTF">2018-05-29T23:26:39Z</dcterms:created>
  <dcterms:modified xsi:type="dcterms:W3CDTF">2020-06-08T00:37:33Z</dcterms:modified>
</cp:coreProperties>
</file>